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71" r:id="rId3"/>
    <p:sldId id="312" r:id="rId4"/>
    <p:sldId id="285" r:id="rId5"/>
    <p:sldId id="298" r:id="rId6"/>
    <p:sldId id="313" r:id="rId7"/>
    <p:sldId id="314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319" r:id="rId18"/>
    <p:sldId id="408" r:id="rId19"/>
    <p:sldId id="409" r:id="rId20"/>
    <p:sldId id="412" r:id="rId21"/>
    <p:sldId id="410" r:id="rId22"/>
    <p:sldId id="411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59" r:id="rId31"/>
    <p:sldId id="443" r:id="rId32"/>
    <p:sldId id="444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31" r:id="rId44"/>
    <p:sldId id="430" r:id="rId45"/>
    <p:sldId id="432" r:id="rId46"/>
    <p:sldId id="433" r:id="rId47"/>
    <p:sldId id="434" r:id="rId48"/>
    <p:sldId id="435" r:id="rId49"/>
    <p:sldId id="436" r:id="rId50"/>
    <p:sldId id="438" r:id="rId51"/>
    <p:sldId id="439" r:id="rId52"/>
    <p:sldId id="440" r:id="rId53"/>
    <p:sldId id="442" r:id="rId54"/>
    <p:sldId id="466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67" r:id="rId70"/>
    <p:sldId id="474" r:id="rId71"/>
    <p:sldId id="475" r:id="rId72"/>
    <p:sldId id="480" r:id="rId73"/>
    <p:sldId id="479" r:id="rId74"/>
    <p:sldId id="476" r:id="rId75"/>
    <p:sldId id="477" r:id="rId76"/>
    <p:sldId id="478" r:id="rId77"/>
    <p:sldId id="481" r:id="rId78"/>
    <p:sldId id="482" r:id="rId79"/>
    <p:sldId id="483" r:id="rId80"/>
    <p:sldId id="484" r:id="rId81"/>
    <p:sldId id="485" r:id="rId82"/>
    <p:sldId id="486" r:id="rId83"/>
    <p:sldId id="487" r:id="rId84"/>
    <p:sldId id="488" r:id="rId85"/>
    <p:sldId id="489" r:id="rId86"/>
    <p:sldId id="490" r:id="rId87"/>
    <p:sldId id="491" r:id="rId88"/>
    <p:sldId id="492" r:id="rId89"/>
    <p:sldId id="493" r:id="rId90"/>
    <p:sldId id="494" r:id="rId91"/>
    <p:sldId id="495" r:id="rId92"/>
    <p:sldId id="496" r:id="rId93"/>
    <p:sldId id="497" r:id="rId94"/>
    <p:sldId id="498" r:id="rId95"/>
    <p:sldId id="499" r:id="rId96"/>
    <p:sldId id="500" r:id="rId97"/>
    <p:sldId id="501" r:id="rId98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ska Marta" initials="MM" lastIdx="1" clrIdx="0">
    <p:extLst>
      <p:ext uri="{19B8F6BF-5375-455C-9EA6-DF929625EA0E}">
        <p15:presenceInfo xmlns:p15="http://schemas.microsoft.com/office/powerpoint/2012/main" userId="S-1-5-21-4014908890-645233781-1018210082-13416" providerId="AD"/>
      </p:ext>
    </p:extLst>
  </p:cmAuthor>
  <p:cmAuthor id="2" name="Elżbieta Chłopik" initials="EC" lastIdx="1" clrIdx="1">
    <p:extLst>
      <p:ext uri="{19B8F6BF-5375-455C-9EA6-DF929625EA0E}">
        <p15:presenceInfo xmlns:p15="http://schemas.microsoft.com/office/powerpoint/2012/main" userId="76da6788-42c1-4352-ba6d-416bd74383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B29"/>
    <a:srgbClr val="040404"/>
    <a:srgbClr val="E81BB4"/>
    <a:srgbClr val="82828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75" autoAdjust="0"/>
    <p:restoredTop sz="94674"/>
  </p:normalViewPr>
  <p:slideViewPr>
    <p:cSldViewPr snapToGrid="0" snapToObjects="1">
      <p:cViewPr varScale="1">
        <p:scale>
          <a:sx n="83" d="100"/>
          <a:sy n="83" d="100"/>
        </p:scale>
        <p:origin x="112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98A99-4FD7-8B4C-92B9-624EE81CE642}" type="datetimeFigureOut">
              <a:rPr lang="pl-PL" smtClean="0"/>
              <a:t>20.09.2018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90010-877A-A844-9389-D2935CD9C7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1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222500" y="2645235"/>
            <a:ext cx="4699000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2654300" y="4316685"/>
            <a:ext cx="3835400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Obraz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0650" y="2930985"/>
            <a:ext cx="3822700" cy="1143000"/>
          </a:xfrm>
          <a:prstGeom prst="rect">
            <a:avLst/>
          </a:prstGeom>
        </p:spPr>
      </p:pic>
      <p:pic>
        <p:nvPicPr>
          <p:cNvPr id="19" name="Picture 18" descr="MNiSW-kolo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DBC0C4-5ECC-BE42-94EB-529FC93663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47454" y="770480"/>
            <a:ext cx="4049092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02474" y="1925489"/>
            <a:ext cx="467999" cy="108000"/>
            <a:chOff x="8132793" y="5607219"/>
            <a:chExt cx="427917" cy="10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150315" y="4956979"/>
            <a:ext cx="431800" cy="571500"/>
          </a:xfrm>
          <a:prstGeom prst="rect">
            <a:avLst/>
          </a:prstGeom>
        </p:spPr>
      </p:pic>
      <p:sp>
        <p:nvSpPr>
          <p:cNvPr id="22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55D8B5E-3EDA-224E-9EEF-8B5F239FF5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00043BD1-5EA3-1442-B10B-98B7D2D7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80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3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150315" y="4956979"/>
            <a:ext cx="431800" cy="571500"/>
          </a:xfrm>
          <a:prstGeom prst="rect">
            <a:avLst/>
          </a:prstGeom>
        </p:spPr>
      </p:pic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949" y="1925489"/>
            <a:ext cx="431800" cy="571500"/>
          </a:xfrm>
          <a:prstGeom prst="rect">
            <a:avLst/>
          </a:prstGeom>
        </p:spPr>
      </p:pic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B5051D9-0C29-FC4F-875C-F475C146D2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FB969277-FB96-5A43-9AE8-352A1DAB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58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KDN-prezetacja-tl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"/>
            <a:ext cx="9144000" cy="6842760"/>
          </a:xfrm>
          <a:prstGeom prst="rect">
            <a:avLst/>
          </a:prstGeom>
        </p:spPr>
      </p:pic>
      <p:cxnSp>
        <p:nvCxnSpPr>
          <p:cNvPr id="9" name="Łącznik prosty 5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a 1"/>
          <p:cNvGrpSpPr/>
          <p:nvPr userDrawn="1"/>
        </p:nvGrpSpPr>
        <p:grpSpPr>
          <a:xfrm>
            <a:off x="506949" y="1573863"/>
            <a:ext cx="8127974" cy="4298213"/>
            <a:chOff x="506949" y="1573863"/>
            <a:chExt cx="8127974" cy="4298213"/>
          </a:xfrm>
        </p:grpSpPr>
        <p:pic>
          <p:nvPicPr>
            <p:cNvPr id="13" name="Obraz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49" y="1573863"/>
              <a:ext cx="431800" cy="571500"/>
            </a:xfrm>
            <a:prstGeom prst="rect">
              <a:avLst/>
            </a:prstGeom>
          </p:spPr>
        </p:pic>
        <p:pic>
          <p:nvPicPr>
            <p:cNvPr id="1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203123" y="5300576"/>
              <a:ext cx="431800" cy="571500"/>
            </a:xfrm>
            <a:prstGeom prst="rect">
              <a:avLst/>
            </a:prstGeom>
          </p:spPr>
        </p:pic>
      </p:grpSp>
      <p:pic>
        <p:nvPicPr>
          <p:cNvPr id="16" name="Picture 15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6477786"/>
            <a:ext cx="1272727" cy="252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2E27C34-8A55-DF4B-BDCF-62301F2C96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06187E90-6287-B444-93B0-CC54FC73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2124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 descr="KDN-prezetacja-tlo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1" name="Łącznik prosty 4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500" y="2073735"/>
            <a:ext cx="431800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89700" y="3731515"/>
            <a:ext cx="431800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6477786"/>
            <a:ext cx="1272727" cy="25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B27D212-0E4D-BA4A-991C-D2E12628B4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41" y="527147"/>
            <a:ext cx="1309780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80D719C0-4287-0441-9888-748E0BAE3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03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404726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Łącznik prosty 4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2500" y="2073735"/>
            <a:ext cx="431800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489700" y="3731515"/>
            <a:ext cx="431800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23623" y="528158"/>
            <a:ext cx="1511300" cy="190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6477786"/>
            <a:ext cx="1272727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2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500" y="2073735"/>
            <a:ext cx="431800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89700" y="3731515"/>
            <a:ext cx="431800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2BF7FD3-1847-294A-B73C-65B7F028B9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5B2B368-E70F-2244-B37B-06D9060AD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66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506949" y="1999895"/>
            <a:ext cx="8127974" cy="1143000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6949" y="4305305"/>
            <a:ext cx="8127974" cy="14208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Helvetica Light"/>
                <a:cs typeface="Helvetica Light"/>
              </a:defRPr>
            </a:lvl1pPr>
            <a:lvl2pPr marL="457200" indent="0" algn="ctr">
              <a:buNone/>
              <a:defRPr sz="1000">
                <a:latin typeface="Helvetica Light"/>
                <a:cs typeface="Helvetica Light"/>
              </a:defRPr>
            </a:lvl2pPr>
            <a:lvl3pPr marL="914400" indent="0" algn="ctr">
              <a:buNone/>
              <a:defRPr sz="1000">
                <a:latin typeface="Helvetica Light"/>
                <a:cs typeface="Helvetica Light"/>
              </a:defRPr>
            </a:lvl3pPr>
            <a:lvl4pPr marL="1371600" indent="0" algn="ctr">
              <a:buNone/>
              <a:defRPr sz="1000">
                <a:latin typeface="Helvetica Light"/>
                <a:cs typeface="Helvetica Light"/>
              </a:defRPr>
            </a:lvl4pPr>
            <a:lvl5pPr marL="1828800" indent="0" algn="ctr">
              <a:buNone/>
              <a:defRPr sz="1000">
                <a:latin typeface="Helvetica Light"/>
                <a:cs typeface="Helvetica Light"/>
              </a:defRPr>
            </a:lvl5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5" name="PoleTekstowe 12"/>
          <p:cNvSpPr txBox="1"/>
          <p:nvPr userDrawn="1"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pic>
        <p:nvPicPr>
          <p:cNvPr id="8" name="Picture 7" descr="MNiSW-k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1947CC-51A8-024E-92D5-CE98ECDB00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2223" y="3856817"/>
            <a:ext cx="1309783" cy="1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222500" y="2645235"/>
            <a:ext cx="4699000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2654300" y="4316685"/>
            <a:ext cx="3835400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20" name="Picture 19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FF1D176-DD22-F44D-935C-90B3629B38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47454" y="770480"/>
            <a:ext cx="4049092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3" descr="KDN-prezetacja-tlo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" y="15486"/>
            <a:ext cx="9144000" cy="6842760"/>
          </a:xfrm>
          <a:prstGeom prst="rect">
            <a:avLst/>
          </a:prstGeom>
        </p:spPr>
      </p:pic>
      <p:pic>
        <p:nvPicPr>
          <p:cNvPr id="8" name="Obraz 12" descr="zdjecie-Gow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8496" cy="6858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443344" y="1948865"/>
            <a:ext cx="3826263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43344" y="3010836"/>
            <a:ext cx="3826263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443344" y="4151200"/>
            <a:ext cx="3826263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4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B309307-2EE8-9F40-BCB1-EA990A192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926AE4F1-25AF-7640-840D-1CBB1459D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443344" y="1948865"/>
            <a:ext cx="3826263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43344" y="3010836"/>
            <a:ext cx="3826263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443344" y="4151200"/>
            <a:ext cx="3826263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2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42925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033066C-A68B-B343-9171-22C49545E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A28EB8A5-C13D-3D49-BF0E-E6FE396C4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9" y="1473985"/>
            <a:ext cx="8127974" cy="12023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506949" y="3491011"/>
            <a:ext cx="8127974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B044F2D-A4FB-D54F-A9A5-49F8BB47D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FC573598-98C3-5F4B-9969-0F7EEA55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83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4629150" y="1471613"/>
            <a:ext cx="4005263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1208283"/>
            <a:ext cx="3826263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9" y="2370334"/>
            <a:ext cx="3826263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506949" y="3491011"/>
            <a:ext cx="3826263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C482825-6F2D-7744-80BF-AA1CEBE840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7C642A37-5508-FE47-8510-1B04121A2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80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5374491" y="2292884"/>
            <a:ext cx="2953273" cy="2912461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9" y="2107004"/>
            <a:ext cx="3826263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506949" y="2555762"/>
            <a:ext cx="3826263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0914" y="1925489"/>
            <a:ext cx="431800" cy="571500"/>
          </a:xfrm>
          <a:prstGeom prst="rect">
            <a:avLst/>
          </a:prstGeom>
        </p:spPr>
      </p:pic>
      <p:pic>
        <p:nvPicPr>
          <p:cNvPr id="13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201026" y="4956947"/>
            <a:ext cx="431800" cy="571500"/>
          </a:xfrm>
          <a:prstGeom prst="rect">
            <a:avLst/>
          </a:prstGeom>
        </p:spPr>
      </p:pic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560E5C6-11B8-A046-8053-96F33A7E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78832FA5-1A16-7643-B461-C8CEB28D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50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808660" y="2107004"/>
            <a:ext cx="3826263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808660" y="2555762"/>
            <a:ext cx="3826263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850526" y="2292884"/>
            <a:ext cx="2953273" cy="2912461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949" y="1925489"/>
            <a:ext cx="431800" cy="571500"/>
          </a:xfrm>
          <a:prstGeom prst="rect">
            <a:avLst/>
          </a:prstGeom>
        </p:spPr>
      </p:pic>
      <p:pic>
        <p:nvPicPr>
          <p:cNvPr id="16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677061" y="4956947"/>
            <a:ext cx="431800" cy="571500"/>
          </a:xfrm>
          <a:prstGeom prst="rect">
            <a:avLst/>
          </a:prstGeom>
        </p:spPr>
      </p:pic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E65DAD6-4C86-4C44-B56F-806C42AC4A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7F34C0DE-BB38-3B4F-BC0B-A99DEED0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949" y="1925489"/>
            <a:ext cx="431800" cy="57150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8114116" y="5420479"/>
            <a:ext cx="467999" cy="108000"/>
            <a:chOff x="8132793" y="5607219"/>
            <a:chExt cx="427917" cy="10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63559DB-B485-784D-990B-2E4A2BC401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DEDD77BF-BB22-2146-827B-7A1250F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2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5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68" r:id="rId5"/>
    <p:sldLayoutId id="21474836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1" r:id="rId12"/>
    <p:sldLayoutId id="2147483653" r:id="rId13"/>
    <p:sldLayoutId id="2147483671" r:id="rId14"/>
    <p:sldLayoutId id="2147483670" r:id="rId15"/>
    <p:sldLayoutId id="2147483661" r:id="rId16"/>
    <p:sldLayoutId id="2147483662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DN-prezetacja-tl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4276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663223" y="1892292"/>
            <a:ext cx="7807361" cy="3952875"/>
            <a:chOff x="2222500" y="2734221"/>
            <a:chExt cx="4699000" cy="2666121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2" name="Łącznik prosty 11"/>
          <p:cNvCxnSpPr/>
          <p:nvPr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12"/>
          <p:cNvSpPr txBox="1"/>
          <p:nvPr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2653236" y="4527435"/>
            <a:ext cx="3835400" cy="558800"/>
            <a:chOff x="2435888" y="3442389"/>
            <a:chExt cx="3835400" cy="55880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4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Picture 17" descr="MNiSW-k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847915" y="2717417"/>
            <a:ext cx="7407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b="1" dirty="0">
                <a:latin typeface="Montserrat" panose="00000500000000000000" pitchFamily="2" charset="-18"/>
              </a:rPr>
              <a:t>SPRAWY PRACOWNICZE</a:t>
            </a:r>
            <a:endParaRPr lang="pl-PL" sz="2400" b="1" dirty="0">
              <a:latin typeface="Montserrat" panose="00000500000000000000" pitchFamily="2" charset="-18"/>
            </a:endParaRPr>
          </a:p>
        </p:txBody>
      </p:sp>
      <p:pic>
        <p:nvPicPr>
          <p:cNvPr id="16" name="Picture 17" descr="MNiSW-kolor.png">
            <a:extLst>
              <a:ext uri="{FF2B5EF4-FFF2-40B4-BE49-F238E27FC236}">
                <a16:creationId xmlns:a16="http://schemas.microsoft.com/office/drawing/2014/main" id="{600D2E7B-9399-0A48-96BA-BFEDEF8DF7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2863"/>
          <a:stretch/>
        </p:blipFill>
        <p:spPr>
          <a:xfrm>
            <a:off x="4712295" y="775343"/>
            <a:ext cx="3647580" cy="53309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4" y="647680"/>
            <a:ext cx="3607267" cy="8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3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Stanowiska nauczycieli akademickich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Wymogiem zatrudnienia na stanowisku:</a:t>
            </a:r>
          </a:p>
          <a:p>
            <a:pPr marL="0" indent="0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671513" indent="-280988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" pitchFamily="2" charset="0"/>
              </a:rPr>
              <a:t>Adiunkta – jest posiadanie co najmniej stopnia doktora</a:t>
            </a:r>
          </a:p>
          <a:p>
            <a:pPr marL="671513" indent="-280988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latin typeface="Montserrat" pitchFamily="2" charset="0"/>
            </a:endParaRPr>
          </a:p>
          <a:p>
            <a:pPr marL="671513" indent="-280988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" pitchFamily="2" charset="0"/>
              </a:rPr>
              <a:t>Asystenta - jest posiadanie co najmniej tytułu zawodowego </a:t>
            </a:r>
            <a:r>
              <a:rPr lang="pl-PL" sz="1600" dirty="0" smtClean="0">
                <a:latin typeface="Montserrat" pitchFamily="2" charset="0"/>
              </a:rPr>
              <a:t>magistra </a:t>
            </a:r>
            <a:r>
              <a:rPr lang="pl-PL" sz="1600" dirty="0">
                <a:latin typeface="Montserrat" pitchFamily="2" charset="0"/>
              </a:rPr>
              <a:t>lub równorzędnego</a:t>
            </a: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400" dirty="0">
              <a:latin typeface="Montserrat" pitchFamily="2" charset="0"/>
            </a:endParaRPr>
          </a:p>
          <a:p>
            <a:pPr marL="171450" indent="-1714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4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2" y="2061420"/>
            <a:ext cx="555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Stanowisko adiunkta i asystenta</a:t>
            </a:r>
          </a:p>
        </p:txBody>
      </p:sp>
    </p:spTree>
    <p:extLst>
      <p:ext uri="{BB962C8B-B14F-4D97-AF65-F5344CB8AC3E}">
        <p14:creationId xmlns:p14="http://schemas.microsoft.com/office/powerpoint/2010/main" val="276011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Stanowiska nauczycieli akademickich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Statut uczelni może określać:</a:t>
            </a:r>
          </a:p>
          <a:p>
            <a:pPr marL="715963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dodatkowe wymagania na stanowiska wymienione w ustawie</a:t>
            </a:r>
          </a:p>
          <a:p>
            <a:pPr marL="715963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stanowiska inne niż wymienione w ustawie (np. lektor, instruktor)</a:t>
            </a:r>
          </a:p>
          <a:p>
            <a:pPr marL="715963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wymagania kwalifikacyjne dla stanowisk wymienionych w statucie</a:t>
            </a:r>
            <a:endParaRPr lang="pl-PL" sz="1400" dirty="0"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latin typeface="Montserrat" pitchFamily="2" charset="0"/>
              </a:rPr>
              <a:t>Wymagania w stosunku do stanowisk ustawowych nie mogą dotyczyć obowiązków uzyskania stopni lub tytułu profesora!</a:t>
            </a:r>
          </a:p>
          <a:p>
            <a:pPr marL="171450" indent="-1714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4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2" y="2061420"/>
            <a:ext cx="555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Pozostałe stanowiska i wymogi</a:t>
            </a:r>
          </a:p>
        </p:txBody>
      </p:sp>
    </p:spTree>
    <p:extLst>
      <p:ext uri="{BB962C8B-B14F-4D97-AF65-F5344CB8AC3E}">
        <p14:creationId xmlns:p14="http://schemas.microsoft.com/office/powerpoint/2010/main" val="127872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Stanowiska nauczycieli akademickich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Spełnianie wymogów kwalifikacyjnych z Ustawy i statutu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Niekaralność dyscyplinarna w zakresie: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wydalenia z uczelni z zakazem pracy na uczelniach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latin typeface="Montserrat" pitchFamily="2" charset="0"/>
              </a:rPr>
              <a:t>pozbawienia prawa do wykonywania zawodu nauczyciela akademickiego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Niekaralność za przestępstwa umyślne (w tym skarbowe)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Pełna zdolność do czynności prawnych i pełnia praw publicznych</a:t>
            </a:r>
            <a:endParaRPr lang="pl-PL" sz="18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Wymogi ogólne zatrudnienia nauczycieli akademickich</a:t>
            </a:r>
          </a:p>
        </p:txBody>
      </p:sp>
    </p:spTree>
    <p:extLst>
      <p:ext uri="{BB962C8B-B14F-4D97-AF65-F5344CB8AC3E}">
        <p14:creationId xmlns:p14="http://schemas.microsoft.com/office/powerpoint/2010/main" val="135677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Pracownicy zatrudnieni w grupach pracowników: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naukowych – stają się pracownikami badawczymi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naukowo dydaktycznych – stają się pracownikami badawczo-dydaktycznymi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dydaktycznych – zostają pracownikami dydaktycznymi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Dyplomowani bibliotekarze oraz dyplomowani pracownicy dokumentacji i informacji naukowej - stają się od 1.10.2018r. nauczycielami akademickimi – max. do 30.09.2020r.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52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Przekształcenie grup pracowniczych</a:t>
            </a:r>
          </a:p>
        </p:txBody>
      </p:sp>
    </p:spTree>
    <p:extLst>
      <p:ext uri="{BB962C8B-B14F-4D97-AF65-F5344CB8AC3E}">
        <p14:creationId xmlns:p14="http://schemas.microsoft.com/office/powerpoint/2010/main" val="840732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Przekształceniu ulegają stanowiska: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profesora zwyczajnego – na stanowisko profesora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profesora nadzwyczajnego – na stanowisko profesora uczelni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profesora wizytującego – na stanowisko profesora uczelni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Przekształcenie stanowisk</a:t>
            </a:r>
          </a:p>
        </p:txBody>
      </p:sp>
    </p:spTree>
    <p:extLst>
      <p:ext uri="{BB962C8B-B14F-4D97-AF65-F5344CB8AC3E}">
        <p14:creationId xmlns:p14="http://schemas.microsoft.com/office/powerpoint/2010/main" val="164509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Jeżeli 1.10.2018r. w uczelni są zatrudnione osoby na stanowisku: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starszego kustosza dyplomowanego, kustosza dyplomowanego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starszego dokumentalisty dyplomowanego, dokumentalisty dyplomowanego,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adiunkta bibliotecznego, adiunkta dokumentacji i informacji naukowej,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asystenta bibliotecznego, asystenta dokumentacji i informacji naukowej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rgbClr val="FF0000"/>
                </a:solidFill>
                <a:latin typeface="Montserrat" pitchFamily="2" charset="0"/>
              </a:rPr>
              <a:t>- nowy statut musi określać te stanowiska i wymogi ich zajmowania!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Stanowiska biblioteczne i informacji naukowej</a:t>
            </a:r>
          </a:p>
        </p:txBody>
      </p:sp>
    </p:spTree>
    <p:extLst>
      <p:ext uri="{BB962C8B-B14F-4D97-AF65-F5344CB8AC3E}">
        <p14:creationId xmlns:p14="http://schemas.microsoft.com/office/powerpoint/2010/main" val="870353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Uczelnia ma obowiązek do 30 września 2020 r. dostosować: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umowy o pracę - do wymogów nowej Ustawy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stanowiska osób zatrudnionych na podstawie mianowania (poza docentem) – do nowych stanowisk wskazanych w Ustawie lub statucie uczelni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Dostosowanie umów i stanowisk</a:t>
            </a:r>
          </a:p>
        </p:txBody>
      </p:sp>
    </p:spTree>
    <p:extLst>
      <p:ext uri="{BB962C8B-B14F-4D97-AF65-F5344CB8AC3E}">
        <p14:creationId xmlns:p14="http://schemas.microsoft.com/office/powerpoint/2010/main" val="104098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594C2E9-45AF-D245-89CF-61EBDFE4D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133C313-EBAB-4E47-875C-7F575CC167A9}"/>
              </a:ext>
            </a:extLst>
          </p:cNvPr>
          <p:cNvSpPr txBox="1"/>
          <p:nvPr/>
        </p:nvSpPr>
        <p:spPr>
          <a:xfrm>
            <a:off x="761999" y="1861457"/>
            <a:ext cx="75655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Montserrat" pitchFamily="2" charset="0"/>
              </a:rPr>
              <a:t>Nawiązanie stosunku pracy z nauczycielem akademickim</a:t>
            </a:r>
          </a:p>
        </p:txBody>
      </p:sp>
    </p:spTree>
    <p:extLst>
      <p:ext uri="{BB962C8B-B14F-4D97-AF65-F5344CB8AC3E}">
        <p14:creationId xmlns:p14="http://schemas.microsoft.com/office/powerpoint/2010/main" val="279349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8269605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941833" y="-57150"/>
            <a:ext cx="8375904" cy="699828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260" y="2724547"/>
            <a:ext cx="4347115" cy="1521601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rgbClr val="E81B29"/>
                </a:solidFill>
                <a:latin typeface="Montserrat" pitchFamily="2" charset="0"/>
              </a:rPr>
              <a:t>Nawiązywanie stosunku pracy z nauczycielem akademickim</a:t>
            </a:r>
            <a:endParaRPr lang="en-US" sz="4400" dirty="0">
              <a:solidFill>
                <a:srgbClr val="E81B29"/>
              </a:solidFill>
              <a:latin typeface="Montserrat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18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846033D-8166-4F44-9E78-7FCC3FC21705}"/>
              </a:ext>
            </a:extLst>
          </p:cNvPr>
          <p:cNvSpPr txBox="1">
            <a:spLocks/>
          </p:cNvSpPr>
          <p:nvPr/>
        </p:nvSpPr>
        <p:spPr>
          <a:xfrm>
            <a:off x="4286467" y="4246148"/>
            <a:ext cx="4436908" cy="417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Zagadnienia ogólne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Podstawy zatrudnienia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Postępowania konkursowe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Okres przejściowy</a:t>
            </a:r>
          </a:p>
        </p:txBody>
      </p:sp>
    </p:spTree>
    <p:extLst>
      <p:ext uri="{BB962C8B-B14F-4D97-AF65-F5344CB8AC3E}">
        <p14:creationId xmlns:p14="http://schemas.microsoft.com/office/powerpoint/2010/main" val="2934703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Zagadnienia ogólne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Przepisy nowej Ustawy są znacznie uproszczone w porównaniu do dotychczasowych regulacji w materii spraw pracowniczych.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W przypadkach i sprawach, które nie zostały uregulowane w nowej Ustawie, odpowiednie zastosowanie ma Kodeks Pracy!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Kodeks Pracy</a:t>
            </a:r>
          </a:p>
        </p:txBody>
      </p:sp>
    </p:spTree>
    <p:extLst>
      <p:ext uri="{BB962C8B-B14F-4D97-AF65-F5344CB8AC3E}">
        <p14:creationId xmlns:p14="http://schemas.microsoft.com/office/powerpoint/2010/main" val="366264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-78" r="31214" b="12833"/>
          <a:stretch/>
        </p:blipFill>
        <p:spPr>
          <a:xfrm>
            <a:off x="4680684" y="1581249"/>
            <a:ext cx="3859812" cy="41703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3826263" cy="1162050"/>
          </a:xfrm>
        </p:spPr>
        <p:txBody>
          <a:bodyPr anchor="t">
            <a:normAutofit/>
          </a:bodyPr>
          <a:lstStyle/>
          <a:p>
            <a:r>
              <a:rPr lang="pl-PL" sz="2600" dirty="0">
                <a:solidFill>
                  <a:srgbClr val="E81B29"/>
                </a:solidFill>
                <a:latin typeface="Montserrat" pitchFamily="2" charset="0"/>
              </a:rPr>
              <a:t>Plan szkolenia</a:t>
            </a:r>
            <a:endParaRPr lang="en-US" sz="2600" dirty="0">
              <a:solidFill>
                <a:srgbClr val="E81B29"/>
              </a:solidFill>
              <a:latin typeface="Montserrat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1"/>
          </p:nvPr>
        </p:nvSpPr>
        <p:spPr>
          <a:xfrm>
            <a:off x="506948" y="1581249"/>
            <a:ext cx="3826263" cy="4170328"/>
          </a:xfrm>
        </p:spPr>
        <p:txBody>
          <a:bodyPr>
            <a:normAutofit/>
          </a:bodyPr>
          <a:lstStyle/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Medium" pitchFamily="2" charset="0"/>
              </a:rPr>
              <a:t>Grupy i stanowiska pracownicze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Medium" pitchFamily="2" charset="0"/>
              </a:rPr>
              <a:t>Nawiązanie stosunku pracy z nauczycielem akademickim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Medium" pitchFamily="2" charset="0"/>
              </a:rPr>
              <a:t>Stosunek pracy nauczyciela akademickiego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Medium" pitchFamily="2" charset="0"/>
              </a:rPr>
              <a:t>Zakończenie stosunku pracy z nauczycielem akademickim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Medium" pitchFamily="2" charset="0"/>
              </a:rPr>
              <a:t>Wiek emerytalny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Medium" pitchFamily="2" charset="0"/>
              </a:rPr>
              <a:t>Postępowania dyscyplinarne nauczycieli akademickich</a:t>
            </a:r>
          </a:p>
        </p:txBody>
      </p:sp>
      <p:grpSp>
        <p:nvGrpSpPr>
          <p:cNvPr id="3" name="Grupa 11"/>
          <p:cNvGrpSpPr/>
          <p:nvPr/>
        </p:nvGrpSpPr>
        <p:grpSpPr>
          <a:xfrm>
            <a:off x="4822162" y="1666469"/>
            <a:ext cx="3619308" cy="4018533"/>
            <a:chOff x="463822" y="1666469"/>
            <a:chExt cx="3619308" cy="4018533"/>
          </a:xfrm>
        </p:grpSpPr>
        <p:pic>
          <p:nvPicPr>
            <p:cNvPr id="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22" y="1666469"/>
              <a:ext cx="431800" cy="571500"/>
            </a:xfrm>
            <a:prstGeom prst="rect">
              <a:avLst/>
            </a:prstGeom>
          </p:spPr>
        </p:pic>
        <p:pic>
          <p:nvPicPr>
            <p:cNvPr id="5" name="Obraz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651330" y="5113502"/>
              <a:ext cx="431800" cy="571500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77FB09B5-CB38-2445-9C9A-EBD462DF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760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Zagadnienia ogólne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 wyjątkiem sytuacji rektora uczelni, nie może w niej występować sytuacja bezpośredniej podległości służbowej pomiędzy: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Małżonkami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Osobami prowadzącymi wspólne gospodarstwo domowe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Krewnymi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Powinowatymi do drugiego stopnia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Osobami w stosunku przysposobienia, opieki lub kurateli</a:t>
            </a:r>
          </a:p>
          <a:p>
            <a:pPr marL="9525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Dotyczy to także uczelni niepublicznych!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Zakaz podległości służbowej</a:t>
            </a:r>
          </a:p>
        </p:txBody>
      </p:sp>
    </p:spTree>
    <p:extLst>
      <p:ext uri="{BB962C8B-B14F-4D97-AF65-F5344CB8AC3E}">
        <p14:creationId xmlns:p14="http://schemas.microsoft.com/office/powerpoint/2010/main" val="158519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Podstawy zatrudnienia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Jedyną podstawą nawiązania stosunku pracy jest umowa o pracę, zawierana w formie pisemnej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Pierwsza umowa zawierana jest na czas nieokreślony lub określony – maksymalnie do 4 lat!</a:t>
            </a: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Podstawa nawiązania stosunku pracy</a:t>
            </a:r>
          </a:p>
        </p:txBody>
      </p:sp>
    </p:spTree>
    <p:extLst>
      <p:ext uri="{BB962C8B-B14F-4D97-AF65-F5344CB8AC3E}">
        <p14:creationId xmlns:p14="http://schemas.microsoft.com/office/powerpoint/2010/main" val="354370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Podstawy zatrudnienia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rodzaj umowy (na czas określony lub nieokreślony)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strony i termin zawarcia umowy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wskazanie czy uczelnia jest podstawowym miejscem pracy (w przypadku pełnego wymiaru czasu pracy)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warunki pracy i płacy (m.in. miejsce wykonywania pracy; wynagrodzenie ze wskazaniem składników wynagrodzenia; wymiar czasu pracy; termin rozpoczęcia pracy).</a:t>
            </a: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Zakres regulacji umowy o pracę</a:t>
            </a:r>
          </a:p>
        </p:txBody>
      </p:sp>
    </p:spTree>
    <p:extLst>
      <p:ext uri="{BB962C8B-B14F-4D97-AF65-F5344CB8AC3E}">
        <p14:creationId xmlns:p14="http://schemas.microsoft.com/office/powerpoint/2010/main" val="4212069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Podstawy zatrudnienia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0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Nauczyciel akademicki może być zatrudniony na podstawowym miejscu pracy wyłącznie w jednej uczelni i tylko w pełnym wymiarze czasu pracy.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Zatrudniony w uczelni publicznej na PMP musi uzyskać zgodę rektora na dodatkowe zatrudnienie w innym podmiocie prowadzącym działalność dydaktyczną lub naukową.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W ciągu 2 miesięcy rektor wydaje zgodę lub odmawia - odmowa wymaga uzasadnienia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Jeśli nauczyciel prowadzi działalność gospodarczą, wówczas tylko informuje rektora.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Podstawowe miejsce pracy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4B24478-6BCA-6247-BA33-1DB432412080}"/>
              </a:ext>
            </a:extLst>
          </p:cNvPr>
          <p:cNvSpPr txBox="1"/>
          <p:nvPr/>
        </p:nvSpPr>
        <p:spPr>
          <a:xfrm>
            <a:off x="859969" y="3179225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Dodatkowe miejsce pracy</a:t>
            </a:r>
          </a:p>
        </p:txBody>
      </p:sp>
    </p:spTree>
    <p:extLst>
      <p:ext uri="{BB962C8B-B14F-4D97-AF65-F5344CB8AC3E}">
        <p14:creationId xmlns:p14="http://schemas.microsoft.com/office/powerpoint/2010/main" val="132249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Podstawy zatrudnienia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Zgody nie wymaga się przy dodatkowym zatrudnieniu w:	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podmiotach, z którymi uczelnia nawiązała współpracę na podstawie umowy lub porozumienia, albo dla których jest organem prowadzącym, założycielem albo udziałowcem,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wskazanych urzędach uregulowanych w ustawie o pracownikach urzędów państwowych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instytucjach kultury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jednostkach oświatowych wchodzących w system oświaty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Dodatkowe miejsce pracy – wyjątki</a:t>
            </a:r>
          </a:p>
        </p:txBody>
      </p:sp>
    </p:spTree>
    <p:extLst>
      <p:ext uri="{BB962C8B-B14F-4D97-AF65-F5344CB8AC3E}">
        <p14:creationId xmlns:p14="http://schemas.microsoft.com/office/powerpoint/2010/main" val="2453986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Podstawy zatrudnienia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Rektor uczelni publicznej musi uzyskać zgodę na jakiekolwiek dodatkowe zajęcie zarobkowe, pod rygorem wygaśnięcia mandatu rektora.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Zgodę wydaje Rada Uczelni na okres kadencji. W przypadku odmowy, należy zakończyć dodatkowe zatrudnienie max. w ciągu 4 miesięcy od rozpoczęcia kadencji.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przypadku podjęcia lub kontynuacji dodatkowej pracy bez zgody Rady Uczelni, wygaśnięcie mandatu stwierdzi Minister.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Dodatkowa działalność rektora</a:t>
            </a:r>
          </a:p>
        </p:txBody>
      </p:sp>
    </p:spTree>
    <p:extLst>
      <p:ext uri="{BB962C8B-B14F-4D97-AF65-F5344CB8AC3E}">
        <p14:creationId xmlns:p14="http://schemas.microsoft.com/office/powerpoint/2010/main" val="310073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konkursowe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Konkurs przeprowadza się przy pierwszym zatrudnieniu nauczyciela akademickiego w ramach umowy o pracę: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 czas nieokreślony lub określony na okres powyżej 3 miesięcy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wymiarze przekraczającym połowę pełnego wymiaru czasu pracy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Warunki i tryb prowadzenia konkursów określa statut!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Obowiązek przeprowadzenia konkursu</a:t>
            </a:r>
          </a:p>
        </p:txBody>
      </p:sp>
    </p:spTree>
    <p:extLst>
      <p:ext uri="{BB962C8B-B14F-4D97-AF65-F5344CB8AC3E}">
        <p14:creationId xmlns:p14="http://schemas.microsoft.com/office/powerpoint/2010/main" val="2101303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konkursowe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Konkursu nie trzeba przeprowadzać, jeżeli osoba: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była już zatrudniona w danej uczelni jako nauczyciel akademicki na czas określony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uzyskała pozytywną ocenę okresową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powyższym przypadku można zawrzeć kolejną umowę już na czas nieokreślony, bez potrzeby przeprowadzania konkursu. Mimo wszystko, konkurs może być przeprowadzony jeżeli statut tak stanowi.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Obowiązek przeprowadzenia konkursu - odstępstwa</a:t>
            </a:r>
          </a:p>
        </p:txBody>
      </p:sp>
    </p:spTree>
    <p:extLst>
      <p:ext uri="{BB962C8B-B14F-4D97-AF65-F5344CB8AC3E}">
        <p14:creationId xmlns:p14="http://schemas.microsoft.com/office/powerpoint/2010/main" val="3200582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konkursowe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Konkursu nie trzeba przeprowadzać, także: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pracowników skierowanych do pracy w uczelni na podstawie umowy zawartej z zagraniczną instytucją naukową;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beneficjenta programu lub konkursu NAWA, </a:t>
            </a:r>
            <a:r>
              <a:rPr lang="pl-PL" sz="1600" dirty="0" err="1">
                <a:solidFill>
                  <a:schemeClr val="tx1"/>
                </a:solidFill>
                <a:latin typeface="Montserrat" pitchFamily="2" charset="0"/>
              </a:rPr>
              <a:t>NCBiR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, NCN lub konkursu międzynarodowego na realizację programów badawczych;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gdy zatrudnienie ma nastąpić wyłącznie na okres realizacji projektu badawczego lub dydaktycznego finansowanego ze środków unijnych lub przez inny podmiot przyznający grant.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Obowiązek przeprowadzenia konkursu - odstępstwa</a:t>
            </a:r>
          </a:p>
        </p:txBody>
      </p:sp>
    </p:spTree>
    <p:extLst>
      <p:ext uri="{BB962C8B-B14F-4D97-AF65-F5344CB8AC3E}">
        <p14:creationId xmlns:p14="http://schemas.microsoft.com/office/powerpoint/2010/main" val="855076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konkursowe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Informacja o konkursie z 30-dniowym wyprzedzeniem: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BIP na stronach podmiotowych uczelni;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 stronach ministra lub ministrów nadzorujących uczelnię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 stronach internetowych Komisji Europejskiej w języku angielskim, na portalu dla mobilnych naukowców.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Informacja o wynikach konkursu w tych samych miejscach do 30 dni po zakończeniu konkursu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Publikacja informacji o konkursie</a:t>
            </a:r>
          </a:p>
        </p:txBody>
      </p:sp>
    </p:spTree>
    <p:extLst>
      <p:ext uri="{BB962C8B-B14F-4D97-AF65-F5344CB8AC3E}">
        <p14:creationId xmlns:p14="http://schemas.microsoft.com/office/powerpoint/2010/main" val="323573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594C2E9-45AF-D245-89CF-61EBDFE4D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133C313-EBAB-4E47-875C-7F575CC167A9}"/>
              </a:ext>
            </a:extLst>
          </p:cNvPr>
          <p:cNvSpPr txBox="1"/>
          <p:nvPr/>
        </p:nvSpPr>
        <p:spPr>
          <a:xfrm>
            <a:off x="761999" y="1861457"/>
            <a:ext cx="75655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Montserrat" pitchFamily="2" charset="0"/>
              </a:rPr>
              <a:t>Grupy i stanowiska pracownicze</a:t>
            </a:r>
          </a:p>
        </p:txBody>
      </p:sp>
    </p:spTree>
    <p:extLst>
      <p:ext uri="{BB962C8B-B14F-4D97-AF65-F5344CB8AC3E}">
        <p14:creationId xmlns:p14="http://schemas.microsoft.com/office/powerpoint/2010/main" val="678491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Pracownicy zatrudnieni na umowę o pracę lub na podstawie mianowania przed 1 października 2018 r. Pozostają nadal zatrudnieni: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 tej samej podstawie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 końca okresu określonego w umowie lub akcie mianowania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Dotychczasowi pracownicy uczelni</a:t>
            </a:r>
          </a:p>
        </p:txBody>
      </p:sp>
    </p:spTree>
    <p:extLst>
      <p:ext uri="{BB962C8B-B14F-4D97-AF65-F5344CB8AC3E}">
        <p14:creationId xmlns:p14="http://schemas.microsoft.com/office/powerpoint/2010/main" val="1624540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stosunku do umów zawartych przed 31 grudnia 2018 r. stosuje się przepisy: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Ustawy - Prawo o szkolnictwie wyższym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Rozporządzenia </a:t>
            </a:r>
            <a:r>
              <a:rPr lang="pl-PL" sz="1600" dirty="0" err="1">
                <a:solidFill>
                  <a:schemeClr val="tx1"/>
                </a:solidFill>
                <a:latin typeface="Montserrat" pitchFamily="2" charset="0"/>
              </a:rPr>
              <a:t>MNiSW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 w sprawie warunków wynagradzania za pracę i przyznawania innych świadczeń związanych z pracą dla pracowników zatrudnionych w uczelni publicznej  (Dz. U. z 2016 r., poz. 2063)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 31 grudnia 2018 r. - w zakresie minimalnego wynagrodzenia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 30 września 2020 r. – w pozostałym zakresie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Odpowiednie stosowanie dotychczasowych przepisów</a:t>
            </a:r>
          </a:p>
        </p:txBody>
      </p:sp>
    </p:spTree>
    <p:extLst>
      <p:ext uri="{BB962C8B-B14F-4D97-AF65-F5344CB8AC3E}">
        <p14:creationId xmlns:p14="http://schemas.microsoft.com/office/powerpoint/2010/main" val="4187057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Przy zawieraniu umów o pracę od 1 stycznia 2019 r. do 30 września 2019 r. stosuje się: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Rozporządzenia </a:t>
            </a:r>
            <a:r>
              <a:rPr lang="pl-PL" sz="1600" dirty="0" err="1">
                <a:solidFill>
                  <a:schemeClr val="tx1"/>
                </a:solidFill>
                <a:latin typeface="Montserrat" pitchFamily="2" charset="0"/>
              </a:rPr>
              <a:t>MNiSW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 w sprawie warunków wynagradzania za pracę i przyznawania innych świadczeń związanych z pracą dla pracowników zatrudnionych w uczelni publicznej  (Dz. U. z 2016 r., poz. 2063)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Zawieranie umów w okresie przejściowym</a:t>
            </a:r>
          </a:p>
        </p:txBody>
      </p:sp>
    </p:spTree>
    <p:extLst>
      <p:ext uri="{BB962C8B-B14F-4D97-AF65-F5344CB8AC3E}">
        <p14:creationId xmlns:p14="http://schemas.microsoft.com/office/powerpoint/2010/main" val="1553009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594C2E9-45AF-D245-89CF-61EBDFE4D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33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133C313-EBAB-4E47-875C-7F575CC167A9}"/>
              </a:ext>
            </a:extLst>
          </p:cNvPr>
          <p:cNvSpPr txBox="1"/>
          <p:nvPr/>
        </p:nvSpPr>
        <p:spPr>
          <a:xfrm>
            <a:off x="761999" y="1861457"/>
            <a:ext cx="75655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Montserrat" pitchFamily="2" charset="0"/>
              </a:rPr>
              <a:t>Stosunek pracy nauczyciela akademickiego</a:t>
            </a:r>
          </a:p>
        </p:txBody>
      </p:sp>
    </p:spTree>
    <p:extLst>
      <p:ext uri="{BB962C8B-B14F-4D97-AF65-F5344CB8AC3E}">
        <p14:creationId xmlns:p14="http://schemas.microsoft.com/office/powerpoint/2010/main" val="1836425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8269605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941833" y="-57150"/>
            <a:ext cx="8375904" cy="699828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260" y="2724547"/>
            <a:ext cx="4347115" cy="1521601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rgbClr val="E81B29"/>
                </a:solidFill>
                <a:latin typeface="Montserrat" pitchFamily="2" charset="0"/>
              </a:rPr>
              <a:t>Stosunek pracy nauczyciela akademickiego</a:t>
            </a:r>
            <a:endParaRPr lang="en-US" sz="4400" dirty="0">
              <a:solidFill>
                <a:srgbClr val="E81B29"/>
              </a:solidFill>
              <a:latin typeface="Montserrat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34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846033D-8166-4F44-9E78-7FCC3FC21705}"/>
              </a:ext>
            </a:extLst>
          </p:cNvPr>
          <p:cNvSpPr txBox="1">
            <a:spLocks/>
          </p:cNvSpPr>
          <p:nvPr/>
        </p:nvSpPr>
        <p:spPr>
          <a:xfrm>
            <a:off x="4286467" y="4246148"/>
            <a:ext cx="4436908" cy="417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Czas pracy nauczyciela akademickiego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Ocena okresowa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Urlopy pracownicze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Wynagrodzenia i dodatki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Okres przejściowy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endParaRPr lang="pl-PL" sz="1400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5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Czas pracy nauczyciela akademickiego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Nauczyciel akademicki ma zadaniowy czas pracy. Szczegóły określa Regulamin Pracy, a w szczególności: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wprowadzenie okresu rozliczeniowego,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zasady ustalania zakresu obowiązków nauczycieli akademickich dla poszczególnych grup  pracowników i  rodzajów stanowisk,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rodzaje zajęć dydaktycznych, wymiar zajęć dydaktycznych,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zasady obliczania godzin dydaktycznych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Charakter i wymiar czasu pracy</a:t>
            </a:r>
          </a:p>
        </p:txBody>
      </p:sp>
    </p:spTree>
    <p:extLst>
      <p:ext uri="{BB962C8B-B14F-4D97-AF65-F5344CB8AC3E}">
        <p14:creationId xmlns:p14="http://schemas.microsoft.com/office/powerpoint/2010/main" val="1399202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Czas pracy nauczyciela akademickiego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Ustawa określa tylko maksymalne pensum dydaktyczne: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pracownika badawczo-dydaktycznego – do 240 godzin rocznie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pracownika badawczo-dydaktycznego na stanowisku profesora – do 180 godzin rocznie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pracownika dydaktycznego – do 360 godzin rocznie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pracownika dydaktycznego na stanowisku instruktora lub lektora (jeżeli statut przewiduje takie stanowiska) – do 540 godzin rocznie 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 wymiaru godzin wlicza się kształcenie doktorantów!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Wymiar zajęć dydaktycznych</a:t>
            </a:r>
          </a:p>
        </p:txBody>
      </p:sp>
    </p:spTree>
    <p:extLst>
      <p:ext uri="{BB962C8B-B14F-4D97-AF65-F5344CB8AC3E}">
        <p14:creationId xmlns:p14="http://schemas.microsoft.com/office/powerpoint/2010/main" val="1387048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Czas pracy nauczyciela akademickiego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Limit zajęć ponadwymiarowych wynosi maksymalnie: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¼ rocznego wymiaru zajęć dydaktycznych dla pracowników naukowo-dydaktycznych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½ rocznego wymiaru zajęć dydaktycznych dla pracowników dydaktycznych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Tylko jeżeli jest to uzasadnione realizacją programu studiów. Nie można zobowiązać nauczyciela w ciąży lub wychowującego dziecko do wieku 4 lat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Obowiązek realizacji zajęć ponadwymiarowych</a:t>
            </a:r>
          </a:p>
        </p:txBody>
      </p:sp>
    </p:spTree>
    <p:extLst>
      <p:ext uri="{BB962C8B-B14F-4D97-AF65-F5344CB8AC3E}">
        <p14:creationId xmlns:p14="http://schemas.microsoft.com/office/powerpoint/2010/main" val="1950579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Czas pracy nauczyciela akademickiego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Maksymalny limit zajęć ponadwymiarowych nie może przekraczać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2-krotności rocznego wymiaru zajęć dydaktycznych dla pracowników naukowo-dydaktycznych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Powyżej ½ rocznego wymiaru zajęć, ponadwymiarowe tylko za zgodą nauczyciela!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Limit realizacji zajęć ponadwymiarowych</a:t>
            </a:r>
          </a:p>
        </p:txBody>
      </p:sp>
    </p:spTree>
    <p:extLst>
      <p:ext uri="{BB962C8B-B14F-4D97-AF65-F5344CB8AC3E}">
        <p14:creationId xmlns:p14="http://schemas.microsoft.com/office/powerpoint/2010/main" val="900254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Ocena okresowa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Co do zasady nie rzadziej niż raz na cztery lata – każda uczelnia ustala autonomicznie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Ocena może być przeprowadzona w każdym czasie na wniosek rektora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Główne obszary oceny okresowej:</a:t>
            </a:r>
          </a:p>
          <a:p>
            <a:pPr marL="715963" indent="-29368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Działalność dydaktyczna</a:t>
            </a:r>
          </a:p>
          <a:p>
            <a:pPr marL="715963" indent="-29368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Działalność naukowa</a:t>
            </a:r>
          </a:p>
          <a:p>
            <a:pPr marL="715963" indent="-29368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Przestrzeganie przepisów z zakresu prawa autorskiego i praw pokrewnych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Częstotliwość i obszary oceny okresowej</a:t>
            </a:r>
          </a:p>
        </p:txBody>
      </p:sp>
    </p:spTree>
    <p:extLst>
      <p:ext uri="{BB962C8B-B14F-4D97-AF65-F5344CB8AC3E}">
        <p14:creationId xmlns:p14="http://schemas.microsoft.com/office/powerpoint/2010/main" val="2208356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8269605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941833" y="-57150"/>
            <a:ext cx="8375904" cy="699828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261" y="2468865"/>
            <a:ext cx="4101942" cy="1521601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rgbClr val="E81B29"/>
                </a:solidFill>
                <a:latin typeface="Montserrat" pitchFamily="2" charset="0"/>
              </a:rPr>
              <a:t>Grupy i stanowiska pracownicze</a:t>
            </a:r>
            <a:endParaRPr lang="en-US" sz="4400" dirty="0">
              <a:solidFill>
                <a:srgbClr val="E81B29"/>
              </a:solidFill>
              <a:latin typeface="Montserrat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846033D-8166-4F44-9E78-7FCC3FC21705}"/>
              </a:ext>
            </a:extLst>
          </p:cNvPr>
          <p:cNvSpPr txBox="1">
            <a:spLocks/>
          </p:cNvSpPr>
          <p:nvPr/>
        </p:nvSpPr>
        <p:spPr>
          <a:xfrm>
            <a:off x="4286468" y="3990466"/>
            <a:ext cx="4436908" cy="417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Grupy pracownicze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Stanowiska nauczycieli akademickich w uczelni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Wymogi ogólne stawiane nauczycielom akademickim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Okres przejściowy</a:t>
            </a:r>
          </a:p>
        </p:txBody>
      </p:sp>
    </p:spTree>
    <p:extLst>
      <p:ext uri="{BB962C8B-B14F-4D97-AF65-F5344CB8AC3E}">
        <p14:creationId xmlns:p14="http://schemas.microsoft.com/office/powerpoint/2010/main" val="996770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Ocena okresowa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Kryteria ustala rektor uczelni określa rektor po zasięgnięciu opinii: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Senatu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Związków zawodowych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latin typeface="Montserrat" pitchFamily="2" charset="0"/>
              </a:rPr>
              <a:t>Samorządu studenckiego i samorządu doktorantów</a:t>
            </a:r>
          </a:p>
          <a:p>
            <a:pPr marL="744300" lvl="1" indent="-285750" algn="just"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95275" lvl="1" indent="-285750" algn="just"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" pitchFamily="2" charset="0"/>
              </a:rPr>
              <a:t>W/w opinie nie są dla rektora wiążące</a:t>
            </a:r>
          </a:p>
          <a:p>
            <a:pPr marL="295275" lvl="1" indent="-285750" algn="just"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latin typeface="Montserrat" pitchFamily="2" charset="0"/>
            </a:endParaRPr>
          </a:p>
          <a:p>
            <a:pPr marL="295275" lvl="1" indent="-285750" algn="just"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" pitchFamily="2" charset="0"/>
              </a:rPr>
              <a:t>Kryteria oceny nie mogą dotyczyć obowiązku uzyskania stopnia lub tytułu profesora.</a:t>
            </a: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Zasady i kryteria oceny okresowej</a:t>
            </a:r>
          </a:p>
        </p:txBody>
      </p:sp>
    </p:spTree>
    <p:extLst>
      <p:ext uri="{BB962C8B-B14F-4D97-AF65-F5344CB8AC3E}">
        <p14:creationId xmlns:p14="http://schemas.microsoft.com/office/powerpoint/2010/main" val="532853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Ocena okresowa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Studenci mają prawo co najmniej raz w roku oceniać nauczycieli akademickich pod kątem realizacji obowiązków dydaktycznych</a:t>
            </a:r>
            <a:endParaRPr lang="pl-PL" sz="1600" dirty="0">
              <a:latin typeface="Montserrat" pitchFamily="2" charset="0"/>
            </a:endParaRPr>
          </a:p>
          <a:p>
            <a:pPr marL="744300" lvl="1" indent="-285750" algn="just"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95275" lvl="1" indent="-285750" algn="just"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" pitchFamily="2" charset="0"/>
              </a:rPr>
              <a:t>Zasady oceny studenckiej określa rektor</a:t>
            </a:r>
          </a:p>
          <a:p>
            <a:pPr marL="295275" lvl="1" indent="-285750" algn="just"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latin typeface="Montserrat" pitchFamily="2" charset="0"/>
            </a:endParaRPr>
          </a:p>
          <a:p>
            <a:pPr marL="295275" lvl="1" indent="-285750" algn="just"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" pitchFamily="2" charset="0"/>
              </a:rPr>
              <a:t>Wyniki oceny studenckiej uwzględnia się w ocenie okresowej</a:t>
            </a: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Udział studentów w ocenie okresowej</a:t>
            </a:r>
          </a:p>
        </p:txBody>
      </p:sp>
    </p:spTree>
    <p:extLst>
      <p:ext uri="{BB962C8B-B14F-4D97-AF65-F5344CB8AC3E}">
        <p14:creationId xmlns:p14="http://schemas.microsoft.com/office/powerpoint/2010/main" val="648494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Ocena okresowa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Ocena okresowa może być wyłącznie pozytywna albo negatywna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Od wyniku oceny przysługuje odwołanie do rektora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 ocenie negatywnej, kolejna ocena może być nie wcześniej niż po 12 miesiącach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Zakończenie oceny okresowej</a:t>
            </a:r>
          </a:p>
        </p:txBody>
      </p:sp>
    </p:spTree>
    <p:extLst>
      <p:ext uri="{BB962C8B-B14F-4D97-AF65-F5344CB8AC3E}">
        <p14:creationId xmlns:p14="http://schemas.microsoft.com/office/powerpoint/2010/main" val="1104368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Ocena okresowa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Oceny okresowe rozpoczęte i niezakończone przed 1 października 2018 r. toczą się wg dotychczasowych zasad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Pierwsza ocena okresowa wg nowych zasad: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musi się zakończyć przed końcem 2020 roku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obejmuje cały okres od zakończenia poprzedniej oceny okresowej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Ocena okresowa w okresie przejściowym</a:t>
            </a:r>
          </a:p>
        </p:txBody>
      </p:sp>
    </p:spTree>
    <p:extLst>
      <p:ext uri="{BB962C8B-B14F-4D97-AF65-F5344CB8AC3E}">
        <p14:creationId xmlns:p14="http://schemas.microsoft.com/office/powerpoint/2010/main" val="621527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Urlopy pracownicze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Wymiar płatnego urlopu wynosi 36 dni roboczych rocznie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pracownika z niepełnym czasem pracy wymiar pomniejsza się proporcjonalnie – niepełny dzień zaokrągla się w górę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Szczegółowy tryb i zasady udzielania urlopu określa Regulamin Pracy w uczelni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Urlop wypoczynkowy</a:t>
            </a:r>
          </a:p>
        </p:txBody>
      </p:sp>
    </p:spTree>
    <p:extLst>
      <p:ext uri="{BB962C8B-B14F-4D97-AF65-F5344CB8AC3E}">
        <p14:creationId xmlns:p14="http://schemas.microsoft.com/office/powerpoint/2010/main" val="1163030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Urlopy pracownicze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Rektor może udzielić dodatkowo płatnego urlopu naukowego: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nauczyciela posiadającego stopień doktora (udzielany w okresie 7 lat zatrudnienia w danej uczelni) - w łącznym wymiarze nieprzekraczającym roku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nauczyciela przygotowującego rozprawę doktorską - w wymiarze nieprzekraczającym 3 miesięcy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celu odbycia kształcenia za granicą, stażu naukowego albo dydaktycznego, uczestnictwa w konferencji albo uczestnictwa we wspólnych badaniach naukowych prowadzonych z podmiotem zagranicznym na podstawie umowy o współpracy;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Dodatkowe płatne urlopy naukowe</a:t>
            </a:r>
          </a:p>
        </p:txBody>
      </p:sp>
    </p:spTree>
    <p:extLst>
      <p:ext uri="{BB962C8B-B14F-4D97-AF65-F5344CB8AC3E}">
        <p14:creationId xmlns:p14="http://schemas.microsoft.com/office/powerpoint/2010/main" val="2699846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Urlopy pracownicze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Rektor może udzielić nauczycielowi urlopu dla poratowania zdrowia: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 co najmniej 10 latach zatrudnienia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pracowników którzy nie ukończyli 65 roku życia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zatrudnionych w pełnym wymiarze czasu pracy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celem przeprowadzenia zleconego leczenia, gdy stan zdrowia pracownika wymaga powstrzymania się od pracy</a:t>
            </a:r>
          </a:p>
          <a:p>
            <a:pPr marL="53975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Łączny wymiar nie dłuższy niż 1 rok w czasie całego okresu zatrudnienia – można dzielić zachowując min. 3-letnie przerwy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54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Urlop dla poratowania zdrowia</a:t>
            </a:r>
          </a:p>
        </p:txBody>
      </p:sp>
    </p:spTree>
    <p:extLst>
      <p:ext uri="{BB962C8B-B14F-4D97-AF65-F5344CB8AC3E}">
        <p14:creationId xmlns:p14="http://schemas.microsoft.com/office/powerpoint/2010/main" val="1372136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Wynagrodzenia i dodatki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Wynagrodzenie zasadnicze, w wymiarze nie mniejszym niż (w uczelni publicznej):</a:t>
            </a:r>
          </a:p>
          <a:p>
            <a:pPr marL="71913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Profesor – </a:t>
            </a:r>
            <a:r>
              <a:rPr lang="pl-PL" sz="1500" dirty="0">
                <a:solidFill>
                  <a:srgbClr val="FF0000"/>
                </a:solidFill>
                <a:latin typeface="Montserrat" pitchFamily="2" charset="0"/>
              </a:rPr>
              <a:t>6410,00 zł brutto</a:t>
            </a:r>
          </a:p>
          <a:p>
            <a:pPr marL="71913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profesor uczelni – nie mniej niż </a:t>
            </a:r>
            <a:r>
              <a:rPr lang="pl-PL" sz="1500" dirty="0">
                <a:solidFill>
                  <a:srgbClr val="FF0000"/>
                </a:solidFill>
                <a:latin typeface="Montserrat" pitchFamily="2" charset="0"/>
              </a:rPr>
              <a:t>5320,30 zł brutto</a:t>
            </a:r>
          </a:p>
          <a:p>
            <a:pPr marL="71913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adiunkt  – nie mniej niż </a:t>
            </a:r>
            <a:r>
              <a:rPr lang="pl-PL" sz="1500" dirty="0">
                <a:solidFill>
                  <a:srgbClr val="FF0000"/>
                </a:solidFill>
                <a:latin typeface="Montserrat" pitchFamily="2" charset="0"/>
              </a:rPr>
              <a:t>4679,30 zł brutto</a:t>
            </a:r>
          </a:p>
          <a:p>
            <a:pPr marL="719138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pozostali nauczyciele akademiccy – nie mniej niż </a:t>
            </a:r>
            <a:r>
              <a:rPr lang="pl-PL" sz="1500" dirty="0">
                <a:solidFill>
                  <a:srgbClr val="FF0000"/>
                </a:solidFill>
                <a:latin typeface="Montserrat" pitchFamily="2" charset="0"/>
              </a:rPr>
              <a:t>3205,00 zł brutto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Dodatek za staż pracy – 1% wynagrodzenia zasadniczego od 4-go roku pracy, nie więcej niż 20%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Stałe składniki wynagrodzenia nauczycieli akademickich</a:t>
            </a:r>
          </a:p>
        </p:txBody>
      </p:sp>
    </p:spTree>
    <p:extLst>
      <p:ext uri="{BB962C8B-B14F-4D97-AF65-F5344CB8AC3E}">
        <p14:creationId xmlns:p14="http://schemas.microsoft.com/office/powerpoint/2010/main" val="1421155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Wynagrodzenia i dodatki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Dodatek funkcyjny 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– za kierowanie zespołem w skład którego wchodzi minimalnie 5 osób, wysokość max.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4294,70 zł 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 jest uzależniona od liczby członków zespołu oraz stopnia złożoności wykonywanych zadań;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Dodatek zadaniowy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 – w wysokości max. 80% sumy wynagrodzenia zasadniczego i dodatku funkcyjnego. Może być on przyznawany: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 tytułu czasowego zwiększenia obowiązków, albo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 tytułu czasowego powierzenia dodatkowych zadań;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ze względu na charakter pracy i warunki jej wykonywania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Zmienne składniki wynagrodzenia</a:t>
            </a:r>
          </a:p>
        </p:txBody>
      </p:sp>
    </p:spTree>
    <p:extLst>
      <p:ext uri="{BB962C8B-B14F-4D97-AF65-F5344CB8AC3E}">
        <p14:creationId xmlns:p14="http://schemas.microsoft.com/office/powerpoint/2010/main" val="346523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Wynagrodzenia i dodatki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Wynagrodzenie za godziny ponadwymiarowe albo nadliczbowe;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Dodatek za pracę w warunkach szkodliwych dla zdrowia lub uciążliwych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Premie (wyłącznie dla pracowników niebędących nauczycielami akademickimi)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Nagroda jubileuszowa z tytułu wieloletniej pracy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Nagroda rektora przyznawana za osiągnięcia w pracy zawodowej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Inne dodatki określone regulaminem pracy lub układem zbiorowym pracy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Zmienne składniki wynagrodzenia</a:t>
            </a:r>
          </a:p>
        </p:txBody>
      </p:sp>
    </p:spTree>
    <p:extLst>
      <p:ext uri="{BB962C8B-B14F-4D97-AF65-F5344CB8AC3E}">
        <p14:creationId xmlns:p14="http://schemas.microsoft.com/office/powerpoint/2010/main" val="308155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Grupy pracownicze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38200" y="2666999"/>
            <a:ext cx="7489371" cy="3006421"/>
          </a:xfrm>
        </p:spPr>
        <p:txBody>
          <a:bodyPr>
            <a:noAutofit/>
          </a:bodyPr>
          <a:lstStyle/>
          <a:p>
            <a:pPr marL="171450" indent="-1714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latin typeface="Montserrat Medium" pitchFamily="2" charset="0"/>
              </a:rPr>
              <a:t> </a:t>
            </a:r>
            <a:r>
              <a:rPr lang="pl-PL" sz="1600" b="1" dirty="0">
                <a:latin typeface="Montserrat Medium" pitchFamily="2" charset="0"/>
              </a:rPr>
              <a:t>Nauczyciele akademiccy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latin typeface="Montserrat Medium" pitchFamily="2" charset="0"/>
              </a:rPr>
              <a:t>Grupa pracowników dydaktycznych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latin typeface="Montserrat Medium" pitchFamily="2" charset="0"/>
              </a:rPr>
              <a:t>Grupa pracowników badawczych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latin typeface="Montserrat Medium" pitchFamily="2" charset="0"/>
              </a:rPr>
              <a:t>Grupa pracowników badawczo-dydaktycznych</a:t>
            </a:r>
          </a:p>
          <a:p>
            <a:pPr marL="0" indent="0" algn="ctr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b="1" dirty="0">
              <a:latin typeface="Montserrat Medium" pitchFamily="2" charset="0"/>
            </a:endParaRPr>
          </a:p>
          <a:p>
            <a:pPr marL="228600" indent="-22860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b="1" dirty="0">
                <a:latin typeface="Montserrat Medium" pitchFamily="2" charset="0"/>
              </a:rPr>
              <a:t>Pracownicy niebędący nauczycielami akademickimi</a:t>
            </a:r>
          </a:p>
          <a:p>
            <a:pPr marL="0" indent="0" algn="ctr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rgbClr val="FF0000"/>
              </a:solidFill>
              <a:latin typeface="Montserrat Medium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964602D-ED42-BB46-97BF-60B9FE0939FC}"/>
              </a:ext>
            </a:extLst>
          </p:cNvPr>
          <p:cNvSpPr txBox="1"/>
          <p:nvPr/>
        </p:nvSpPr>
        <p:spPr>
          <a:xfrm>
            <a:off x="838200" y="2057400"/>
            <a:ext cx="595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Podział pracowników uczelni</a:t>
            </a:r>
          </a:p>
        </p:txBody>
      </p:sp>
    </p:spTree>
    <p:extLst>
      <p:ext uri="{BB962C8B-B14F-4D97-AF65-F5344CB8AC3E}">
        <p14:creationId xmlns:p14="http://schemas.microsoft.com/office/powerpoint/2010/main" val="4174747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Wynagrodzenia i dodatki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Wysokość wynagrodzenia zasadniczego i dodatku funkcyjnego określa minister na wniosek Rady Uczelni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Wynagrodzenie zasadnicze 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- max. 300% średniego wynagrodzenia zasadniczego dla osób zatrudnionych na stanowisku, na którym zatrudniony jest rektor (średnia za rok poprzedzający wybór)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Dodatek funkcyjny 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– max.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6410,00 zł brutto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Courier New" panose="02070309020205020404" pitchFamily="49" charset="0"/>
              <a:buChar char="o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Dodatek zadaniowy 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– może przyznać Rada Uczelni - max. 80% sumy wynagrodzenia zasadniczego i dodatku funkcyjnego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Wynagrodzenie i dodatki rektora uczelni publicznej</a:t>
            </a:r>
          </a:p>
        </p:txBody>
      </p:sp>
    </p:spTree>
    <p:extLst>
      <p:ext uri="{BB962C8B-B14F-4D97-AF65-F5344CB8AC3E}">
        <p14:creationId xmlns:p14="http://schemas.microsoft.com/office/powerpoint/2010/main" val="2474694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Wynagrodzenia i dodatki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uczelni publicznej jawne są wynagrodzenia: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Rektora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Głównego księgowego (kwestora)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Osób pełniących funkcje organów jednoosobowych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Jawność wynagrodzeń w uczelni publicznej</a:t>
            </a:r>
          </a:p>
        </p:txBody>
      </p:sp>
    </p:spTree>
    <p:extLst>
      <p:ext uri="{BB962C8B-B14F-4D97-AF65-F5344CB8AC3E}">
        <p14:creationId xmlns:p14="http://schemas.microsoft.com/office/powerpoint/2010/main" val="736589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Wynagrodzenia i dodatki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Odprawę emerytalną otrzymuje każdy nauczyciel akademicki: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 tytułu przejścia na emeryturę lub rentę z tytułu niezdolności do pracy – tylko jeden raz i tylko w uczelni stanowiącej podstawowe miejsce pracy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wysokości 300% wynagrodzenia zasadniczego otrzymanego za ostatni pełny miesiąc zatrudnienia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Odprawa emerytalna</a:t>
            </a:r>
          </a:p>
        </p:txBody>
      </p:sp>
    </p:spTree>
    <p:extLst>
      <p:ext uri="{BB962C8B-B14F-4D97-AF65-F5344CB8AC3E}">
        <p14:creationId xmlns:p14="http://schemas.microsoft.com/office/powerpoint/2010/main" val="2926667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Dostosowanie wysokości wynagrodzeń do poziomu wynikającego z nowej Ustawy -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do 1 stycznia 2019 r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Dla osób zatrudnionych w uczelni w dniu 30 września 2018 r. na stanowisku: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docenta albo starszego wykładowcy posiadającego min. stopień doktora – min. wysokość miesięcznego wynagrodzenia zasadniczego =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4679,30 zł brutto</a:t>
            </a:r>
          </a:p>
          <a:p>
            <a:pPr marL="720725" indent="-30480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starszego wykładowcy nieposiadającego stopnia – min. wysokość miesięcznego wynagrodzenia zasadniczego =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3205,00 zł brutto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Dostosowanie wysokości wynagrodzeń</a:t>
            </a:r>
          </a:p>
        </p:txBody>
      </p:sp>
    </p:spTree>
    <p:extLst>
      <p:ext uri="{BB962C8B-B14F-4D97-AF65-F5344CB8AC3E}">
        <p14:creationId xmlns:p14="http://schemas.microsoft.com/office/powerpoint/2010/main" val="36773939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Uczelnie mają obowiązek wprowadzenia regulaminu wynagradzania albo zawarcia układu zbiorowego pracy –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do 1 maja 2020 r.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Regulamin wynagradzania</a:t>
            </a:r>
          </a:p>
        </p:txBody>
      </p:sp>
    </p:spTree>
    <p:extLst>
      <p:ext uri="{BB962C8B-B14F-4D97-AF65-F5344CB8AC3E}">
        <p14:creationId xmlns:p14="http://schemas.microsoft.com/office/powerpoint/2010/main" val="1133903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594C2E9-45AF-D245-89CF-61EBDFE4D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55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133C313-EBAB-4E47-875C-7F575CC167A9}"/>
              </a:ext>
            </a:extLst>
          </p:cNvPr>
          <p:cNvSpPr txBox="1"/>
          <p:nvPr/>
        </p:nvSpPr>
        <p:spPr>
          <a:xfrm>
            <a:off x="761999" y="1861457"/>
            <a:ext cx="75655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Montserrat" pitchFamily="2" charset="0"/>
              </a:rPr>
              <a:t>Zakończenie stosunku pracy z nauczycielem akademickim</a:t>
            </a:r>
          </a:p>
        </p:txBody>
      </p:sp>
    </p:spTree>
    <p:extLst>
      <p:ext uri="{BB962C8B-B14F-4D97-AF65-F5344CB8AC3E}">
        <p14:creationId xmlns:p14="http://schemas.microsoft.com/office/powerpoint/2010/main" val="2992281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8269605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941833" y="-57150"/>
            <a:ext cx="8375904" cy="699828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260" y="2724547"/>
            <a:ext cx="4347115" cy="1521601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rgbClr val="E81B29"/>
                </a:solidFill>
                <a:latin typeface="Montserrat" pitchFamily="2" charset="0"/>
              </a:rPr>
              <a:t>Zakończenie stosunku pracy z nauczycielem akademickim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56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846033D-8166-4F44-9E78-7FCC3FC21705}"/>
              </a:ext>
            </a:extLst>
          </p:cNvPr>
          <p:cNvSpPr txBox="1">
            <a:spLocks/>
          </p:cNvSpPr>
          <p:nvPr/>
        </p:nvSpPr>
        <p:spPr>
          <a:xfrm>
            <a:off x="4286467" y="4246148"/>
            <a:ext cx="4436908" cy="417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Rozwiązanie stosunku pracy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Wygaśnięcie stosunku pracy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Okres przejściowy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endParaRPr lang="pl-PL" sz="1400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907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Rozwiązanie stosunku pracy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 mocy porozumienia stron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przez oświadczenie jednej ze stron z zachowaniem okresu wypowiedzenia (rozwiązanie umowy o pracę za wypowiedzeniem)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przez oświadczenie jednej ze stron bez zachowania okresu wypowiedzenia (rozwiązanie umowy o pracę bez wypowiedzenia, tzw. dyscyplinarne rozwiązanie stosunku pracy)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 upływem czasu, na który była zawarta umowa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Formy rozwiązania stosunku pracy z nauczycielem</a:t>
            </a:r>
          </a:p>
        </p:txBody>
      </p:sp>
    </p:spTree>
    <p:extLst>
      <p:ext uri="{BB962C8B-B14F-4D97-AF65-F5344CB8AC3E}">
        <p14:creationId xmlns:p14="http://schemas.microsoft.com/office/powerpoint/2010/main" val="35977733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Rozwiązanie stosunku pracy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2 tygodnie - jeżeli pracownik był zatrudniony krócej niż 6 miesięcy;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1 miesiąc - jeżeli pracownik był zatrudniony co najmniej 6 miesięcy;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3 miesiące - jeżeli pracownik był zatrudniony co najmniej 3 lata.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Wypowiedzenie wywołuje skutek po upływie okresu wypowiedzenia, ale na koniec semestru!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Okres wypowiedzenia</a:t>
            </a:r>
          </a:p>
        </p:txBody>
      </p:sp>
    </p:spTree>
    <p:extLst>
      <p:ext uri="{BB962C8B-B14F-4D97-AF65-F5344CB8AC3E}">
        <p14:creationId xmlns:p14="http://schemas.microsoft.com/office/powerpoint/2010/main" val="2942145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Rozwiązanie stosunku pracy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otrzymanie oceny negatywnej w ramach oceny okresowej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podjęcie lub wykonywanie bez zgody rektora dodatkowego zatrudnienia w innej uczelni lub jednostce prowadzącej działalność dydaktyczna lub naukową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przypadku drugiej z kolei negatywnej oceny okresowej rektor obligatoryjnie rozwiązuje stosunek pracy z nauczycielem - także w uczelni niepublicznej!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Przykładowe przyczyny rozwiązania stosunku pracy</a:t>
            </a:r>
          </a:p>
        </p:txBody>
      </p:sp>
    </p:spTree>
    <p:extLst>
      <p:ext uri="{BB962C8B-B14F-4D97-AF65-F5344CB8AC3E}">
        <p14:creationId xmlns:p14="http://schemas.microsoft.com/office/powerpoint/2010/main" val="293159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Grupy pracownicze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98932"/>
            <a:ext cx="7532914" cy="291120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b="1" dirty="0">
                <a:solidFill>
                  <a:schemeClr val="tx1"/>
                </a:solidFill>
                <a:latin typeface="Montserrat Medium" pitchFamily="2" charset="0"/>
              </a:rPr>
              <a:t>Pracownicy dydaktyczni </a:t>
            </a:r>
            <a:r>
              <a:rPr lang="pl-PL" sz="1600" dirty="0">
                <a:solidFill>
                  <a:schemeClr val="tx1"/>
                </a:solidFill>
                <a:latin typeface="Montserrat Medium" pitchFamily="2" charset="0"/>
              </a:rPr>
              <a:t>– kształcenie i wychowywanie studentów lub uczestniczenie w kształceniu doktorantów;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 Medium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b="1" dirty="0">
                <a:solidFill>
                  <a:schemeClr val="tx1"/>
                </a:solidFill>
                <a:latin typeface="Montserrat Medium" pitchFamily="2" charset="0"/>
              </a:rPr>
              <a:t>Pracownicy badawczy </a:t>
            </a:r>
            <a:r>
              <a:rPr lang="pl-PL" sz="1600" dirty="0">
                <a:solidFill>
                  <a:schemeClr val="tx1"/>
                </a:solidFill>
                <a:latin typeface="Montserrat Medium" pitchFamily="2" charset="0"/>
              </a:rPr>
              <a:t>– prowadzenie działalności naukowej lub uczestniczenie w kształceniu doktorantów;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 Medium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b="1" dirty="0">
                <a:solidFill>
                  <a:schemeClr val="tx1"/>
                </a:solidFill>
                <a:latin typeface="Montserrat Medium" pitchFamily="2" charset="0"/>
              </a:rPr>
              <a:t>Pracownicy badawczo-dydaktyczni </a:t>
            </a:r>
            <a:r>
              <a:rPr lang="pl-PL" sz="1600" dirty="0">
                <a:solidFill>
                  <a:schemeClr val="tx1"/>
                </a:solidFill>
                <a:latin typeface="Montserrat Medium" pitchFamily="2" charset="0"/>
              </a:rPr>
              <a:t>– prowadzenie działalności naukowej, kształcenie i wychowywanie studentów lub uczestniczenie w kształceniu doktorantów.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rgbClr val="FF0000"/>
              </a:solidFill>
              <a:latin typeface="Montserrat Medium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B2BF19E-EF3D-6242-8EFC-163B0FA796C9}"/>
              </a:ext>
            </a:extLst>
          </p:cNvPr>
          <p:cNvSpPr txBox="1"/>
          <p:nvPr/>
        </p:nvSpPr>
        <p:spPr>
          <a:xfrm>
            <a:off x="859972" y="2061420"/>
            <a:ext cx="735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Podstawowe obowiązki w grupach pracowniczych</a:t>
            </a:r>
          </a:p>
        </p:txBody>
      </p:sp>
    </p:spTree>
    <p:extLst>
      <p:ext uri="{BB962C8B-B14F-4D97-AF65-F5344CB8AC3E}">
        <p14:creationId xmlns:p14="http://schemas.microsoft.com/office/powerpoint/2010/main" val="2212344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Wygaśnięcie stosunku pracy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śmierć pracownika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upływ 3 miesięcy nieobecności pracownika w pracy z powodu tymczasowego aresztowania, chyba że pracodawca rozwiązał wcześniej bez wypowiedzenia umowę o pracę z winy pracownika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utrata kwalifikacji do zatrudnienia jako nauczyciel akademicki określonych w ustawie i statucie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ukaranie karą dyscyplinarną wydalenia z pracy w danej uczelni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ukaranie karą dyscyplinarną wydalenia pracy z uczelni z zakazem wykonywania pracy w uczelniach na okres od 6 miesięcy do 5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Przesłanki wygaśnięcia stosunku pracy</a:t>
            </a:r>
          </a:p>
        </p:txBody>
      </p:sp>
    </p:spTree>
    <p:extLst>
      <p:ext uri="{BB962C8B-B14F-4D97-AF65-F5344CB8AC3E}">
        <p14:creationId xmlns:p14="http://schemas.microsoft.com/office/powerpoint/2010/main" val="2111510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Wygaśnięcie stosunku pracy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ukaranie karą dyscyplinarną pozbawienia prawa do wykonywania zawodu nauczyciela akademickiego na okres 10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utrata pełnej zdolność do czynności prawnych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utrata możliwości korzystania z pełni praw publicznych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skazanie prawomocnym wyrokiem za umyślne przestępstwo lub umyślne przestępstwo skarbowe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stwierdzenie, że zawarcie stosunku pracy nastąpiło na podstawie fałszywych lub nieważnych dokumentów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Przesłanki wygaśnięcia stosunku pracy</a:t>
            </a:r>
          </a:p>
        </p:txBody>
      </p:sp>
    </p:spTree>
    <p:extLst>
      <p:ext uri="{BB962C8B-B14F-4D97-AF65-F5344CB8AC3E}">
        <p14:creationId xmlns:p14="http://schemas.microsoft.com/office/powerpoint/2010/main" val="4072766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Wygaśnięcie stosunku pracy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orzeczenie środka karnego w postaci zakazu zajmowania stanowiska w przypadku, gdy orzeczenie dotyczy obowiązków nauczyciela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orzeczenie kary pozbawienia wolności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koniec roku akademickiego, w którym postawiono uczelnię w stan likwidacji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Przesłanki wygaśnięcia stosunku pracy</a:t>
            </a:r>
          </a:p>
        </p:txBody>
      </p:sp>
    </p:spTree>
    <p:extLst>
      <p:ext uri="{BB962C8B-B14F-4D97-AF65-F5344CB8AC3E}">
        <p14:creationId xmlns:p14="http://schemas.microsoft.com/office/powerpoint/2010/main" val="1262957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Osoby zatrudnione 1 października 2018 r. na podstawie mianowania pozostają zatrudnieni w tej formie i na ten sam okres.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 w/w osób stosuje się dotychczasowe regulacje w zakresie, w jakim odnoszą się do mianowania – w tym do zasad rozwiązywania stosunku pracy w tej formie oraz zasad wygasania tego stosunku pracy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Osoby zatrudnione na podstawie mianowania</a:t>
            </a:r>
          </a:p>
        </p:txBody>
      </p:sp>
    </p:spTree>
    <p:extLst>
      <p:ext uri="{BB962C8B-B14F-4D97-AF65-F5344CB8AC3E}">
        <p14:creationId xmlns:p14="http://schemas.microsoft.com/office/powerpoint/2010/main" val="3588640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Okres przejściowy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Docent zatrudniony przed 1 października 2018 r. na podstawie mianowania na czas nieokreślony pozostaje zatrudniony na tym stanowisku do końca wskazanego okresu mianowania!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Stosunek pracy w/w docentów wygasa z końcem roku akademickiego, w którym osiągnie wiek 67 lat i prawo do emerytury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Jeżeli w wieku 67 lat w/w docent nie nabył prawa do emerytury, to stosunek pracy wygasa z końcem roku akademickiego, w którym nabył to prawo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Osoby zatrudnione na stanowisku docenta</a:t>
            </a:r>
          </a:p>
        </p:txBody>
      </p:sp>
    </p:spTree>
    <p:extLst>
      <p:ext uri="{BB962C8B-B14F-4D97-AF65-F5344CB8AC3E}">
        <p14:creationId xmlns:p14="http://schemas.microsoft.com/office/powerpoint/2010/main" val="1189687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594C2E9-45AF-D245-89CF-61EBDFE4D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65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133C313-EBAB-4E47-875C-7F575CC167A9}"/>
              </a:ext>
            </a:extLst>
          </p:cNvPr>
          <p:cNvSpPr txBox="1"/>
          <p:nvPr/>
        </p:nvSpPr>
        <p:spPr>
          <a:xfrm>
            <a:off x="761999" y="1861457"/>
            <a:ext cx="75655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l-PL" sz="40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Montserrat" pitchFamily="2" charset="0"/>
              </a:rPr>
              <a:t>Wiek emerytalny</a:t>
            </a:r>
          </a:p>
        </p:txBody>
      </p:sp>
    </p:spTree>
    <p:extLst>
      <p:ext uri="{BB962C8B-B14F-4D97-AF65-F5344CB8AC3E}">
        <p14:creationId xmlns:p14="http://schemas.microsoft.com/office/powerpoint/2010/main" val="107389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Wiek emerytalny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Ustawa nie określa obecnie odrębnych zasad nabywania prawa do emerytury niż wskazane w </a:t>
            </a:r>
            <a:r>
              <a:rPr lang="pl-PL" sz="1600" dirty="0">
                <a:solidFill>
                  <a:srgbClr val="FF0000"/>
                </a:solidFill>
                <a:latin typeface="Montserrat" pitchFamily="2" charset="0"/>
              </a:rPr>
              <a:t>Ustawie o emeryturach i rentach z Funduszu Ubezpieczeń Społecznych. 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Oznacza to, że wiek emerytalny pracowników uczelni wynosi:</a:t>
            </a:r>
          </a:p>
          <a:p>
            <a:pPr marL="720725" indent="-25400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co najmniej 60 lat – w przypadku kobiet</a:t>
            </a:r>
          </a:p>
          <a:p>
            <a:pPr marL="720725" indent="-254000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co najmniej 65 lat – w przypadku mężczyzn</a:t>
            </a: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Wiek emerytalny pracowników uczelni</a:t>
            </a:r>
          </a:p>
        </p:txBody>
      </p:sp>
    </p:spTree>
    <p:extLst>
      <p:ext uri="{BB962C8B-B14F-4D97-AF65-F5344CB8AC3E}">
        <p14:creationId xmlns:p14="http://schemas.microsoft.com/office/powerpoint/2010/main" val="22569979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Wiek emerytalny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Przestaje obowiązywać ochrona przedemerytalna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Przy braku dobrowolnego odejścia na emeryturę nie ma możliwości zwolnienia pracownika wyłącznie z powodu osiągnięcia wieku emerytalnego</a:t>
            </a: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Skutki osiągnięcia wieku emerytalnego</a:t>
            </a:r>
          </a:p>
        </p:txBody>
      </p:sp>
    </p:spTree>
    <p:extLst>
      <p:ext uri="{BB962C8B-B14F-4D97-AF65-F5344CB8AC3E}">
        <p14:creationId xmlns:p14="http://schemas.microsoft.com/office/powerpoint/2010/main" val="351852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Wiek emerytalny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Możliwe jest (także w okresie ochrony przedemerytalnej) wypowiedzenie warunków pracy lub płacy jeżeli było to konieczne przez: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wprowadzenie nowych zasad wynagradzania dotyczących ogółu pracowników zatrudnionych w uczelni lub tej ich grupy, do której należy pracownik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stwierdzoną orzeczeniem lekarskim utratę zdolności do wykonywania dotychczasowej pracy albo niezawinioną przez pracownika utratę uprawnień koniecznych do jej wykonywania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Skutki osiągnięcia wieku emerytalnego</a:t>
            </a:r>
          </a:p>
        </p:txBody>
      </p:sp>
    </p:spTree>
    <p:extLst>
      <p:ext uri="{BB962C8B-B14F-4D97-AF65-F5344CB8AC3E}">
        <p14:creationId xmlns:p14="http://schemas.microsoft.com/office/powerpoint/2010/main" val="1116705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6682" y="2547343"/>
            <a:ext cx="584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Montserrat" panose="00000500000000000000" pitchFamily="2" charset="-18"/>
              </a:rPr>
              <a:t>Odpowiedzialność dyscyplinarna nauczycieli akademickich</a:t>
            </a:r>
            <a:endParaRPr lang="pl-PL" sz="3600" b="1" dirty="0">
              <a:solidFill>
                <a:schemeClr val="bg1"/>
              </a:solidFill>
              <a:latin typeface="Montserrat" panose="00000500000000000000" pitchFamily="2" charset="-18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Stanowiska nauczycieli akademickich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71747"/>
            <a:ext cx="7242136" cy="31588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latin typeface="Montserrat" pitchFamily="2" charset="0"/>
              </a:rPr>
              <a:t>Niezależnie od grupy pracowniczej, wyróżniamy stanowiska:</a:t>
            </a:r>
            <a:endParaRPr lang="pl-PL" sz="1600" dirty="0">
              <a:solidFill>
                <a:srgbClr val="FF0000"/>
              </a:solidFill>
              <a:latin typeface="Montserrat" pitchFamily="2" charset="0"/>
            </a:endParaRP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określone w Ustawie:</a:t>
            </a:r>
          </a:p>
          <a:p>
            <a:pPr marL="889000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Profesor</a:t>
            </a:r>
          </a:p>
          <a:p>
            <a:pPr marL="889000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Profesor uczelni</a:t>
            </a:r>
          </a:p>
          <a:p>
            <a:pPr marL="889000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Adiunkt</a:t>
            </a:r>
          </a:p>
          <a:p>
            <a:pPr marL="889000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Asystent</a:t>
            </a:r>
            <a:endParaRPr lang="pl-PL" sz="1600" b="1" dirty="0">
              <a:solidFill>
                <a:schemeClr val="tx1"/>
              </a:solidFill>
              <a:latin typeface="Montserrat" pitchFamily="2" charset="0"/>
            </a:endParaRP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b="1" dirty="0">
                <a:solidFill>
                  <a:schemeClr val="tx1"/>
                </a:solidFill>
                <a:latin typeface="Montserrat" pitchFamily="2" charset="0"/>
              </a:rPr>
              <a:t>określone w statucie uczelni</a:t>
            </a:r>
          </a:p>
          <a:p>
            <a:pPr marL="0" indent="0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400" dirty="0">
              <a:latin typeface="Montserrat" pitchFamily="2" charset="0"/>
            </a:endParaRPr>
          </a:p>
          <a:p>
            <a:pPr marL="171450" indent="-1714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4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2" y="2061420"/>
            <a:ext cx="555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Podział stanowisk</a:t>
            </a:r>
          </a:p>
        </p:txBody>
      </p:sp>
    </p:spTree>
    <p:extLst>
      <p:ext uri="{BB962C8B-B14F-4D97-AF65-F5344CB8AC3E}">
        <p14:creationId xmlns:p14="http://schemas.microsoft.com/office/powerpoint/2010/main" val="23639898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19529"/>
          <a:stretch/>
        </p:blipFill>
        <p:spPr>
          <a:xfrm>
            <a:off x="0" y="0"/>
            <a:ext cx="8269605" cy="6858000"/>
          </a:xfrm>
        </p:spPr>
      </p:pic>
      <p:pic>
        <p:nvPicPr>
          <p:cNvPr id="8" name="Picture Placeholder 7" descr="KDN-prezetacja-tlo-v1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>
            <a:fillRect/>
          </a:stretch>
        </p:blipFill>
        <p:spPr>
          <a:xfrm>
            <a:off x="941833" y="-57150"/>
            <a:ext cx="8375904" cy="6998289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260" y="2724547"/>
            <a:ext cx="4347115" cy="1521601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rgbClr val="E81B29"/>
                </a:solidFill>
                <a:latin typeface="Montserrat" pitchFamily="2" charset="0"/>
              </a:rPr>
              <a:t>Postępowania dyscyplinarne</a:t>
            </a:r>
            <a:endParaRPr lang="en-US" sz="3600" dirty="0">
              <a:solidFill>
                <a:srgbClr val="E81B29"/>
              </a:solidFill>
              <a:latin typeface="Montserrat" pitchFamily="2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BF66430-5A03-834D-8994-D3684E31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D1279F9-9BE8-994B-A8C7-A68BA0E9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70</a:t>
            </a:fld>
            <a:endParaRPr lang="pl-PL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846033D-8166-4F44-9E78-7FCC3FC21705}"/>
              </a:ext>
            </a:extLst>
          </p:cNvPr>
          <p:cNvSpPr txBox="1">
            <a:spLocks/>
          </p:cNvSpPr>
          <p:nvPr/>
        </p:nvSpPr>
        <p:spPr>
          <a:xfrm>
            <a:off x="4286467" y="4246148"/>
            <a:ext cx="4436908" cy="417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Zagadnienia ogólne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Organy dyscyplinarne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Postępowanie wyjaśniające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Właściwe postępowanie dyscyplinarne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Mediacja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Kary dyscyplinarne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Wznowienie postępowania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r>
              <a:rPr lang="pl-PL" sz="1400" dirty="0">
                <a:latin typeface="Montserrat Light" pitchFamily="2" charset="0"/>
              </a:rPr>
              <a:t>Przedawnienie</a:t>
            </a:r>
          </a:p>
          <a:p>
            <a:pPr marL="184150" indent="-184150">
              <a:buClr>
                <a:srgbClr val="E81B29"/>
              </a:buClr>
              <a:buSzPct val="100000"/>
              <a:buFont typeface="+mj-lt"/>
              <a:buAutoNum type="arabicPeriod"/>
            </a:pPr>
            <a:endParaRPr lang="pl-PL" sz="1400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26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Zagadnienia ogólne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Akty rangi ustawowej i akty wykonawcze (rozporządzenie </a:t>
            </a:r>
            <a:r>
              <a:rPr lang="pl-PL" sz="1600" dirty="0" err="1">
                <a:solidFill>
                  <a:schemeClr val="tx1"/>
                </a:solidFill>
                <a:latin typeface="Montserrat" pitchFamily="2" charset="0"/>
              </a:rPr>
              <a:t>MNiSzW</a:t>
            </a: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)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Zakres stosowania kodeksy postępowania karnego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Stosowanie odpowiednie przepisów a stosowanie przepisów wprost na przykładzie regulacji dyscyplinarnych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Podstawy prawne postępowań dyscyplinarnych</a:t>
            </a:r>
          </a:p>
        </p:txBody>
      </p:sp>
    </p:spTree>
    <p:extLst>
      <p:ext uri="{BB962C8B-B14F-4D97-AF65-F5344CB8AC3E}">
        <p14:creationId xmlns:p14="http://schemas.microsoft.com/office/powerpoint/2010/main" val="8727643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Zagadnienia ogólne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postępowanie wyjaśniające;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postępowanie przed komisją dyscyplinarną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zawieszenie fakultatywne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zawieszenie obligatoryjne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okres zawieszenia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Etapy postępowań dyscyplinarnych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47D6409-384B-D643-B8AA-C786E8D534C4}"/>
              </a:ext>
            </a:extLst>
          </p:cNvPr>
          <p:cNvSpPr txBox="1"/>
          <p:nvPr/>
        </p:nvSpPr>
        <p:spPr>
          <a:xfrm>
            <a:off x="859971" y="3655535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Zawieszenie nauczyciela akademickiego</a:t>
            </a:r>
          </a:p>
        </p:txBody>
      </p:sp>
    </p:spTree>
    <p:extLst>
      <p:ext uri="{BB962C8B-B14F-4D97-AF65-F5344CB8AC3E}">
        <p14:creationId xmlns:p14="http://schemas.microsoft.com/office/powerpoint/2010/main" val="3981305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Organy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rektor;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rzecznik dyscyplinarny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uczelniana komisja dyscyplinarna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komisja dyscyplinarna przy Radzie Głównej Nauki i Szkolnictwa Wyższego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komisja dyscyplinarna przy ministrze właściwym do spraw szkolnictwa wyższego i nauki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Katalog organów dyscyplinarnych</a:t>
            </a:r>
          </a:p>
        </p:txBody>
      </p:sp>
    </p:spTree>
    <p:extLst>
      <p:ext uri="{BB962C8B-B14F-4D97-AF65-F5344CB8AC3E}">
        <p14:creationId xmlns:p14="http://schemas.microsoft.com/office/powerpoint/2010/main" val="33339444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Organy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Kadencje uczelnianych komisji dyscyplinarnych trwają 4 lata i rozpoczynają się z dniem rozpoczęcia kadencji senatu.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przypadku pozostałych komisji, ich kadencje również trwają 4 lata i rozpoczynają się w dniu 1 stycznia.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Kadencja rzeczników dyscyplinarnych trwa 4 lata i rozpoczyna się w przypadku rzeczników powoływanych przez: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rektora – w dniu 1 stycznia roku następującego po roku, w którym rozpoczęła się kadencja rektora;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ministra – w dniu 1 stycznia.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§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ü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Powołanie organów dyscyplinarnych i ich kadencje</a:t>
            </a:r>
          </a:p>
        </p:txBody>
      </p:sp>
    </p:spTree>
    <p:extLst>
      <p:ext uri="{BB962C8B-B14F-4D97-AF65-F5344CB8AC3E}">
        <p14:creationId xmlns:p14="http://schemas.microsoft.com/office/powerpoint/2010/main" val="24849527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Organy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Obligatoryjne: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tryb wyboru komisji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skład uczelnianej komisji dyscyplinarnej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Fakultatywne pozostałe zagadnienia kluczowe (katalog otwarty), np.: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ustrój wewnętrzny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Sposób wyznaczania składów</a:t>
            </a:r>
          </a:p>
          <a:p>
            <a:pPr marL="433388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– z wyjątkiem regulacji wskazanych w ustawie i rozporządzeniu.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Regulacje statutowe dot. komisji dyscyplinarnych</a:t>
            </a:r>
          </a:p>
        </p:txBody>
      </p:sp>
    </p:spTree>
    <p:extLst>
      <p:ext uri="{BB962C8B-B14F-4D97-AF65-F5344CB8AC3E}">
        <p14:creationId xmlns:p14="http://schemas.microsoft.com/office/powerpoint/2010/main" val="41206125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Organy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865120"/>
            <a:ext cx="7543799" cy="285456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Rzecznik dyscyplinarny jako organ postępowania wyjaśniającego.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Wpływ rektora na prowadzenie czynności przez rzecznika.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Relacje pomiędzy komisjami dyscyplinarnymi różnych szczebli w zakresie kompetencji do rozstrzygania spraw dyscyplinarnych.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Rola i zadania poszczególnych organów dyscyplinarnych</a:t>
            </a:r>
          </a:p>
        </p:txBody>
      </p:sp>
    </p:spTree>
    <p:extLst>
      <p:ext uri="{BB962C8B-B14F-4D97-AF65-F5344CB8AC3E}">
        <p14:creationId xmlns:p14="http://schemas.microsoft.com/office/powerpoint/2010/main" val="4117922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wyjaśniające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Źródła informacji o podejrzeniu popełnienia przewinienia dyscyplinarnego: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Zawiadomienie pokrzywdzonego / świadka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Informacja anonimowa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Pozyskanie informacji w świetle realizacji zadań przez pracowników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Źródła informacji o przewinieniu</a:t>
            </a:r>
          </a:p>
        </p:txBody>
      </p:sp>
    </p:spTree>
    <p:extLst>
      <p:ext uri="{BB962C8B-B14F-4D97-AF65-F5344CB8AC3E}">
        <p14:creationId xmlns:p14="http://schemas.microsoft.com/office/powerpoint/2010/main" val="6502275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wyjaśniające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Kompetencje rzecznika do samodzielnego wszczęcia postępowania dyscyplinarnego oraz do wszczynania postępowania na polecenie rektora.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Możliwość wymierzenia upomnienia przez rektora i środki odwoławcze od tej decyzji.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Kompetencje rektora i rzecznika dyscyplinarnego</a:t>
            </a:r>
          </a:p>
        </p:txBody>
      </p:sp>
    </p:spTree>
    <p:extLst>
      <p:ext uri="{BB962C8B-B14F-4D97-AF65-F5344CB8AC3E}">
        <p14:creationId xmlns:p14="http://schemas.microsoft.com/office/powerpoint/2010/main" val="10651370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wyjaśniające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Popełnienie czynu polegające na: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przywłaszczeniu sobie autorstwa albo wprowadzeniu w błąd co do autorstwa całości lub części cudzego utworu albo artystycznego wykonania;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rozpowszechnieniu, bez podania nazwiska lub pseudonimu twórcy, cudzego utworu w wersji oryginalnej albo w postaci opracowania;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rozpowszechnieniu, bez podania nazwiska lub pseudonimu twórcy, cudzego artystycznego wykonania albo publicznym zniekształceniu takiego utworu, artystycznego wykonania, fonogramu, wideogramu lub nadania;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Obligatoryjne wszczęcie postępowania wyjaśniającego</a:t>
            </a:r>
          </a:p>
        </p:txBody>
      </p:sp>
    </p:spTree>
    <p:extLst>
      <p:ext uri="{BB962C8B-B14F-4D97-AF65-F5344CB8AC3E}">
        <p14:creationId xmlns:p14="http://schemas.microsoft.com/office/powerpoint/2010/main" val="247623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Stanowiska nauczycieli akademickich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462889"/>
            <a:ext cx="7242136" cy="3158821"/>
          </a:xfrm>
        </p:spPr>
        <p:txBody>
          <a:bodyPr>
            <a:noAutofit/>
          </a:bodyPr>
          <a:lstStyle/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Tylko osoby posiadające tytuł profesora!</a:t>
            </a: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Tytuł profesora = tytuł naukowy lub tytuł w zakresie sztuki</a:t>
            </a:r>
          </a:p>
          <a:p>
            <a:pPr marL="889000" indent="-282575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Nauczyciela akademickiego z tytułem zatrudnia się obligatoryjnie na stanowisku profesora</a:t>
            </a:r>
          </a:p>
          <a:p>
            <a:pPr marL="0" indent="0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400" dirty="0">
              <a:latin typeface="Montserrat" pitchFamily="2" charset="0"/>
            </a:endParaRPr>
          </a:p>
          <a:p>
            <a:pPr marL="171450" indent="-1714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4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2" y="2061420"/>
            <a:ext cx="555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Stanowisko profesora</a:t>
            </a:r>
          </a:p>
        </p:txBody>
      </p:sp>
    </p:spTree>
    <p:extLst>
      <p:ext uri="{BB962C8B-B14F-4D97-AF65-F5344CB8AC3E}">
        <p14:creationId xmlns:p14="http://schemas.microsoft.com/office/powerpoint/2010/main" val="21240008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wyjaśniające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Popełnienie czynu polegające na: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sfałszowaniu badań naukowych lub ich wyników lub dokonaniu innego oszustwa naukowego;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przyjęciu lub żądaniu korzyści majątkowej lub osobistej albo jej obietnicy w związku z pełnieniem funkcji lub zajmowaniem stanowiska w uczelni;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Obligatoryjne wszczęcie postępowania wyjaśniającego</a:t>
            </a:r>
          </a:p>
        </p:txBody>
      </p:sp>
    </p:spTree>
    <p:extLst>
      <p:ext uri="{BB962C8B-B14F-4D97-AF65-F5344CB8AC3E}">
        <p14:creationId xmlns:p14="http://schemas.microsoft.com/office/powerpoint/2010/main" val="4962679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wyjaśniające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Popełnienie czynu polegające na: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powołaniu się na wpływy w uczelni, instytucji państwowej, samorządowej lub jednostce organizacyjnej dysponującej środkami publicznymi albo wywoływaniu przekonania innej osoby lub utwierdzaniu jej w przekonaniu o istnieniu takich wpływów i podjęciu się pośrednictwa w załatwieniu sprawy w zamian za korzyść majątkową lub osobistą albo jej obietnicę;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udzieleniu albo obietnicy udzielenia korzyści majątkowej lub osobistej w zamian za pośrednictwo w załatwieniu sprawy w uczelni przez wywarcie wpływu na decyzję, działanie lub zaniechanie osoby pełniącej funkcję lub zajmującej stanowisko w uczelni, w związku z pełnieniem tej funkcji lub zajmowaniem stanowiska.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Obligatoryjne wszczęcie postępowania wyjaśniającego</a:t>
            </a:r>
          </a:p>
        </p:txBody>
      </p:sp>
    </p:spTree>
    <p:extLst>
      <p:ext uri="{BB962C8B-B14F-4D97-AF65-F5344CB8AC3E}">
        <p14:creationId xmlns:p14="http://schemas.microsoft.com/office/powerpoint/2010/main" val="37651781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Postępowanie wyjaśniające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składanie wyjaśnień;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odmowa składania wyjaśnień;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odmowa odpowiedzi na poszczególne pytania;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korzystanie z pomocy wybranego obrońcy;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zgłaszanie wniosków dowodowych;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zapoznanie się po zakończeniu postępowania dowodowego w postępowaniu wyjaśniającym z zebranymi dowodami i zgłoszenia wniosku o jego uzupełnienie w terminach.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Prawa obwinionego w postępowaniu wyjaśniającym</a:t>
            </a:r>
          </a:p>
        </p:txBody>
      </p:sp>
    </p:spTree>
    <p:extLst>
      <p:ext uri="{BB962C8B-B14F-4D97-AF65-F5344CB8AC3E}">
        <p14:creationId xmlns:p14="http://schemas.microsoft.com/office/powerpoint/2010/main" val="25392661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Właściwe postępowanie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Obwiniony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Rzecznik dyscyplinarny - jako oskarżyciel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Komisje dyscyplinarne orzekają w składzie co najmniej 3 członków.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W składzie orzekającym komisji dyscyplinarnej przy ministrze co najmniej jeden z członków posiada co najmniej stopień doktora w zakresie nauk prawnych.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Strony postępowania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BB3ABC2-5BCC-0A41-8ECE-19362FECCE67}"/>
              </a:ext>
            </a:extLst>
          </p:cNvPr>
          <p:cNvSpPr txBox="1"/>
          <p:nvPr/>
        </p:nvSpPr>
        <p:spPr>
          <a:xfrm>
            <a:off x="859971" y="345548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Składy orzekające</a:t>
            </a:r>
          </a:p>
        </p:txBody>
      </p:sp>
    </p:spTree>
    <p:extLst>
      <p:ext uri="{BB962C8B-B14F-4D97-AF65-F5344CB8AC3E}">
        <p14:creationId xmlns:p14="http://schemas.microsoft.com/office/powerpoint/2010/main" val="13440116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Właściwe postępowanie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Czynności przygotowujące rozprawę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Rozprawa przed komisją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Czynności końcowe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Etapy postępowania przed komisją dyscyplinarną</a:t>
            </a:r>
          </a:p>
        </p:txBody>
      </p:sp>
    </p:spTree>
    <p:extLst>
      <p:ext uri="{BB962C8B-B14F-4D97-AF65-F5344CB8AC3E}">
        <p14:creationId xmlns:p14="http://schemas.microsoft.com/office/powerpoint/2010/main" val="2715651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Właściwe postępowanie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Uniewinnienie obwinionego;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Odstąpienie od wymierzenia kary dyscyplinarnej;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Ukaranie obwinionego;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Umorzenie postępowania dyscyplinarnego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Rodzaje rozstrzygnięć</a:t>
            </a:r>
          </a:p>
        </p:txBody>
      </p:sp>
    </p:spTree>
    <p:extLst>
      <p:ext uri="{BB962C8B-B14F-4D97-AF65-F5344CB8AC3E}">
        <p14:creationId xmlns:p14="http://schemas.microsoft.com/office/powerpoint/2010/main" val="12361503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Właściwe postępowanie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Odwołanie do komisji dyscyplinarnej przy ministrze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Od prawomocnego orzeczenia komisji ministerialnej przysługuje odwołanie do Sądu Apelacyjnego w Warszawie – Sądu Pracy </a:t>
            </a:r>
            <a:br>
              <a:rPr lang="pl-PL" sz="1600" dirty="0">
                <a:solidFill>
                  <a:schemeClr val="tx1"/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i Ubezpieczeń Społecznych.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Procedura odwoławcza</a:t>
            </a:r>
          </a:p>
        </p:txBody>
      </p:sp>
    </p:spTree>
    <p:extLst>
      <p:ext uri="{BB962C8B-B14F-4D97-AF65-F5344CB8AC3E}">
        <p14:creationId xmlns:p14="http://schemas.microsoft.com/office/powerpoint/2010/main" val="3557528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Mediacja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 etapie wstępnym, tj. po złożeniu zawiadomienia o popełnieniu czynu mającego znamiona przewinienia dyscyplinarnego lub powzięciu w inny sposób informacji o możliwości popełnienia takiego czynu;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postępowaniu wyjaśniającym;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postępowaniu przed komisją dyscyplinarną.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Skierowanie do mediacji</a:t>
            </a:r>
          </a:p>
        </p:txBody>
      </p:sp>
    </p:spTree>
    <p:extLst>
      <p:ext uri="{BB962C8B-B14F-4D97-AF65-F5344CB8AC3E}">
        <p14:creationId xmlns:p14="http://schemas.microsoft.com/office/powerpoint/2010/main" val="2038670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Mediacja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Rolę mediatora pełni nauczyciel akademicki wskazany przez rektora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Konsekwencją przeprowadzenia mediacji może być: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Ugoda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Wpływ wyników mediacji na wymiar kary dyscyplinarnej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Mediator i skutki mediacji</a:t>
            </a:r>
          </a:p>
        </p:txBody>
      </p:sp>
    </p:spTree>
    <p:extLst>
      <p:ext uri="{BB962C8B-B14F-4D97-AF65-F5344CB8AC3E}">
        <p14:creationId xmlns:p14="http://schemas.microsoft.com/office/powerpoint/2010/main" val="5288542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Kary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Upomnienie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Nagana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Nagana z obniżeniem wynagrodzenia zasadniczego o 10%–25% na okres od miesiąca do 2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Pozbawienie prawa do wykonywania zadań promotora, recenzenta oraz członka komisji w postępowaniach w sprawie nadania stopnia doktora, stopnia doktora habilitowanego oraz tytułu profesora na okres od roku do 5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Katalog kar</a:t>
            </a:r>
          </a:p>
        </p:txBody>
      </p:sp>
    </p:spTree>
    <p:extLst>
      <p:ext uri="{BB962C8B-B14F-4D97-AF65-F5344CB8AC3E}">
        <p14:creationId xmlns:p14="http://schemas.microsoft.com/office/powerpoint/2010/main" val="2033114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Stanowiska nauczycieli akademickich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Zastąpiło dotychczasowe stanowisko profesora nadzwyczajnego i profesora wizytującego</a:t>
            </a: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Osoba posiadająca co najmniej stopień doktora oraz znaczące osiągnięcia: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" pitchFamily="2" charset="0"/>
              </a:rPr>
              <a:t>dydaktyczne lub zawodowe </a:t>
            </a:r>
            <a:r>
              <a:rPr lang="pl-PL" sz="1400" dirty="0">
                <a:latin typeface="Montserrat" pitchFamily="2" charset="0"/>
              </a:rPr>
              <a:t>– w przypadku pracowników dydaktycznych,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" pitchFamily="2" charset="0"/>
              </a:rPr>
              <a:t>naukowe lub artystyczne </a:t>
            </a:r>
            <a:r>
              <a:rPr lang="pl-PL" sz="1400" dirty="0">
                <a:latin typeface="Montserrat" pitchFamily="2" charset="0"/>
              </a:rPr>
              <a:t>– w przypadku pracowników badawczych,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" pitchFamily="2" charset="0"/>
              </a:rPr>
              <a:t>naukowe, artystyczne lub dydaktyczne</a:t>
            </a:r>
            <a:r>
              <a:rPr lang="pl-PL" sz="1400" dirty="0">
                <a:latin typeface="Montserrat" pitchFamily="2" charset="0"/>
              </a:rPr>
              <a:t> – w przypadku pracowników badawczo-dydaktycznych.</a:t>
            </a: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400" dirty="0">
              <a:latin typeface="Montserrat" pitchFamily="2" charset="0"/>
            </a:endParaRPr>
          </a:p>
          <a:p>
            <a:pPr marL="285750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endParaRPr lang="pl-PL" sz="1400" dirty="0">
              <a:latin typeface="Montserrat" pitchFamily="2" charset="0"/>
            </a:endParaRPr>
          </a:p>
          <a:p>
            <a:pPr marL="171450" indent="-1714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400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2" y="2061420"/>
            <a:ext cx="555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Stanowisko profesora uczelni</a:t>
            </a:r>
          </a:p>
        </p:txBody>
      </p:sp>
    </p:spTree>
    <p:extLst>
      <p:ext uri="{BB962C8B-B14F-4D97-AF65-F5344CB8AC3E}">
        <p14:creationId xmlns:p14="http://schemas.microsoft.com/office/powerpoint/2010/main" val="25182171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Kary dyscyplinarne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Pozbawienie prawa do pełnienia funkcji kierowniczych w uczelniach na okres od 6 miesięcy do 5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Wydalenie z pracy w uczelni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Wydalenie z pracy w uczelni z zakazem wykonywania pracy w uczelniach na okres od 6 miesięcy do 5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Pozbawienie prawa do wykonywania zawodu nauczyciela akademickiego na okres 10 lat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Katalog kar</a:t>
            </a:r>
          </a:p>
        </p:txBody>
      </p:sp>
    </p:spTree>
    <p:extLst>
      <p:ext uri="{BB962C8B-B14F-4D97-AF65-F5344CB8AC3E}">
        <p14:creationId xmlns:p14="http://schemas.microsoft.com/office/powerpoint/2010/main" val="11875123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Wznowienie postępowania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Postępowanie można wznowić jeżeli: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w związku z postępowaniem dopuszczono się rażącego naruszenia prawa, które mogło mieć wpływ na treść orzeczenia;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po wydaniu orzeczenia ujawniono nowe fakty lub dowody nieznane w chwili jego wydania, wskazujące na to, że obwiniony jest niewinny, ukarano go za popełnienie innego przewinienia dyscyplinarnego lub bezpodstawnie umorzono postępowanie dyscyplinarne;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Przesłanki wznowienia</a:t>
            </a:r>
          </a:p>
        </p:txBody>
      </p:sp>
    </p:spTree>
    <p:extLst>
      <p:ext uri="{BB962C8B-B14F-4D97-AF65-F5344CB8AC3E}">
        <p14:creationId xmlns:p14="http://schemas.microsoft.com/office/powerpoint/2010/main" val="28169501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Wznowienie postępowania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Postępowanie można wznowić jeżeli: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w trakcie postępowania naruszono przepisy, przez co uniemożliwiono lub w poważnym stopniu utrudniono obwinionemu korzystanie z prawa do obrony albo orzeczenie wydała komisja w niewłaściwym składzie, albo zasiadała w niej osoba podlegająca wyłączeniu;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uchylono lub istotnie zmieniono treść prawomocnego orzeczenia stanowiącego podstawę umorzenia postępowania (jeżeli organ dyscyplinarny uznał, że orzeczenie kary dyscyplinarnej byłoby oczywiście niecelowe ze względu na rodzaj i wysokość kary lub innego środka prawomocnie orzeczonych za ten sam czyn w innym postępowaniu, a interes pokrzywdzonego temu się nie sprzeciwia.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Przesłanki wznowienia</a:t>
            </a:r>
          </a:p>
        </p:txBody>
      </p:sp>
    </p:spTree>
    <p:extLst>
      <p:ext uri="{BB962C8B-B14F-4D97-AF65-F5344CB8AC3E}">
        <p14:creationId xmlns:p14="http://schemas.microsoft.com/office/powerpoint/2010/main" val="2682857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Wznowienie postępowania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Ograniczenia w zakresie stosowania instytucji wznowienia postępowania: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Przesłanki związane z zakresem badania sprawy przez będący organem II instancji w postępowaniu dyscyplinarnym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Upływ czasu z perspektywy wznowienia postępowania na niekorzyść obwinionego</a:t>
            </a:r>
          </a:p>
          <a:p>
            <a:pPr marL="53975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Wniosek o wznowienie postępowania może złożyć: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obwiniony,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obrońca, </a:t>
            </a:r>
          </a:p>
          <a:p>
            <a:pPr marL="715963" indent="-282575" algn="just">
              <a:lnSpc>
                <a:spcPct val="100000"/>
              </a:lnSpc>
              <a:buClr>
                <a:srgbClr val="E81B29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chemeClr val="tx1"/>
                </a:solidFill>
                <a:latin typeface="Montserrat" pitchFamily="2" charset="0"/>
              </a:rPr>
              <a:t>rzecznik dyscyplinarny.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v"/>
            </a:pPr>
            <a:endParaRPr lang="pl-PL" sz="15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Ograniczenia i tryb wznowienia postępowania</a:t>
            </a:r>
          </a:p>
        </p:txBody>
      </p:sp>
    </p:spTree>
    <p:extLst>
      <p:ext uri="{BB962C8B-B14F-4D97-AF65-F5344CB8AC3E}">
        <p14:creationId xmlns:p14="http://schemas.microsoft.com/office/powerpoint/2010/main" val="3818538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Przedawnienie karalności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Co do zasady po upływie 5 lat od wszczęcia postępowania dyscyplinarnego. 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Jeżeli czyn zawiera znamiona przestępstwa, przedawnienie karalności następuje w terminach określonych w przepisach odrębnych- od 1 roku do 30 lat (w przypadku zbrodni zabójstwa)</a:t>
            </a:r>
          </a:p>
          <a:p>
            <a:pPr marL="0" indent="0" algn="just">
              <a:lnSpc>
                <a:spcPct val="100000"/>
              </a:lnSpc>
              <a:buClr>
                <a:srgbClr val="E81B29"/>
              </a:buClr>
              <a:buSzPct val="100000"/>
              <a:buNone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Okresy przedawnienia</a:t>
            </a:r>
          </a:p>
        </p:txBody>
      </p:sp>
    </p:spTree>
    <p:extLst>
      <p:ext uri="{BB962C8B-B14F-4D97-AF65-F5344CB8AC3E}">
        <p14:creationId xmlns:p14="http://schemas.microsoft.com/office/powerpoint/2010/main" val="42234477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Przedawnienie karalności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przywłaszczenia sobie autorstwa albo wprowadzenia w błąd co do autorstwa całości lub części cudzego utworu albo artystycznego wykonania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rozpowszechnienia, bez podania nazwiska lub pseudonimu twórcy, cudzego utworu w wersji oryginalnej albo w postaci opracowania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rozpowszechnienia, bez podania nazwiska lub pseudonimu twórcy, cudzego artystycznego wykonania albo publicznym zniekształceniu takiego utworu, artystycznego wykonania, fonogramu, wideogramu lub nadania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Czyny niepodlagające przedawnieniu</a:t>
            </a:r>
          </a:p>
        </p:txBody>
      </p:sp>
    </p:spTree>
    <p:extLst>
      <p:ext uri="{BB962C8B-B14F-4D97-AF65-F5344CB8AC3E}">
        <p14:creationId xmlns:p14="http://schemas.microsoft.com/office/powerpoint/2010/main" val="6715284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>
                <a:solidFill>
                  <a:srgbClr val="E81B29"/>
                </a:solidFill>
                <a:latin typeface="Montserrat" pitchFamily="2" charset="0"/>
              </a:rPr>
              <a:t>Przedawnienie karalności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859972" y="2560860"/>
            <a:ext cx="7543799" cy="3158821"/>
          </a:xfrm>
        </p:spPr>
        <p:txBody>
          <a:bodyPr>
            <a:noAutofit/>
          </a:bodyPr>
          <a:lstStyle/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naruszenia cudzych praw autorskich lub praw pokrewnych w inny sposób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r>
              <a:rPr lang="pl-PL" sz="1600" dirty="0">
                <a:solidFill>
                  <a:schemeClr val="tx1"/>
                </a:solidFill>
                <a:latin typeface="Montserrat" pitchFamily="2" charset="0"/>
              </a:rPr>
              <a:t>sfałszowania badań naukowych lub ich wyników lub dokonaniu innego oszustwa naukowego.</a:t>
            </a:r>
          </a:p>
          <a:p>
            <a:pPr marL="285750" algn="just">
              <a:lnSpc>
                <a:spcPct val="100000"/>
              </a:lnSpc>
              <a:buClr>
                <a:srgbClr val="E81B29"/>
              </a:buClr>
              <a:buSzPct val="100000"/>
              <a:buFont typeface="Wingdings" pitchFamily="2" charset="2"/>
              <a:buChar char="Ø"/>
            </a:pPr>
            <a:endParaRPr lang="pl-PL" sz="16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17C575D-5054-624E-942F-E3A74D5B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16C5B0-A332-3C4C-934A-FE150A94DA36}"/>
              </a:ext>
            </a:extLst>
          </p:cNvPr>
          <p:cNvSpPr txBox="1"/>
          <p:nvPr/>
        </p:nvSpPr>
        <p:spPr>
          <a:xfrm>
            <a:off x="859971" y="206142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Montserrat" pitchFamily="2" charset="0"/>
              </a:rPr>
              <a:t>Czyny niepodlagające przedawnieniu</a:t>
            </a:r>
          </a:p>
        </p:txBody>
      </p:sp>
    </p:spTree>
    <p:extLst>
      <p:ext uri="{BB962C8B-B14F-4D97-AF65-F5344CB8AC3E}">
        <p14:creationId xmlns:p14="http://schemas.microsoft.com/office/powerpoint/2010/main" val="40233163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noProof="1">
                <a:latin typeface="Montserrat" panose="00000500000000000000" pitchFamily="2" charset="-18"/>
              </a:rPr>
              <a:t>Dziękujemy za uwagę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ul</a:t>
            </a:r>
            <a:r>
              <a:rPr lang="en-US" dirty="0"/>
              <a:t>. </a:t>
            </a:r>
            <a:r>
              <a:rPr lang="en-US" dirty="0" err="1"/>
              <a:t>Hoża</a:t>
            </a:r>
            <a:r>
              <a:rPr lang="en-US" dirty="0"/>
              <a:t> 20, </a:t>
            </a:r>
            <a:r>
              <a:rPr lang="en-US" dirty="0" err="1"/>
              <a:t>ul</a:t>
            </a:r>
            <a:r>
              <a:rPr lang="en-US" dirty="0"/>
              <a:t>. Wspólna1/3</a:t>
            </a:r>
          </a:p>
          <a:p>
            <a:r>
              <a:rPr lang="en-US" dirty="0"/>
              <a:t>00-529 Warszawa</a:t>
            </a:r>
          </a:p>
          <a:p>
            <a:endParaRPr lang="en-US" dirty="0"/>
          </a:p>
          <a:p>
            <a:r>
              <a:rPr lang="en-US" dirty="0"/>
              <a:t>tel. +48 (22) 529 27 18</a:t>
            </a:r>
          </a:p>
          <a:p>
            <a:r>
              <a:rPr lang="en-US" dirty="0"/>
              <a:t>fax +48 (22) 628 09 22</a:t>
            </a:r>
          </a:p>
        </p:txBody>
      </p:sp>
      <p:pic>
        <p:nvPicPr>
          <p:cNvPr id="5" name="Obraz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26" y="5488019"/>
            <a:ext cx="1980000" cy="287999"/>
          </a:xfrm>
          <a:prstGeom prst="rect">
            <a:avLst/>
          </a:prstGeom>
        </p:spPr>
      </p:pic>
      <p:sp>
        <p:nvSpPr>
          <p:cNvPr id="4" name="PoleTekstowe 13"/>
          <p:cNvSpPr txBox="1"/>
          <p:nvPr/>
        </p:nvSpPr>
        <p:spPr>
          <a:xfrm>
            <a:off x="3050087" y="5507419"/>
            <a:ext cx="3244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noProof="1">
                <a:solidFill>
                  <a:schemeClr val="bg1"/>
                </a:solidFill>
                <a:latin typeface="Helvetica"/>
                <a:cs typeface="Helvetica"/>
              </a:rPr>
              <a:t>www.konstytucjadlanauki.gov.pl</a:t>
            </a:r>
          </a:p>
        </p:txBody>
      </p:sp>
      <p:pic>
        <p:nvPicPr>
          <p:cNvPr id="1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97" y="1951530"/>
            <a:ext cx="431800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52384" y="2803835"/>
            <a:ext cx="431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70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5581</TotalTime>
  <Words>4427</Words>
  <Application>Microsoft Office PowerPoint</Application>
  <PresentationFormat>Pokaz na ekranie (4:3)</PresentationFormat>
  <Paragraphs>833</Paragraphs>
  <Slides>97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97</vt:i4>
      </vt:variant>
    </vt:vector>
  </HeadingPairs>
  <TitlesOfParts>
    <vt:vector size="107" baseType="lpstr">
      <vt:lpstr>Arial</vt:lpstr>
      <vt:lpstr>Calibri</vt:lpstr>
      <vt:lpstr>Courier New</vt:lpstr>
      <vt:lpstr>Helvetica</vt:lpstr>
      <vt:lpstr>Helvetica Light</vt:lpstr>
      <vt:lpstr>Montserrat</vt:lpstr>
      <vt:lpstr>Montserrat Light</vt:lpstr>
      <vt:lpstr>Montserrat Medium</vt:lpstr>
      <vt:lpstr>Wingdings</vt:lpstr>
      <vt:lpstr>Motyw pakietu Office</vt:lpstr>
      <vt:lpstr>Prezentacja programu PowerPoint</vt:lpstr>
      <vt:lpstr>Plan szkolenia</vt:lpstr>
      <vt:lpstr>Prezentacja programu PowerPoint</vt:lpstr>
      <vt:lpstr>Grupy i stanowiska pracownicze</vt:lpstr>
      <vt:lpstr>Grupy pracownicze</vt:lpstr>
      <vt:lpstr>Grupy pracownicze</vt:lpstr>
      <vt:lpstr>Stanowiska nauczycieli akademickich</vt:lpstr>
      <vt:lpstr>Stanowiska nauczycieli akademickich</vt:lpstr>
      <vt:lpstr>Stanowiska nauczycieli akademickich</vt:lpstr>
      <vt:lpstr>Stanowiska nauczycieli akademickich</vt:lpstr>
      <vt:lpstr>Stanowiska nauczycieli akademickich</vt:lpstr>
      <vt:lpstr>Stanowiska nauczycieli akademickich</vt:lpstr>
      <vt:lpstr>Okres przejściowy</vt:lpstr>
      <vt:lpstr>Okres przejściowy</vt:lpstr>
      <vt:lpstr>Okres przejściowy</vt:lpstr>
      <vt:lpstr>Okres przejściowy</vt:lpstr>
      <vt:lpstr>Prezentacja programu PowerPoint</vt:lpstr>
      <vt:lpstr>Nawiązywanie stosunku pracy z nauczycielem akademickim</vt:lpstr>
      <vt:lpstr>Zagadnienia ogólne</vt:lpstr>
      <vt:lpstr>Zagadnienia ogólne</vt:lpstr>
      <vt:lpstr>Podstawy zatrudnienia</vt:lpstr>
      <vt:lpstr>Podstawy zatrudnienia</vt:lpstr>
      <vt:lpstr>Podstawy zatrudnienia</vt:lpstr>
      <vt:lpstr>Podstawy zatrudnienia</vt:lpstr>
      <vt:lpstr>Podstawy zatrudnienia</vt:lpstr>
      <vt:lpstr>Postępowanie konkursowe</vt:lpstr>
      <vt:lpstr>Postępowanie konkursowe</vt:lpstr>
      <vt:lpstr>Postępowanie konkursowe</vt:lpstr>
      <vt:lpstr>Postępowanie konkursowe</vt:lpstr>
      <vt:lpstr>Okres przejściowy</vt:lpstr>
      <vt:lpstr>Okres przejściowy</vt:lpstr>
      <vt:lpstr>Okres przejściowy</vt:lpstr>
      <vt:lpstr>Prezentacja programu PowerPoint</vt:lpstr>
      <vt:lpstr>Stosunek pracy nauczyciela akademickiego</vt:lpstr>
      <vt:lpstr>Czas pracy nauczyciela akademickiego</vt:lpstr>
      <vt:lpstr>Czas pracy nauczyciela akademickiego</vt:lpstr>
      <vt:lpstr>Czas pracy nauczyciela akademickiego</vt:lpstr>
      <vt:lpstr>Czas pracy nauczyciela akademickiego</vt:lpstr>
      <vt:lpstr>Ocena okresowa</vt:lpstr>
      <vt:lpstr>Ocena okresowa</vt:lpstr>
      <vt:lpstr>Ocena okresowa</vt:lpstr>
      <vt:lpstr>Ocena okresowa</vt:lpstr>
      <vt:lpstr>Ocena okresowa</vt:lpstr>
      <vt:lpstr>Urlopy pracownicze</vt:lpstr>
      <vt:lpstr>Urlopy pracownicze</vt:lpstr>
      <vt:lpstr>Urlopy pracownicze</vt:lpstr>
      <vt:lpstr>Wynagrodzenia i dodatki</vt:lpstr>
      <vt:lpstr>Wynagrodzenia i dodatki</vt:lpstr>
      <vt:lpstr>Wynagrodzenia i dodatki</vt:lpstr>
      <vt:lpstr>Wynagrodzenia i dodatki</vt:lpstr>
      <vt:lpstr>Wynagrodzenia i dodatki</vt:lpstr>
      <vt:lpstr>Wynagrodzenia i dodatki</vt:lpstr>
      <vt:lpstr>Okres przejściowy</vt:lpstr>
      <vt:lpstr>Okres przejściowy</vt:lpstr>
      <vt:lpstr>Prezentacja programu PowerPoint</vt:lpstr>
      <vt:lpstr>Zakończenie stosunku pracy z nauczycielem akademickim</vt:lpstr>
      <vt:lpstr>Rozwiązanie stosunku pracy</vt:lpstr>
      <vt:lpstr>Rozwiązanie stosunku pracy</vt:lpstr>
      <vt:lpstr>Rozwiązanie stosunku pracy</vt:lpstr>
      <vt:lpstr>Wygaśnięcie stosunku pracy</vt:lpstr>
      <vt:lpstr>Wygaśnięcie stosunku pracy</vt:lpstr>
      <vt:lpstr>Wygaśnięcie stosunku pracy</vt:lpstr>
      <vt:lpstr>Okres przejściowy</vt:lpstr>
      <vt:lpstr>Okres przejściowy</vt:lpstr>
      <vt:lpstr>Prezentacja programu PowerPoint</vt:lpstr>
      <vt:lpstr>Wiek emerytalny</vt:lpstr>
      <vt:lpstr>Wiek emerytalny</vt:lpstr>
      <vt:lpstr>Wiek emerytalny</vt:lpstr>
      <vt:lpstr>Prezentacja programu PowerPoint</vt:lpstr>
      <vt:lpstr>Postępowania dyscyplinarne</vt:lpstr>
      <vt:lpstr>Zagadnienia ogólne</vt:lpstr>
      <vt:lpstr>Zagadnienia ogólne</vt:lpstr>
      <vt:lpstr>Organy dyscyplinarne</vt:lpstr>
      <vt:lpstr>Organy dyscyplinarne</vt:lpstr>
      <vt:lpstr>Organy dyscyplinarne</vt:lpstr>
      <vt:lpstr>Organy dyscyplinarne</vt:lpstr>
      <vt:lpstr>Postępowanie wyjaśniające</vt:lpstr>
      <vt:lpstr>Postępowanie wyjaśniające</vt:lpstr>
      <vt:lpstr>Postępowanie wyjaśniające</vt:lpstr>
      <vt:lpstr>Postępowanie wyjaśniające</vt:lpstr>
      <vt:lpstr>Postępowanie wyjaśniające</vt:lpstr>
      <vt:lpstr>Postępowanie wyjaśniające</vt:lpstr>
      <vt:lpstr>Właściwe postępowanie dyscyplinarne</vt:lpstr>
      <vt:lpstr>Właściwe postępowanie dyscyplinarne</vt:lpstr>
      <vt:lpstr>Właściwe postępowanie dyscyplinarne</vt:lpstr>
      <vt:lpstr>Właściwe postępowanie dyscyplinarne</vt:lpstr>
      <vt:lpstr>Mediacja</vt:lpstr>
      <vt:lpstr>Mediacja</vt:lpstr>
      <vt:lpstr>Kary dyscyplinarne</vt:lpstr>
      <vt:lpstr>Kary dyscyplinarne</vt:lpstr>
      <vt:lpstr>Wznowienie postępowania</vt:lpstr>
      <vt:lpstr>Wznowienie postępowania</vt:lpstr>
      <vt:lpstr>Wznowienie postępowania</vt:lpstr>
      <vt:lpstr>Przedawnienie karalności</vt:lpstr>
      <vt:lpstr>Przedawnienie karalności</vt:lpstr>
      <vt:lpstr>Przedawnienie karalności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Kurkiewicz Andrzej</cp:lastModifiedBy>
  <cp:revision>196</cp:revision>
  <dcterms:created xsi:type="dcterms:W3CDTF">2017-09-04T07:10:50Z</dcterms:created>
  <dcterms:modified xsi:type="dcterms:W3CDTF">2018-09-20T20:49:29Z</dcterms:modified>
</cp:coreProperties>
</file>