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44" r:id="rId3"/>
    <p:sldId id="322" r:id="rId4"/>
    <p:sldId id="349" r:id="rId5"/>
    <p:sldId id="324" r:id="rId6"/>
    <p:sldId id="325" r:id="rId7"/>
    <p:sldId id="326" r:id="rId8"/>
    <p:sldId id="280" r:id="rId9"/>
    <p:sldId id="340" r:id="rId10"/>
    <p:sldId id="331" r:id="rId11"/>
    <p:sldId id="335" r:id="rId12"/>
    <p:sldId id="333" r:id="rId13"/>
    <p:sldId id="338" r:id="rId14"/>
    <p:sldId id="336" r:id="rId15"/>
    <p:sldId id="330" r:id="rId16"/>
    <p:sldId id="327" r:id="rId17"/>
    <p:sldId id="329" r:id="rId18"/>
    <p:sldId id="342" r:id="rId19"/>
    <p:sldId id="345" r:id="rId20"/>
    <p:sldId id="341" r:id="rId21"/>
    <p:sldId id="346" r:id="rId22"/>
    <p:sldId id="320" r:id="rId23"/>
    <p:sldId id="347" r:id="rId24"/>
    <p:sldId id="268" r:id="rId25"/>
  </p:sldIdLst>
  <p:sldSz cx="9144000" cy="6858000" type="screen4x3"/>
  <p:notesSz cx="6797675" cy="9928225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ska Marta" initials="MM" lastIdx="1" clrIdx="0">
    <p:extLst/>
  </p:cmAuthor>
  <p:cmAuthor id="2" name="Elżbieta Chłopik" initials="EC" lastIdx="1" clrIdx="1">
    <p:extLst/>
  </p:cmAuthor>
  <p:cmAuthor id="3" name="Zielonka Mariusz" initials="ZM" lastIdx="8" clrIdx="2">
    <p:extLst/>
  </p:cmAuthor>
  <p:cmAuthor id="4" name="Kowalska Katarzyna" initials="KK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3AF"/>
    <a:srgbClr val="040404"/>
    <a:srgbClr val="E81B29"/>
    <a:srgbClr val="E80000"/>
    <a:srgbClr val="C40000"/>
    <a:srgbClr val="672A8D"/>
    <a:srgbClr val="E81BB4"/>
    <a:srgbClr val="828282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598" autoAdjust="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pw02845\Downloads\Podzia&#322;%20obligacji%20pomi&#281;dzy%20resorty%20PJ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Arkusz1!$B$11</c:f>
              <c:strCache>
                <c:ptCount val="1"/>
                <c:pt idx="0">
                  <c:v>nauka</c:v>
                </c:pt>
              </c:strCache>
            </c:strRef>
          </c:tx>
          <c:spPr>
            <a:solidFill>
              <a:srgbClr val="E81B2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Helvetica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Arkusz1!$A$12:$A$16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Arkusz1!$B$12:$B$16</c:f>
              <c:numCache>
                <c:formatCode>General</c:formatCode>
                <c:ptCount val="5"/>
                <c:pt idx="0" formatCode="#,##0">
                  <c:v>6967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8F-4E27-B62B-37868628FEA8}"/>
            </c:ext>
          </c:extLst>
        </c:ser>
        <c:ser>
          <c:idx val="1"/>
          <c:order val="1"/>
          <c:tx>
            <c:strRef>
              <c:f>Arkusz1!$C$11</c:f>
              <c:strCache>
                <c:ptCount val="1"/>
                <c:pt idx="0">
                  <c:v>szkolnictwo wyższe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Helvetica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Arkusz1!$A$12:$A$16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Arkusz1!$C$12:$C$16</c:f>
              <c:numCache>
                <c:formatCode>General</c:formatCode>
                <c:ptCount val="5"/>
                <c:pt idx="0" formatCode="#,##0">
                  <c:v>16114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8F-4E27-B62B-37868628FEA8}"/>
            </c:ext>
          </c:extLst>
        </c:ser>
        <c:ser>
          <c:idx val="2"/>
          <c:order val="2"/>
          <c:tx>
            <c:strRef>
              <c:f>Arkusz1!$D$11</c:f>
              <c:strCache>
                <c:ptCount val="1"/>
                <c:pt idx="0">
                  <c:v>nauka i szkolnictwo wyższe</c:v>
                </c:pt>
              </c:strCache>
            </c:strRef>
          </c:tx>
          <c:spPr>
            <a:solidFill>
              <a:srgbClr val="4073A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Helvetica" panose="020B0604020202020204" pitchFamily="34" charset="0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Arkusz1!$A$12:$A$16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Arkusz1!$D$12:$D$16</c:f>
              <c:numCache>
                <c:formatCode>#,##0</c:formatCode>
                <c:ptCount val="5"/>
                <c:pt idx="1">
                  <c:v>23782</c:v>
                </c:pt>
                <c:pt idx="2">
                  <c:v>24558</c:v>
                </c:pt>
                <c:pt idx="3">
                  <c:v>25381</c:v>
                </c:pt>
                <c:pt idx="4">
                  <c:v>26251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38F-4E27-B62B-37868628F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3354880"/>
        <c:axId val="110851136"/>
      </c:barChart>
      <c:catAx>
        <c:axId val="1433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defRPr>
            </a:pPr>
            <a:endParaRPr lang="pl-PL"/>
          </a:p>
        </c:txPr>
        <c:crossAx val="110851136"/>
        <c:crosses val="autoZero"/>
        <c:auto val="1"/>
        <c:lblAlgn val="ctr"/>
        <c:lblOffset val="100"/>
        <c:noMultiLvlLbl val="0"/>
      </c:catAx>
      <c:valAx>
        <c:axId val="11085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defRPr>
            </a:pPr>
            <a:endParaRPr lang="pl-PL"/>
          </a:p>
        </c:txPr>
        <c:crossAx val="14335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  <a:cs typeface="Helvetica" panose="020B0604020202020204" pitchFamily="34" charset="0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5342852257817"/>
          <c:y val="3.3375811577153351E-2"/>
          <c:w val="0.8552361165208896"/>
          <c:h val="0.867171543163956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073AF"/>
            </a:solidFill>
            <a:ln>
              <a:solidFill>
                <a:schemeClr val="accent1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9ED-4B3E-A9B6-1B2FC9738AA7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E9ED-4B3E-A9B6-1B2FC9738AA7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E9ED-4B3E-A9B6-1B2FC9738AA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E9ED-4B3E-A9B6-1B2FC9738AA7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E9ED-4B3E-A9B6-1B2FC9738A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'[Podział obligacji pomiędzy resorty PJ.xlsx]Arkusz1'!$B$2:$B$7</c:f>
              <c:strCache>
                <c:ptCount val="6"/>
                <c:pt idx="0">
                  <c:v>MNiSW</c:v>
                </c:pt>
                <c:pt idx="1">
                  <c:v>MZ</c:v>
                </c:pt>
                <c:pt idx="2">
                  <c:v>MKiDN</c:v>
                </c:pt>
                <c:pt idx="3">
                  <c:v>MON</c:v>
                </c:pt>
                <c:pt idx="4">
                  <c:v>MGMiŻŚ</c:v>
                </c:pt>
                <c:pt idx="5">
                  <c:v>MSWiA</c:v>
                </c:pt>
              </c:strCache>
            </c:strRef>
          </c:cat>
          <c:val>
            <c:numRef>
              <c:f>'[Podział obligacji pomiędzy resorty PJ.xlsx]Arkusz1'!$C$2:$C$7</c:f>
              <c:numCache>
                <c:formatCode>#,##0</c:formatCode>
                <c:ptCount val="6"/>
                <c:pt idx="0">
                  <c:v>2330727</c:v>
                </c:pt>
                <c:pt idx="1">
                  <c:v>332614</c:v>
                </c:pt>
                <c:pt idx="2">
                  <c:v>116736</c:v>
                </c:pt>
                <c:pt idx="3">
                  <c:v>73942</c:v>
                </c:pt>
                <c:pt idx="4">
                  <c:v>25594</c:v>
                </c:pt>
                <c:pt idx="5">
                  <c:v>20387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9ED-4B3E-A9B6-1B2FC9738A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4"/>
        <c:axId val="36442624"/>
        <c:axId val="35712960"/>
      </c:barChart>
      <c:catAx>
        <c:axId val="3644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5712960"/>
        <c:crosses val="autoZero"/>
        <c:auto val="1"/>
        <c:lblAlgn val="ctr"/>
        <c:lblOffset val="100"/>
        <c:noMultiLvlLbl val="0"/>
      </c:catAx>
      <c:valAx>
        <c:axId val="357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44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81C8F-EBAB-4E20-887B-25A11F342ED0}" type="datetimeFigureOut">
              <a:rPr lang="pl-PL" smtClean="0"/>
              <a:t>2018-10-02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3D9E-ECFE-4B0D-B656-298FD5039C58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044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808038"/>
            <a:ext cx="5387975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943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sz="1200" b="0" dirty="0" smtClean="0"/>
              <a:t>Uwagi: Dane</a:t>
            </a:r>
            <a:r>
              <a:rPr lang="pl-PL" sz="1200" b="0" baseline="0" dirty="0" smtClean="0"/>
              <a:t> służące </a:t>
            </a:r>
            <a:r>
              <a:rPr lang="pl-PL" sz="1200" b="0" dirty="0" smtClean="0"/>
              <a:t>wyliczeniu </a:t>
            </a:r>
            <a:r>
              <a:rPr lang="pl-PL" sz="1200" b="0" baseline="0" dirty="0" smtClean="0"/>
              <a:t>s</a:t>
            </a:r>
            <a:r>
              <a:rPr lang="pl-PL" sz="1200" b="0" dirty="0" smtClean="0"/>
              <a:t>kładnika badawczo-rozwojowego będą pochodzić ze sprawozdania GUS PNT-01.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76381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4908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06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8975" y="803275"/>
            <a:ext cx="5359400" cy="40211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071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emf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pic>
        <p:nvPicPr>
          <p:cNvPr id="18" name="Obraz 1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60650" y="2930985"/>
            <a:ext cx="3822700" cy="1143000"/>
          </a:xfrm>
          <a:prstGeom prst="rect">
            <a:avLst/>
          </a:prstGeom>
        </p:spPr>
      </p:pic>
      <p:pic>
        <p:nvPicPr>
          <p:cNvPr id="19" name="Picture 18" descr="MNiSW-kol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4DBC0C4-5ECC-BE42-94EB-529FC93663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EE97-EE4F-4741-93FA-E92F5B593E45}" type="datetime1">
              <a:rPr lang="pl-PL" smtClean="0"/>
              <a:t>2018-10-02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96546" y="5840431"/>
            <a:ext cx="2133600" cy="365125"/>
          </a:xfrm>
        </p:spPr>
        <p:txBody>
          <a:bodyPr/>
          <a:lstStyle/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72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2474" y="1925489"/>
            <a:ext cx="467999" cy="108000"/>
            <a:chOff x="8132793" y="5607219"/>
            <a:chExt cx="427917" cy="1080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sp>
        <p:nvSpPr>
          <p:cNvPr id="22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A55D8B5E-3EDA-224E-9EEF-8B5F239FF5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3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21" name="Obraz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150315" y="4956979"/>
            <a:ext cx="431800" cy="571500"/>
          </a:xfrm>
          <a:prstGeom prst="rect">
            <a:avLst/>
          </a:prstGeom>
        </p:spPr>
      </p:pic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B5051D9-0C29-FC4F-875C-F475C146D2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8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 descr="KDN-prezetacja-tlo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41"/>
            <a:ext cx="9144000" cy="6842760"/>
          </a:xfrm>
          <a:prstGeom prst="rect">
            <a:avLst/>
          </a:prstGeom>
        </p:spPr>
      </p:pic>
      <p:cxnSp>
        <p:nvCxnSpPr>
          <p:cNvPr id="9" name="Łącznik prosty 5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a 1"/>
          <p:cNvGrpSpPr/>
          <p:nvPr userDrawn="1"/>
        </p:nvGrpSpPr>
        <p:grpSpPr>
          <a:xfrm>
            <a:off x="506949" y="1573863"/>
            <a:ext cx="8127974" cy="4298213"/>
            <a:chOff x="506949" y="1573863"/>
            <a:chExt cx="8127974" cy="4298213"/>
          </a:xfrm>
        </p:grpSpPr>
        <p:pic>
          <p:nvPicPr>
            <p:cNvPr id="13" name="Obraz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49" y="1573863"/>
              <a:ext cx="431800" cy="571500"/>
            </a:xfrm>
            <a:prstGeom prst="rect">
              <a:avLst/>
            </a:prstGeom>
          </p:spPr>
        </p:pic>
        <p:pic>
          <p:nvPicPr>
            <p:cNvPr id="14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203123" y="5300576"/>
              <a:ext cx="431800" cy="571500"/>
            </a:xfrm>
            <a:prstGeom prst="rect">
              <a:avLst/>
            </a:prstGeom>
          </p:spPr>
        </p:pic>
      </p:grpSp>
      <p:pic>
        <p:nvPicPr>
          <p:cNvPr id="16" name="Picture 15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72E27C34-8A55-DF4B-BDCF-62301F2C96A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3" descr="KDN-prezetacja-tlo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1" name="Łącznik prosty 4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xmlns="" id="{2B27D212-0E4D-BA4A-991C-D2E12628B4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41" y="527147"/>
            <a:ext cx="1309780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4047263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1" name="Łącznik prosty 4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Obraz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pic>
        <p:nvPicPr>
          <p:cNvPr id="15" name="Obraz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3623" y="528158"/>
            <a:ext cx="1511300" cy="190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2" name="Picture 11" descr="MNiSW-bial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" y="6477786"/>
            <a:ext cx="1272727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25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2500" y="2073735"/>
            <a:ext cx="431800" cy="571500"/>
          </a:xfrm>
          <a:prstGeom prst="rect">
            <a:avLst/>
          </a:prstGeom>
        </p:spPr>
      </p:pic>
      <p:pic>
        <p:nvPicPr>
          <p:cNvPr id="14" name="Obraz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489700" y="3731515"/>
            <a:ext cx="431800" cy="571500"/>
          </a:xfrm>
          <a:prstGeom prst="rect">
            <a:avLst/>
          </a:prstGeom>
        </p:spPr>
      </p:pic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2BF7FD3-1847-294A-B73C-65B7F028B9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ównani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ytuł 1"/>
          <p:cNvSpPr>
            <a:spLocks noGrp="1"/>
          </p:cNvSpPr>
          <p:nvPr>
            <p:ph type="title"/>
          </p:nvPr>
        </p:nvSpPr>
        <p:spPr>
          <a:xfrm>
            <a:off x="506949" y="1999895"/>
            <a:ext cx="8127974" cy="1143000"/>
          </a:xfrm>
        </p:spPr>
        <p:txBody>
          <a:bodyPr>
            <a:noAutofit/>
          </a:bodyPr>
          <a:lstStyle>
            <a:lvl1pPr algn="ctr">
              <a:defRPr sz="40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cxnSp>
        <p:nvCxnSpPr>
          <p:cNvPr id="17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06949" y="4305305"/>
            <a:ext cx="8127974" cy="1420813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latin typeface="Helvetica Light"/>
                <a:cs typeface="Helvetica Light"/>
              </a:defRPr>
            </a:lvl1pPr>
            <a:lvl2pPr marL="457200" indent="0" algn="ctr">
              <a:buNone/>
              <a:defRPr sz="1000">
                <a:latin typeface="Helvetica Light"/>
                <a:cs typeface="Helvetica Light"/>
              </a:defRPr>
            </a:lvl2pPr>
            <a:lvl3pPr marL="914400" indent="0" algn="ctr">
              <a:buNone/>
              <a:defRPr sz="1000">
                <a:latin typeface="Helvetica Light"/>
                <a:cs typeface="Helvetica Light"/>
              </a:defRPr>
            </a:lvl3pPr>
            <a:lvl4pPr marL="1371600" indent="0" algn="ctr">
              <a:buNone/>
              <a:defRPr sz="1000">
                <a:latin typeface="Helvetica Light"/>
                <a:cs typeface="Helvetica Light"/>
              </a:defRPr>
            </a:lvl4pPr>
            <a:lvl5pPr marL="1828800" indent="0" algn="ctr">
              <a:buNone/>
              <a:defRPr sz="1000">
                <a:latin typeface="Helvetica Light"/>
                <a:cs typeface="Helvetica Light"/>
              </a:defRPr>
            </a:lvl5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15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pic>
        <p:nvPicPr>
          <p:cNvPr id="8" name="Picture 7" descr="MNiSW-kol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D41947CC-51A8-024E-92D5-CE98ECDB009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12223" y="385681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D5195-BD66-4718-A184-FE8141B7D12E}" type="datetime1">
              <a:rPr lang="pl-PL" smtClean="0"/>
              <a:t>2018-10-02</a:t>
            </a:fld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F48E-F5D4-4399-8246-B9D065012CB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45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16"/>
          <p:cNvGrpSpPr/>
          <p:nvPr userDrawn="1"/>
        </p:nvGrpSpPr>
        <p:grpSpPr>
          <a:xfrm>
            <a:off x="2222500" y="2645235"/>
            <a:ext cx="4699000" cy="2666121"/>
            <a:chOff x="2222500" y="2734221"/>
            <a:chExt cx="4699000" cy="2666121"/>
          </a:xfrm>
        </p:grpSpPr>
        <p:pic>
          <p:nvPicPr>
            <p:cNvPr id="10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2734221"/>
              <a:ext cx="431800" cy="571500"/>
            </a:xfrm>
            <a:prstGeom prst="rect">
              <a:avLst/>
            </a:prstGeom>
          </p:spPr>
        </p:pic>
        <p:pic>
          <p:nvPicPr>
            <p:cNvPr id="11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489700" y="4828842"/>
              <a:ext cx="431800" cy="571500"/>
            </a:xfrm>
            <a:prstGeom prst="rect">
              <a:avLst/>
            </a:prstGeom>
          </p:spPr>
        </p:pic>
      </p:grpSp>
      <p:cxnSp>
        <p:nvCxnSpPr>
          <p:cNvPr id="13" name="Łącznik prosty 11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oleTekstowe 12"/>
          <p:cNvSpPr txBox="1"/>
          <p:nvPr userDrawn="1"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 userDrawn="1"/>
        </p:nvGrpSpPr>
        <p:grpSpPr>
          <a:xfrm>
            <a:off x="2654300" y="4316685"/>
            <a:ext cx="3835400" cy="558800"/>
            <a:chOff x="2435888" y="3442389"/>
            <a:chExt cx="3835400" cy="558800"/>
          </a:xfrm>
        </p:grpSpPr>
        <p:pic>
          <p:nvPicPr>
            <p:cNvPr id="16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7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sp>
        <p:nvSpPr>
          <p:cNvPr id="19" name="Tytuł 1"/>
          <p:cNvSpPr>
            <a:spLocks noGrp="1"/>
          </p:cNvSpPr>
          <p:nvPr>
            <p:ph type="title"/>
          </p:nvPr>
        </p:nvSpPr>
        <p:spPr>
          <a:xfrm>
            <a:off x="2570382" y="2604005"/>
            <a:ext cx="4151610" cy="1143000"/>
          </a:xfrm>
        </p:spPr>
        <p:txBody>
          <a:bodyPr>
            <a:normAutofit/>
          </a:bodyPr>
          <a:lstStyle>
            <a:lvl1pPr algn="l">
              <a:defRPr sz="42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20" name="Picture 19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xmlns="" id="{6FF1D176-DD22-F44D-935C-90B3629B385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47454" y="770480"/>
            <a:ext cx="4049092" cy="5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4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13" descr="KDN-prezetacja-tlo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15486"/>
            <a:ext cx="9144000" cy="6842760"/>
          </a:xfrm>
          <a:prstGeom prst="rect">
            <a:avLst/>
          </a:prstGeom>
        </p:spPr>
      </p:pic>
      <p:pic>
        <p:nvPicPr>
          <p:cNvPr id="8" name="Obraz 12" descr="zdjecie-Gowi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28496" cy="6858000"/>
          </a:xfrm>
          <a:prstGeom prst="rect">
            <a:avLst/>
          </a:prstGeom>
        </p:spPr>
      </p:pic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4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FB309307-2EE8-9F40-BCB1-EA990A1920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4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4443344" y="1948865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6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443344" y="3010836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tekstu 3"/>
          <p:cNvSpPr>
            <a:spLocks noGrp="1"/>
          </p:cNvSpPr>
          <p:nvPr>
            <p:ph type="body" sz="half" idx="10"/>
          </p:nvPr>
        </p:nvSpPr>
        <p:spPr>
          <a:xfrm>
            <a:off x="4443344" y="4151200"/>
            <a:ext cx="3826263" cy="2462840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2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42925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6001" y="0"/>
            <a:ext cx="8207999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7033066C-A68B-B343-9171-22C49545EF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4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2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1473985"/>
            <a:ext cx="8127974" cy="120232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8127974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8B044F2D-A4FB-D54F-A9A5-49F8BB47D7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  <p:sp>
        <p:nvSpPr>
          <p:cNvPr id="2" name="Symbol zastępczy daty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DEC367E-BA83-4336-B9DC-4239B8C8E466}" type="datetime1">
              <a:rPr lang="pl-PL" smtClean="0"/>
              <a:t>2018-10-02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>
          <a:xfrm>
            <a:off x="6501323" y="6213227"/>
            <a:ext cx="2133600" cy="365125"/>
          </a:xfrm>
        </p:spPr>
        <p:txBody>
          <a:bodyPr/>
          <a:lstStyle/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683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4629150" y="1471613"/>
            <a:ext cx="4005263" cy="4406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1208283"/>
            <a:ext cx="3826263" cy="1162050"/>
          </a:xfrm>
        </p:spPr>
        <p:txBody>
          <a:bodyPr anchor="b">
            <a:normAutofit/>
          </a:bodyPr>
          <a:lstStyle>
            <a:lvl1pPr algn="l">
              <a:defRPr sz="25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370334"/>
            <a:ext cx="3826263" cy="12023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040404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3491011"/>
            <a:ext cx="3826263" cy="2333054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Picture 11" descr="MNiSW-kolo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AC482825-6F2D-7744-80BF-AA1CEBE840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0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5374491" y="2292884"/>
            <a:ext cx="2953273" cy="291246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6949" y="2107004"/>
            <a:ext cx="3826263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506949" y="2555762"/>
            <a:ext cx="3826263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914" y="1925489"/>
            <a:ext cx="431800" cy="571500"/>
          </a:xfrm>
          <a:prstGeom prst="rect">
            <a:avLst/>
          </a:prstGeom>
        </p:spPr>
      </p:pic>
      <p:pic>
        <p:nvPicPr>
          <p:cNvPr id="13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8201026" y="4956947"/>
            <a:ext cx="431800" cy="571500"/>
          </a:xfrm>
          <a:prstGeom prst="rect">
            <a:avLst/>
          </a:prstGeom>
        </p:spPr>
      </p:pic>
      <p:pic>
        <p:nvPicPr>
          <p:cNvPr id="15" name="Picture 14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4560E5C6-11B8-A046-8053-96F33A7E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 hasCustomPrompt="1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 i="0">
                <a:solidFill>
                  <a:srgbClr val="E81B29"/>
                </a:solidFill>
                <a:latin typeface="Montserrat" pitchFamily="2" charset="0"/>
                <a:cs typeface="Montserrat" pitchFamily="2" charset="0"/>
              </a:defRPr>
            </a:lvl1pPr>
          </a:lstStyle>
          <a:p>
            <a:r>
              <a:rPr lang="pl-PL" dirty="0"/>
              <a:t>KLIKNIJ, ABY EDYT. STYL WZ. TYT.</a:t>
            </a:r>
          </a:p>
        </p:txBody>
      </p:sp>
      <p:sp>
        <p:nvSpPr>
          <p:cNvPr id="28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08660" y="2107004"/>
            <a:ext cx="3826263" cy="6501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rgbClr val="E81B29"/>
                </a:solidFill>
                <a:latin typeface="Helvetica"/>
                <a:cs typeface="Helvetic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9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4808660" y="2555762"/>
            <a:ext cx="3826263" cy="3237323"/>
          </a:xfrm>
        </p:spPr>
        <p:txBody>
          <a:bodyPr/>
          <a:lstStyle>
            <a:lvl1pPr marL="212400" indent="-285750">
              <a:lnSpc>
                <a:spcPct val="120000"/>
              </a:lnSpc>
              <a:spcAft>
                <a:spcPts val="1000"/>
              </a:spcAft>
              <a:buSzPct val="80000"/>
              <a:buFontTx/>
              <a:buBlip>
                <a:blip r:embed="rId3"/>
              </a:buBlip>
              <a:defRPr sz="13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850526" y="2292884"/>
            <a:ext cx="2953273" cy="291246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pic>
        <p:nvPicPr>
          <p:cNvPr id="16" name="Obraz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3677061" y="4956947"/>
            <a:ext cx="431800" cy="571500"/>
          </a:xfrm>
          <a:prstGeom prst="rect">
            <a:avLst/>
          </a:prstGeom>
        </p:spPr>
      </p:pic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E65DAD6-4C86-4C44-B56F-806C42AC4A8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Łącznik prosty 7"/>
          <p:cNvCxnSpPr/>
          <p:nvPr userDrawn="1"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B4B4B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506949" y="455328"/>
            <a:ext cx="6621421" cy="412087"/>
          </a:xfrm>
        </p:spPr>
        <p:txBody>
          <a:bodyPr anchor="b">
            <a:noAutofit/>
          </a:bodyPr>
          <a:lstStyle>
            <a:lvl1pPr algn="l">
              <a:defRPr sz="2600" b="1">
                <a:solidFill>
                  <a:srgbClr val="040404"/>
                </a:solidFill>
                <a:latin typeface="Helvetica"/>
                <a:cs typeface="Helvetica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pic>
        <p:nvPicPr>
          <p:cNvPr id="15" name="Obraz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949" y="1925489"/>
            <a:ext cx="431800" cy="57150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8114116" y="5420479"/>
            <a:ext cx="467999" cy="108000"/>
            <a:chOff x="8132793" y="5607219"/>
            <a:chExt cx="427917" cy="108000"/>
          </a:xfrm>
        </p:grpSpPr>
        <p:sp>
          <p:nvSpPr>
            <p:cNvPr id="2" name="Rectangle 1"/>
            <p:cNvSpPr/>
            <p:nvPr userDrawn="1"/>
          </p:nvSpPr>
          <p:spPr>
            <a:xfrm>
              <a:off x="813279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98853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467779" y="5607219"/>
              <a:ext cx="92931" cy="108000"/>
            </a:xfrm>
            <a:prstGeom prst="rect">
              <a:avLst/>
            </a:prstGeom>
            <a:solidFill>
              <a:srgbClr val="E81B29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Symbol zastępczy tekstu 3"/>
          <p:cNvSpPr>
            <a:spLocks noGrp="1"/>
          </p:cNvSpPr>
          <p:nvPr>
            <p:ph type="body" sz="half" idx="11"/>
          </p:nvPr>
        </p:nvSpPr>
        <p:spPr>
          <a:xfrm>
            <a:off x="1161636" y="2261475"/>
            <a:ext cx="6737480" cy="2911203"/>
          </a:xfrm>
        </p:spPr>
        <p:txBody>
          <a:bodyPr>
            <a:normAutofit/>
          </a:bodyPr>
          <a:lstStyle>
            <a:lvl1pPr marL="284400" indent="-285750">
              <a:lnSpc>
                <a:spcPct val="120000"/>
              </a:lnSpc>
              <a:spcAft>
                <a:spcPts val="1000"/>
              </a:spcAft>
              <a:buSzPct val="60000"/>
              <a:buFontTx/>
              <a:buBlip>
                <a:blip r:embed="rId4"/>
              </a:buBlip>
              <a:defRPr sz="2100">
                <a:solidFill>
                  <a:srgbClr val="040404"/>
                </a:solidFill>
                <a:latin typeface="Helvetica Light"/>
                <a:cs typeface="Helvetica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3" name="Picture 12" descr="MNiSW-kolo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6" y="6459558"/>
            <a:ext cx="1272727" cy="252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E63559DB-B485-784D-990B-2E4A2BC401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25139" y="527147"/>
            <a:ext cx="1309783" cy="19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22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C6E7F-A982-481B-9EEB-43C228B946FE}" type="datetime1">
              <a:rPr lang="pl-PL" smtClean="0"/>
              <a:t>2018-10-02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3D052-B3B5-43AD-B7C4-34EE993C7C2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057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72" r:id="rId4"/>
    <p:sldLayoutId id="2147483668" r:id="rId5"/>
    <p:sldLayoutId id="214748365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3" r:id="rId13"/>
    <p:sldLayoutId id="2147483671" r:id="rId14"/>
    <p:sldLayoutId id="2147483670" r:id="rId15"/>
    <p:sldLayoutId id="2147483661" r:id="rId16"/>
    <p:sldLayoutId id="2147483662" r:id="rId17"/>
    <p:sldLayoutId id="2147483673" r:id="rId1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1.jpeg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KDN-prezetacja-tlo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850"/>
            <a:ext cx="9144000" cy="6842760"/>
          </a:xfrm>
          <a:prstGeom prst="rect">
            <a:avLst/>
          </a:prstGeom>
        </p:spPr>
      </p:pic>
      <p:grpSp>
        <p:nvGrpSpPr>
          <p:cNvPr id="17" name="Grupa 16"/>
          <p:cNvGrpSpPr/>
          <p:nvPr/>
        </p:nvGrpSpPr>
        <p:grpSpPr>
          <a:xfrm>
            <a:off x="208230" y="2206098"/>
            <a:ext cx="8655113" cy="1621200"/>
            <a:chOff x="2222500" y="3253884"/>
            <a:chExt cx="4856673" cy="1732165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2500" y="3253884"/>
              <a:ext cx="431800" cy="57150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6647373" y="4414549"/>
              <a:ext cx="431800" cy="571500"/>
            </a:xfrm>
            <a:prstGeom prst="rect">
              <a:avLst/>
            </a:prstGeom>
          </p:spPr>
        </p:pic>
      </p:grpSp>
      <p:cxnSp>
        <p:nvCxnSpPr>
          <p:cNvPr id="12" name="Łącznik prosty 11"/>
          <p:cNvCxnSpPr/>
          <p:nvPr/>
        </p:nvCxnSpPr>
        <p:spPr>
          <a:xfrm>
            <a:off x="506949" y="6237119"/>
            <a:ext cx="8127974" cy="0"/>
          </a:xfrm>
          <a:prstGeom prst="line">
            <a:avLst/>
          </a:prstGeom>
          <a:ln w="12700">
            <a:solidFill>
              <a:srgbClr val="82828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oleTekstowe 12"/>
          <p:cNvSpPr txBox="1"/>
          <p:nvPr/>
        </p:nvSpPr>
        <p:spPr>
          <a:xfrm>
            <a:off x="438260" y="6400144"/>
            <a:ext cx="1713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solidFill>
                  <a:srgbClr val="828282"/>
                </a:solidFill>
              </a:rPr>
              <a:t>www.facebook.com</a:t>
            </a:r>
            <a:r>
              <a:rPr lang="pl-PL" sz="1000" dirty="0">
                <a:solidFill>
                  <a:srgbClr val="E81B29"/>
                </a:solidFill>
              </a:rPr>
              <a:t>/MNiSW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2401205" y="4978533"/>
            <a:ext cx="3835400" cy="558800"/>
            <a:chOff x="2435888" y="3442389"/>
            <a:chExt cx="3835400" cy="558800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5888" y="3442389"/>
              <a:ext cx="3835400" cy="558800"/>
            </a:xfrm>
            <a:prstGeom prst="rect">
              <a:avLst/>
            </a:prstGeom>
          </p:spPr>
        </p:pic>
        <p:sp>
          <p:nvSpPr>
            <p:cNvPr id="14" name="PoleTekstowe 13"/>
            <p:cNvSpPr txBox="1"/>
            <p:nvPr/>
          </p:nvSpPr>
          <p:spPr>
            <a:xfrm>
              <a:off x="2727304" y="3541960"/>
              <a:ext cx="3244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chemeClr val="bg1"/>
                  </a:solidFill>
                  <a:latin typeface="Helvetica"/>
                  <a:cs typeface="Helvetica"/>
                </a:rPr>
                <a:t>www.konstytucjadlanauki.gov.pl</a:t>
              </a:r>
            </a:p>
          </p:txBody>
        </p:sp>
      </p:grpSp>
      <p:pic>
        <p:nvPicPr>
          <p:cNvPr id="18" name="Picture 17" descr="MNiSW-kol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96" y="6451245"/>
            <a:ext cx="1272727" cy="252000"/>
          </a:xfrm>
          <a:prstGeom prst="rect">
            <a:avLst/>
          </a:prstGeom>
        </p:spPr>
      </p:pic>
      <p:sp>
        <p:nvSpPr>
          <p:cNvPr id="19" name="pole tekstowe 18"/>
          <p:cNvSpPr txBox="1"/>
          <p:nvPr/>
        </p:nvSpPr>
        <p:spPr>
          <a:xfrm>
            <a:off x="275390" y="2394818"/>
            <a:ext cx="8359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Finansowanie uczelni </a:t>
            </a:r>
          </a:p>
          <a:p>
            <a:pPr algn="ctr"/>
            <a:r>
              <a:rPr lang="pl-PL" sz="40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 świetle przepisów Ustawy 2.0</a:t>
            </a:r>
            <a:endParaRPr lang="pl-PL" sz="4000" b="1" dirty="0"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16" name="Picture 17" descr="MNiSW-kolor.png">
            <a:extLst>
              <a:ext uri="{FF2B5EF4-FFF2-40B4-BE49-F238E27FC236}">
                <a16:creationId xmlns:a16="http://schemas.microsoft.com/office/drawing/2014/main" xmlns="" id="{600D2E7B-9399-0A48-96BA-BFEDEF8DF7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5" b="12863"/>
          <a:stretch/>
        </p:blipFill>
        <p:spPr>
          <a:xfrm>
            <a:off x="4712295" y="775343"/>
            <a:ext cx="3647580" cy="53309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14" y="647680"/>
            <a:ext cx="3607267" cy="85266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13" y="6309592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-369082" y="3088933"/>
            <a:ext cx="2276417" cy="142049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41727" y="51344"/>
            <a:ext cx="77880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UCZELNIE AKADEMICKIE – JEDEN „KOSZYK”</a:t>
            </a:r>
          </a:p>
          <a:p>
            <a:pPr>
              <a:spcBef>
                <a:spcPct val="0"/>
              </a:spcBef>
            </a:pPr>
            <a:r>
              <a:rPr lang="pl-PL" sz="26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PODZIAŁ SUBWENCJI</a:t>
            </a:r>
            <a:endParaRPr lang="pl-PL" sz="26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sp>
        <p:nvSpPr>
          <p:cNvPr id="94" name="pole tekstowe 93"/>
          <p:cNvSpPr txBox="1"/>
          <p:nvPr/>
        </p:nvSpPr>
        <p:spPr>
          <a:xfrm>
            <a:off x="-66351" y="22522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83376" y="1329728"/>
            <a:ext cx="832056" cy="829669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2918732" y="1229047"/>
            <a:ext cx="1889053" cy="888104"/>
            <a:chOff x="6719224" y="1031799"/>
            <a:chExt cx="1923560" cy="888104"/>
          </a:xfrm>
        </p:grpSpPr>
        <p:sp>
          <p:nvSpPr>
            <p:cNvPr id="101" name="Elipsa 100"/>
            <p:cNvSpPr/>
            <p:nvPr/>
          </p:nvSpPr>
          <p:spPr>
            <a:xfrm>
              <a:off x="7400177" y="1343839"/>
              <a:ext cx="576064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2" name="Prostokąt 101"/>
            <p:cNvSpPr/>
            <p:nvPr/>
          </p:nvSpPr>
          <p:spPr>
            <a:xfrm>
              <a:off x="6719224" y="1031799"/>
              <a:ext cx="1923560" cy="26930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pl-PL" sz="115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Umiędzynarodowienia</a:t>
              </a:r>
            </a:p>
          </p:txBody>
        </p:sp>
      </p:grpSp>
      <p:grpSp>
        <p:nvGrpSpPr>
          <p:cNvPr id="103" name="Grupa 102"/>
          <p:cNvGrpSpPr/>
          <p:nvPr/>
        </p:nvGrpSpPr>
        <p:grpSpPr>
          <a:xfrm>
            <a:off x="1121086" y="1294305"/>
            <a:ext cx="1031660" cy="1005789"/>
            <a:chOff x="1422148" y="1092939"/>
            <a:chExt cx="997799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436382" y="1423597"/>
              <a:ext cx="975690" cy="28939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Studencki</a:t>
              </a: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6" name="pole tekstowe 115"/>
          <p:cNvSpPr txBox="1"/>
          <p:nvPr/>
        </p:nvSpPr>
        <p:spPr>
          <a:xfrm>
            <a:off x="1056625" y="22567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35</a:t>
            </a:r>
            <a:r>
              <a:rPr lang="pl-PL" sz="16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pl-PL" sz="16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97" name="Grupa 96"/>
          <p:cNvGrpSpPr/>
          <p:nvPr/>
        </p:nvGrpSpPr>
        <p:grpSpPr>
          <a:xfrm>
            <a:off x="2245634" y="1338371"/>
            <a:ext cx="1001615" cy="987099"/>
            <a:chOff x="2560192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619688" y="1427904"/>
              <a:ext cx="920898" cy="29487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Kadrowy</a:t>
              </a: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2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7" name="pole tekstowe 116"/>
          <p:cNvSpPr txBox="1"/>
          <p:nvPr/>
        </p:nvSpPr>
        <p:spPr>
          <a:xfrm>
            <a:off x="2184576" y="2273141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grpSp>
        <p:nvGrpSpPr>
          <p:cNvPr id="123" name="Grupa 122"/>
          <p:cNvGrpSpPr/>
          <p:nvPr/>
        </p:nvGrpSpPr>
        <p:grpSpPr>
          <a:xfrm>
            <a:off x="60889" y="2925609"/>
            <a:ext cx="1245299" cy="367866"/>
            <a:chOff x="-144325" y="3349556"/>
            <a:chExt cx="1245299" cy="367866"/>
          </a:xfrm>
        </p:grpSpPr>
        <p:sp>
          <p:nvSpPr>
            <p:cNvPr id="130" name="Prostokąt 129"/>
            <p:cNvSpPr/>
            <p:nvPr/>
          </p:nvSpPr>
          <p:spPr>
            <a:xfrm>
              <a:off x="-144325" y="3415230"/>
              <a:ext cx="715260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Student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5" name="Plus 124"/>
            <p:cNvSpPr/>
            <p:nvPr/>
          </p:nvSpPr>
          <p:spPr>
            <a:xfrm rot="2742807">
              <a:off x="470086" y="3381641"/>
              <a:ext cx="289356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571" y="3349556"/>
              <a:ext cx="398403" cy="367866"/>
            </a:xfrm>
            <a:prstGeom prst="rect">
              <a:avLst/>
            </a:prstGeom>
          </p:spPr>
        </p:pic>
      </p:grpSp>
      <p:cxnSp>
        <p:nvCxnSpPr>
          <p:cNvPr id="155" name="Łącznik prosty ze strzałką 154"/>
          <p:cNvCxnSpPr/>
          <p:nvPr/>
        </p:nvCxnSpPr>
        <p:spPr>
          <a:xfrm>
            <a:off x="1123870" y="1829119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rostokąt 229">
            <a:hlinkClick r:id="" action="ppaction://hlinkshowjump?jump=nextslide"/>
          </p:cNvPr>
          <p:cNvSpPr/>
          <p:nvPr/>
        </p:nvSpPr>
        <p:spPr>
          <a:xfrm>
            <a:off x="40058" y="4317217"/>
            <a:ext cx="13942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</a:t>
            </a:r>
            <a:b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 WSKAŹNIK</a:t>
            </a:r>
          </a:p>
          <a:p>
            <a:pPr lvl="0" algn="ctr"/>
            <a:r>
              <a:rPr lang="pl-PL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13</a:t>
            </a:r>
          </a:p>
        </p:txBody>
      </p:sp>
      <p:sp>
        <p:nvSpPr>
          <p:cNvPr id="141" name="Schemat blokowy: proces alternatywny 140"/>
          <p:cNvSpPr/>
          <p:nvPr/>
        </p:nvSpPr>
        <p:spPr>
          <a:xfrm>
            <a:off x="1077587" y="1185636"/>
            <a:ext cx="3631964" cy="1409711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" name="Schemat blokowy: proces alternatywny 203"/>
          <p:cNvSpPr/>
          <p:nvPr/>
        </p:nvSpPr>
        <p:spPr>
          <a:xfrm>
            <a:off x="5028558" y="1179116"/>
            <a:ext cx="3719907" cy="1409711"/>
          </a:xfrm>
          <a:prstGeom prst="flowChartAlternateProcess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6" name="Plus 205"/>
          <p:cNvSpPr/>
          <p:nvPr/>
        </p:nvSpPr>
        <p:spPr>
          <a:xfrm>
            <a:off x="4748355" y="1725385"/>
            <a:ext cx="280203" cy="266587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7" name="pole tekstowe 206"/>
          <p:cNvSpPr txBox="1"/>
          <p:nvPr/>
        </p:nvSpPr>
        <p:spPr>
          <a:xfrm>
            <a:off x="3347173" y="225571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8" name="Prostokąt zaokrąglony 207">
            <a:hlinkClick r:id="" action="ppaction://hlinkshowjump?jump=nextslide"/>
          </p:cNvPr>
          <p:cNvSpPr/>
          <p:nvPr/>
        </p:nvSpPr>
        <p:spPr>
          <a:xfrm rot="5400000">
            <a:off x="4643945" y="3053714"/>
            <a:ext cx="2175581" cy="139009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9" name="Grupa 208"/>
          <p:cNvGrpSpPr/>
          <p:nvPr/>
        </p:nvGrpSpPr>
        <p:grpSpPr>
          <a:xfrm>
            <a:off x="5079883" y="2714721"/>
            <a:ext cx="1651195" cy="2061165"/>
            <a:chOff x="-5696" y="3203848"/>
            <a:chExt cx="1627401" cy="2061165"/>
          </a:xfrm>
        </p:grpSpPr>
        <p:grpSp>
          <p:nvGrpSpPr>
            <p:cNvPr id="210" name="Grupa 209"/>
            <p:cNvGrpSpPr/>
            <p:nvPr/>
          </p:nvGrpSpPr>
          <p:grpSpPr>
            <a:xfrm>
              <a:off x="-5696" y="3203848"/>
              <a:ext cx="690734" cy="576064"/>
              <a:chOff x="-5696" y="3203848"/>
              <a:chExt cx="690734" cy="576064"/>
            </a:xfrm>
          </p:grpSpPr>
          <p:sp>
            <p:nvSpPr>
              <p:cNvPr id="215" name="Elipsa 214"/>
              <p:cNvSpPr/>
              <p:nvPr/>
            </p:nvSpPr>
            <p:spPr>
              <a:xfrm>
                <a:off x="40257" y="3203848"/>
                <a:ext cx="576064" cy="576064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Prostokąt 215"/>
              <p:cNvSpPr/>
              <p:nvPr/>
            </p:nvSpPr>
            <p:spPr>
              <a:xfrm>
                <a:off x="-5696" y="3361327"/>
                <a:ext cx="69073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2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1" name="Plus 210"/>
            <p:cNvSpPr/>
            <p:nvPr/>
          </p:nvSpPr>
          <p:spPr>
            <a:xfrm rot="2742807">
              <a:off x="192962" y="379152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12" name="Obraz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14" y="4073393"/>
              <a:ext cx="379674" cy="379674"/>
            </a:xfrm>
            <a:prstGeom prst="rect">
              <a:avLst/>
            </a:prstGeom>
          </p:spPr>
        </p:pic>
        <p:sp>
          <p:nvSpPr>
            <p:cNvPr id="214" name="pole tekstowe 213"/>
            <p:cNvSpPr txBox="1"/>
            <p:nvPr/>
          </p:nvSpPr>
          <p:spPr>
            <a:xfrm>
              <a:off x="164094" y="4434016"/>
              <a:ext cx="14576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1,5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1,0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0,7</a:t>
              </a:r>
            </a:p>
            <a:p>
              <a:pPr algn="ctr"/>
              <a:endParaRPr lang="pl-PL" sz="1200" b="1" dirty="0">
                <a:solidFill>
                  <a:srgbClr val="FF2F2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8" name="Grupa 237"/>
          <p:cNvGrpSpPr/>
          <p:nvPr/>
        </p:nvGrpSpPr>
        <p:grpSpPr>
          <a:xfrm>
            <a:off x="5134090" y="1230563"/>
            <a:ext cx="1281384" cy="1312315"/>
            <a:chOff x="1422148" y="1092939"/>
            <a:chExt cx="997799" cy="995483"/>
          </a:xfrm>
        </p:grpSpPr>
        <p:sp>
          <p:nvSpPr>
            <p:cNvPr id="239" name="Prostokąt 238"/>
            <p:cNvSpPr/>
            <p:nvPr/>
          </p:nvSpPr>
          <p:spPr>
            <a:xfrm>
              <a:off x="1527078" y="1447096"/>
              <a:ext cx="787239" cy="221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Badawczy</a:t>
              </a:r>
            </a:p>
          </p:txBody>
        </p:sp>
        <p:sp>
          <p:nvSpPr>
            <p:cNvPr id="240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41" name="pole tekstowe 240"/>
          <p:cNvSpPr txBox="1"/>
          <p:nvPr/>
        </p:nvSpPr>
        <p:spPr>
          <a:xfrm>
            <a:off x="5156457" y="22567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2" name="Grupa 241"/>
          <p:cNvGrpSpPr/>
          <p:nvPr/>
        </p:nvGrpSpPr>
        <p:grpSpPr>
          <a:xfrm>
            <a:off x="6422921" y="1398406"/>
            <a:ext cx="1053494" cy="920544"/>
            <a:chOff x="2993271" y="702023"/>
            <a:chExt cx="1365160" cy="1192876"/>
          </a:xfrm>
        </p:grpSpPr>
        <p:sp>
          <p:nvSpPr>
            <p:cNvPr id="244" name="Elipsa 243"/>
            <p:cNvSpPr/>
            <p:nvPr/>
          </p:nvSpPr>
          <p:spPr>
            <a:xfrm>
              <a:off x="3091705" y="702023"/>
              <a:ext cx="1168289" cy="1192876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300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3" name="Prostokąt 242"/>
            <p:cNvSpPr/>
            <p:nvPr/>
          </p:nvSpPr>
          <p:spPr>
            <a:xfrm>
              <a:off x="2993271" y="1126248"/>
              <a:ext cx="1365160" cy="339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Doktorancki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45" name="pole tekstowe 244"/>
          <p:cNvSpPr txBox="1"/>
          <p:nvPr/>
        </p:nvSpPr>
        <p:spPr>
          <a:xfrm>
            <a:off x="6388965" y="226798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6" name="Łącznik prosty ze strzałką 245"/>
          <p:cNvCxnSpPr>
            <a:stCxn id="240" idx="2"/>
          </p:cNvCxnSpPr>
          <p:nvPr/>
        </p:nvCxnSpPr>
        <p:spPr>
          <a:xfrm>
            <a:off x="5134090" y="1886721"/>
            <a:ext cx="0" cy="82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pole tekstowe 256"/>
          <p:cNvSpPr txBox="1"/>
          <p:nvPr/>
        </p:nvSpPr>
        <p:spPr>
          <a:xfrm>
            <a:off x="972365" y="3211064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8" name="pole tekstowe 257"/>
          <p:cNvSpPr txBox="1"/>
          <p:nvPr/>
        </p:nvSpPr>
        <p:spPr>
          <a:xfrm>
            <a:off x="5606305" y="3631926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0" name="Prostokąt 259"/>
          <p:cNvSpPr/>
          <p:nvPr/>
        </p:nvSpPr>
        <p:spPr>
          <a:xfrm>
            <a:off x="99358" y="1581565"/>
            <a:ext cx="8000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</a:p>
        </p:txBody>
      </p:sp>
      <p:sp>
        <p:nvSpPr>
          <p:cNvPr id="134" name="Elipsa 133"/>
          <p:cNvSpPr/>
          <p:nvPr/>
        </p:nvSpPr>
        <p:spPr>
          <a:xfrm>
            <a:off x="114874" y="2833399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4" name="Prostokąt 143"/>
          <p:cNvSpPr/>
          <p:nvPr/>
        </p:nvSpPr>
        <p:spPr>
          <a:xfrm>
            <a:off x="7031858" y="1220385"/>
            <a:ext cx="1797287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Badawczo-rozwojowy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6" name="pole tekstowe 145"/>
          <p:cNvSpPr txBox="1"/>
          <p:nvPr/>
        </p:nvSpPr>
        <p:spPr>
          <a:xfrm>
            <a:off x="7183922" y="226372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648746" y="2712798"/>
            <a:ext cx="930528" cy="12393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sz="1800" kern="0" dirty="0" smtClean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9" name="Łącznik prosty ze strzałką 8"/>
          <p:cNvCxnSpPr>
            <a:stCxn id="187" idx="2"/>
          </p:cNvCxnSpPr>
          <p:nvPr/>
        </p:nvCxnSpPr>
        <p:spPr>
          <a:xfrm>
            <a:off x="7501166" y="1865441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a 178"/>
          <p:cNvGrpSpPr/>
          <p:nvPr/>
        </p:nvGrpSpPr>
        <p:grpSpPr>
          <a:xfrm>
            <a:off x="6737820" y="2893191"/>
            <a:ext cx="779475" cy="711738"/>
            <a:chOff x="38404" y="3203848"/>
            <a:chExt cx="662475" cy="576064"/>
          </a:xfrm>
        </p:grpSpPr>
        <p:sp>
          <p:nvSpPr>
            <p:cNvPr id="183" name="Elipsa 182"/>
            <p:cNvSpPr/>
            <p:nvPr/>
          </p:nvSpPr>
          <p:spPr>
            <a:xfrm>
              <a:off x="40257" y="3203848"/>
              <a:ext cx="634283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4" name="Prostokąt 183"/>
            <p:cNvSpPr/>
            <p:nvPr/>
          </p:nvSpPr>
          <p:spPr>
            <a:xfrm>
              <a:off x="38404" y="3333942"/>
              <a:ext cx="662475" cy="348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Nakłady</a:t>
              </a: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b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B+R</a:t>
              </a:r>
              <a:endParaRPr lang="pl-PL" sz="10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7" name="Elipsa 186"/>
          <p:cNvSpPr/>
          <p:nvPr/>
        </p:nvSpPr>
        <p:spPr>
          <a:xfrm>
            <a:off x="7501166" y="1577409"/>
            <a:ext cx="565730" cy="5760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2" name="Elipsa 111"/>
          <p:cNvSpPr/>
          <p:nvPr/>
        </p:nvSpPr>
        <p:spPr>
          <a:xfrm>
            <a:off x="8135601" y="1580188"/>
            <a:ext cx="565730" cy="57606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4" name="pole tekstowe 113"/>
          <p:cNvSpPr txBox="1"/>
          <p:nvPr/>
        </p:nvSpPr>
        <p:spPr>
          <a:xfrm>
            <a:off x="7866865" y="226008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1" name="Plus 150"/>
          <p:cNvSpPr/>
          <p:nvPr/>
        </p:nvSpPr>
        <p:spPr>
          <a:xfrm rot="2742807">
            <a:off x="5289558" y="3933041"/>
            <a:ext cx="293419" cy="311116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2" name="Grupa 151"/>
          <p:cNvGrpSpPr/>
          <p:nvPr/>
        </p:nvGrpSpPr>
        <p:grpSpPr>
          <a:xfrm>
            <a:off x="67346" y="3544249"/>
            <a:ext cx="1261802" cy="576064"/>
            <a:chOff x="-83660" y="3082840"/>
            <a:chExt cx="1261802" cy="576064"/>
          </a:xfrm>
        </p:grpSpPr>
        <p:grpSp>
          <p:nvGrpSpPr>
            <p:cNvPr id="153" name="Grupa 152"/>
            <p:cNvGrpSpPr/>
            <p:nvPr/>
          </p:nvGrpSpPr>
          <p:grpSpPr>
            <a:xfrm>
              <a:off x="-83660" y="3082840"/>
              <a:ext cx="747320" cy="576064"/>
              <a:chOff x="-83660" y="3082840"/>
              <a:chExt cx="747320" cy="576064"/>
            </a:xfrm>
          </p:grpSpPr>
          <p:sp>
            <p:nvSpPr>
              <p:cNvPr id="159" name="Elipsa 158"/>
              <p:cNvSpPr/>
              <p:nvPr/>
            </p:nvSpPr>
            <p:spPr>
              <a:xfrm>
                <a:off x="-43" y="3082840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65" name="Prostokąt 164"/>
              <p:cNvSpPr/>
              <p:nvPr/>
            </p:nvSpPr>
            <p:spPr>
              <a:xfrm>
                <a:off x="-83660" y="3255456"/>
                <a:ext cx="7473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Doktorant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4" name="Plus 153"/>
            <p:cNvSpPr/>
            <p:nvPr/>
          </p:nvSpPr>
          <p:spPr>
            <a:xfrm rot="2742807">
              <a:off x="532262" y="322780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57" name="Obraz 1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094" y="3177557"/>
              <a:ext cx="432048" cy="432048"/>
            </a:xfrm>
            <a:prstGeom prst="rect">
              <a:avLst/>
            </a:prstGeom>
          </p:spPr>
        </p:pic>
      </p:grpSp>
      <p:sp>
        <p:nvSpPr>
          <p:cNvPr id="166" name="pole tekstowe 165"/>
          <p:cNvSpPr txBox="1"/>
          <p:nvPr/>
        </p:nvSpPr>
        <p:spPr>
          <a:xfrm>
            <a:off x="991201" y="4001621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68" name="Grupa 167"/>
          <p:cNvGrpSpPr/>
          <p:nvPr/>
        </p:nvGrpSpPr>
        <p:grpSpPr>
          <a:xfrm>
            <a:off x="3175588" y="2662731"/>
            <a:ext cx="1254843" cy="2989020"/>
            <a:chOff x="3147533" y="2729747"/>
            <a:chExt cx="1254843" cy="2989020"/>
          </a:xfrm>
        </p:grpSpPr>
        <p:sp>
          <p:nvSpPr>
            <p:cNvPr id="169" name="Prostokąt zaokrąglony 168">
              <a:hlinkClick r:id="" action="ppaction://hlinkshowjump?jump=nextslide"/>
            </p:cNvPr>
            <p:cNvSpPr/>
            <p:nvPr/>
          </p:nvSpPr>
          <p:spPr>
            <a:xfrm rot="5400000">
              <a:off x="2298881" y="3615272"/>
              <a:ext cx="2989020" cy="121797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70" name="Grupa 169"/>
            <p:cNvGrpSpPr/>
            <p:nvPr/>
          </p:nvGrpSpPr>
          <p:grpSpPr>
            <a:xfrm>
              <a:off x="3147533" y="2807095"/>
              <a:ext cx="830677" cy="647529"/>
              <a:chOff x="4629593" y="7048835"/>
              <a:chExt cx="710142" cy="576064"/>
            </a:xfrm>
          </p:grpSpPr>
          <p:sp>
            <p:nvSpPr>
              <p:cNvPr id="189" name="Elipsa 188"/>
              <p:cNvSpPr/>
              <p:nvPr/>
            </p:nvSpPr>
            <p:spPr>
              <a:xfrm>
                <a:off x="4689284" y="704883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90" name="Prostokąt 189"/>
              <p:cNvSpPr/>
              <p:nvPr/>
            </p:nvSpPr>
            <p:spPr>
              <a:xfrm>
                <a:off x="4629593" y="7147614"/>
                <a:ext cx="710142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Emigracja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1" name="pole tekstowe 170"/>
            <p:cNvSpPr txBox="1"/>
            <p:nvPr/>
          </p:nvSpPr>
          <p:spPr>
            <a:xfrm>
              <a:off x="4123299" y="5010460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</a:p>
          </p:txBody>
        </p:sp>
        <p:grpSp>
          <p:nvGrpSpPr>
            <p:cNvPr id="172" name="Grupa 171"/>
            <p:cNvGrpSpPr/>
            <p:nvPr/>
          </p:nvGrpSpPr>
          <p:grpSpPr>
            <a:xfrm>
              <a:off x="3162884" y="3879343"/>
              <a:ext cx="830676" cy="647529"/>
              <a:chOff x="5370124" y="7034385"/>
              <a:chExt cx="710140" cy="576064"/>
            </a:xfrm>
          </p:grpSpPr>
          <p:sp>
            <p:nvSpPr>
              <p:cNvPr id="186" name="Elipsa 185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8" name="Prostokąt 187"/>
              <p:cNvSpPr/>
              <p:nvPr/>
            </p:nvSpPr>
            <p:spPr>
              <a:xfrm>
                <a:off x="5370124" y="7115881"/>
                <a:ext cx="710140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Imigracja</a:t>
                </a:r>
              </a:p>
              <a:p>
                <a:pPr algn="ctr"/>
                <a:r>
                  <a:rPr lang="pl-PL" sz="9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</a:t>
                </a:r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3" name="Plus 172"/>
            <p:cNvSpPr/>
            <p:nvPr/>
          </p:nvSpPr>
          <p:spPr>
            <a:xfrm>
              <a:off x="3375100" y="349337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74" name="Grupa 173"/>
            <p:cNvGrpSpPr/>
            <p:nvPr/>
          </p:nvGrpSpPr>
          <p:grpSpPr>
            <a:xfrm>
              <a:off x="3194823" y="4847720"/>
              <a:ext cx="736099" cy="647529"/>
              <a:chOff x="5403399" y="7034385"/>
              <a:chExt cx="629287" cy="576064"/>
            </a:xfrm>
          </p:grpSpPr>
          <p:sp>
            <p:nvSpPr>
              <p:cNvPr id="182" name="Elipsa 181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5" name="Prostokąt 184"/>
              <p:cNvSpPr/>
              <p:nvPr/>
            </p:nvSpPr>
            <p:spPr>
              <a:xfrm>
                <a:off x="5403399" y="7206966"/>
                <a:ext cx="629287" cy="20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pełen cykl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75" name="Plus 174"/>
            <p:cNvSpPr/>
            <p:nvPr/>
          </p:nvSpPr>
          <p:spPr>
            <a:xfrm>
              <a:off x="3375543" y="451726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6" name="Plus 175"/>
            <p:cNvSpPr/>
            <p:nvPr/>
          </p:nvSpPr>
          <p:spPr>
            <a:xfrm rot="2742807">
              <a:off x="3892529" y="3001402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7" name="Plus 176"/>
            <p:cNvSpPr/>
            <p:nvPr/>
          </p:nvSpPr>
          <p:spPr>
            <a:xfrm rot="2742807">
              <a:off x="3885387" y="4048485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8" name="Plus 177"/>
            <p:cNvSpPr/>
            <p:nvPr/>
          </p:nvSpPr>
          <p:spPr>
            <a:xfrm rot="2742807">
              <a:off x="3901776" y="5016863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0" name="pole tekstowe 179"/>
            <p:cNvSpPr txBox="1"/>
            <p:nvPr/>
          </p:nvSpPr>
          <p:spPr>
            <a:xfrm>
              <a:off x="4115182" y="4018052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l-PL"/>
              </a:defPPr>
              <a:lvl1pPr algn="ctr">
                <a:defRPr sz="1600" b="1">
                  <a:solidFill>
                    <a:srgbClr val="FF0000"/>
                  </a:solidFill>
                </a:defRPr>
              </a:lvl1pPr>
            </a:lstStyle>
            <a:p>
              <a:r>
                <a:rPr lang="pl-PL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1" name="pole tekstowe 180"/>
            <p:cNvSpPr txBox="1"/>
            <p:nvPr/>
          </p:nvSpPr>
          <p:spPr>
            <a:xfrm>
              <a:off x="4132536" y="2971783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93" name="Grupa 192"/>
          <p:cNvGrpSpPr/>
          <p:nvPr/>
        </p:nvGrpSpPr>
        <p:grpSpPr>
          <a:xfrm>
            <a:off x="1584824" y="2652191"/>
            <a:ext cx="1527466" cy="3431212"/>
            <a:chOff x="1492252" y="2703313"/>
            <a:chExt cx="1527466" cy="3431212"/>
          </a:xfrm>
        </p:grpSpPr>
        <p:sp>
          <p:nvSpPr>
            <p:cNvPr id="194" name="Prostokąt zaokrąglony 193"/>
            <p:cNvSpPr/>
            <p:nvPr/>
          </p:nvSpPr>
          <p:spPr>
            <a:xfrm rot="5400000">
              <a:off x="515239" y="3680326"/>
              <a:ext cx="3431212" cy="147718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5" name="Prostokąt 194"/>
            <p:cNvSpPr/>
            <p:nvPr/>
          </p:nvSpPr>
          <p:spPr>
            <a:xfrm>
              <a:off x="1702791" y="2925142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6" name="Plus 195"/>
            <p:cNvSpPr/>
            <p:nvPr/>
          </p:nvSpPr>
          <p:spPr>
            <a:xfrm rot="2742807">
              <a:off x="2248965" y="2902465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7" name="pole tekstowe 196"/>
            <p:cNvSpPr txBox="1"/>
            <p:nvPr/>
          </p:nvSpPr>
          <p:spPr>
            <a:xfrm>
              <a:off x="2448693" y="2887496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98" name="Grupa 197"/>
            <p:cNvGrpSpPr/>
            <p:nvPr/>
          </p:nvGrpSpPr>
          <p:grpSpPr>
            <a:xfrm>
              <a:off x="1632566" y="3773803"/>
              <a:ext cx="1387152" cy="338554"/>
              <a:chOff x="1483884" y="3520852"/>
              <a:chExt cx="1387152" cy="338554"/>
            </a:xfrm>
          </p:grpSpPr>
          <p:sp>
            <p:nvSpPr>
              <p:cNvPr id="228" name="Prostokąt 227"/>
              <p:cNvSpPr/>
              <p:nvPr/>
            </p:nvSpPr>
            <p:spPr>
              <a:xfrm>
                <a:off x="1483884" y="3555193"/>
                <a:ext cx="659155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</a:t>
                </a: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 hab.</a:t>
                </a:r>
              </a:p>
            </p:txBody>
          </p:sp>
          <p:sp>
            <p:nvSpPr>
              <p:cNvPr id="231" name="Plus 230"/>
              <p:cNvSpPr/>
              <p:nvPr/>
            </p:nvSpPr>
            <p:spPr>
              <a:xfrm rot="2742807">
                <a:off x="2110963" y="3553091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32" name="pole tekstowe 231"/>
              <p:cNvSpPr txBox="1"/>
              <p:nvPr/>
            </p:nvSpPr>
            <p:spPr>
              <a:xfrm>
                <a:off x="2238418" y="3520852"/>
                <a:ext cx="632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199" name="Grupa 198"/>
            <p:cNvGrpSpPr/>
            <p:nvPr/>
          </p:nvGrpSpPr>
          <p:grpSpPr>
            <a:xfrm>
              <a:off x="1755637" y="4681758"/>
              <a:ext cx="1263410" cy="338554"/>
              <a:chOff x="2013900" y="3635672"/>
              <a:chExt cx="1263410" cy="338554"/>
            </a:xfrm>
          </p:grpSpPr>
          <p:sp>
            <p:nvSpPr>
              <p:cNvPr id="222" name="Prostokąt 221"/>
              <p:cNvSpPr/>
              <p:nvPr/>
            </p:nvSpPr>
            <p:spPr>
              <a:xfrm>
                <a:off x="2013900" y="3647473"/>
                <a:ext cx="41022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dr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6" name="Plus 225"/>
              <p:cNvSpPr/>
              <p:nvPr/>
            </p:nvSpPr>
            <p:spPr>
              <a:xfrm rot="2742807">
                <a:off x="2520638" y="3637276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7" name="pole tekstowe 226"/>
              <p:cNvSpPr txBox="1"/>
              <p:nvPr/>
            </p:nvSpPr>
            <p:spPr>
              <a:xfrm>
                <a:off x="2649023" y="3635672"/>
                <a:ext cx="6282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00" name="Grupa 199"/>
            <p:cNvGrpSpPr/>
            <p:nvPr/>
          </p:nvGrpSpPr>
          <p:grpSpPr>
            <a:xfrm>
              <a:off x="1715478" y="5602375"/>
              <a:ext cx="1241856" cy="338554"/>
              <a:chOff x="1979152" y="3776439"/>
              <a:chExt cx="1241856" cy="338554"/>
            </a:xfrm>
          </p:grpSpPr>
          <p:sp>
            <p:nvSpPr>
              <p:cNvPr id="219" name="Prostokąt 218"/>
              <p:cNvSpPr/>
              <p:nvPr/>
            </p:nvSpPr>
            <p:spPr>
              <a:xfrm>
                <a:off x="1979152" y="3780268"/>
                <a:ext cx="460382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mgr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0" name="Plus 219"/>
              <p:cNvSpPr/>
              <p:nvPr/>
            </p:nvSpPr>
            <p:spPr>
              <a:xfrm rot="2742807">
                <a:off x="2552492" y="3787414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1" name="pole tekstowe 220"/>
              <p:cNvSpPr txBox="1"/>
              <p:nvPr/>
            </p:nvSpPr>
            <p:spPr>
              <a:xfrm>
                <a:off x="2712367" y="3776439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01" name="Plus 200"/>
            <p:cNvSpPr/>
            <p:nvPr/>
          </p:nvSpPr>
          <p:spPr>
            <a:xfrm>
              <a:off x="1802636" y="3351715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2" name="Plus 201"/>
            <p:cNvSpPr/>
            <p:nvPr/>
          </p:nvSpPr>
          <p:spPr>
            <a:xfrm>
              <a:off x="1806027" y="4229259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3" name="Plus 202"/>
            <p:cNvSpPr/>
            <p:nvPr/>
          </p:nvSpPr>
          <p:spPr>
            <a:xfrm>
              <a:off x="1792759" y="5114389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5" name="Elipsa 204"/>
            <p:cNvSpPr/>
            <p:nvPr/>
          </p:nvSpPr>
          <p:spPr>
            <a:xfrm>
              <a:off x="1652772" y="2766421"/>
              <a:ext cx="610388" cy="58655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18" name="Elipsa 217"/>
            <p:cNvSpPr/>
            <p:nvPr/>
          </p:nvSpPr>
          <p:spPr>
            <a:xfrm>
              <a:off x="1626367" y="5416149"/>
              <a:ext cx="673842" cy="647529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6" name="Grupa 235"/>
          <p:cNvGrpSpPr/>
          <p:nvPr/>
        </p:nvGrpSpPr>
        <p:grpSpPr>
          <a:xfrm>
            <a:off x="7632193" y="2705482"/>
            <a:ext cx="1240552" cy="3350396"/>
            <a:chOff x="7917601" y="2854009"/>
            <a:chExt cx="1240552" cy="3350396"/>
          </a:xfrm>
        </p:grpSpPr>
        <p:sp>
          <p:nvSpPr>
            <p:cNvPr id="237" name="Prostokąt zaokrąglony 236"/>
            <p:cNvSpPr/>
            <p:nvPr/>
          </p:nvSpPr>
          <p:spPr>
            <a:xfrm>
              <a:off x="7961319" y="2854009"/>
              <a:ext cx="1096264" cy="33503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kern="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247" name="Elipsa 246"/>
            <p:cNvSpPr/>
            <p:nvPr/>
          </p:nvSpPr>
          <p:spPr>
            <a:xfrm>
              <a:off x="7981859" y="2907923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8" name="Elipsa 247"/>
            <p:cNvSpPr/>
            <p:nvPr/>
          </p:nvSpPr>
          <p:spPr>
            <a:xfrm>
              <a:off x="8010741" y="382409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9" name="Elipsa 248"/>
            <p:cNvSpPr/>
            <p:nvPr/>
          </p:nvSpPr>
          <p:spPr>
            <a:xfrm>
              <a:off x="8032821" y="472787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0" name="Plus 249"/>
            <p:cNvSpPr/>
            <p:nvPr/>
          </p:nvSpPr>
          <p:spPr>
            <a:xfrm>
              <a:off x="8158672" y="3558299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1" name="pole tekstowe 250"/>
            <p:cNvSpPr txBox="1"/>
            <p:nvPr/>
          </p:nvSpPr>
          <p:spPr>
            <a:xfrm>
              <a:off x="8685491" y="3945969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2" name="pole tekstowe 251"/>
            <p:cNvSpPr txBox="1"/>
            <p:nvPr/>
          </p:nvSpPr>
          <p:spPr>
            <a:xfrm>
              <a:off x="8645202" y="3028790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3" name="pole tekstowe 252"/>
            <p:cNvSpPr txBox="1"/>
            <p:nvPr/>
          </p:nvSpPr>
          <p:spPr>
            <a:xfrm>
              <a:off x="8740886" y="4852681"/>
              <a:ext cx="392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4" name="Plus 253"/>
            <p:cNvSpPr/>
            <p:nvPr/>
          </p:nvSpPr>
          <p:spPr>
            <a:xfrm rot="2742807">
              <a:off x="8545002" y="305261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5" name="Plus 254"/>
            <p:cNvSpPr/>
            <p:nvPr/>
          </p:nvSpPr>
          <p:spPr>
            <a:xfrm rot="2742807">
              <a:off x="8569720" y="3961931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6" name="Plus 255"/>
            <p:cNvSpPr/>
            <p:nvPr/>
          </p:nvSpPr>
          <p:spPr>
            <a:xfrm rot="2742807">
              <a:off x="8601755" y="488557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59" name="Prostokąt 258"/>
            <p:cNvSpPr/>
            <p:nvPr/>
          </p:nvSpPr>
          <p:spPr>
            <a:xfrm>
              <a:off x="7967900" y="3020383"/>
              <a:ext cx="627096" cy="3847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Krajowe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9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1" name="Prostokąt 260"/>
            <p:cNvSpPr/>
            <p:nvPr/>
          </p:nvSpPr>
          <p:spPr>
            <a:xfrm>
              <a:off x="7917601" y="3967106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8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Zagraniczne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5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2" name="Prostokąt 261"/>
            <p:cNvSpPr/>
            <p:nvPr/>
          </p:nvSpPr>
          <p:spPr>
            <a:xfrm>
              <a:off x="7982875" y="4821903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</a:t>
              </a:r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onsorc.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64" name="Plus 263"/>
            <p:cNvSpPr/>
            <p:nvPr/>
          </p:nvSpPr>
          <p:spPr>
            <a:xfrm>
              <a:off x="8165588" y="4433657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0" name="Elipsa 269"/>
            <p:cNvSpPr/>
            <p:nvPr/>
          </p:nvSpPr>
          <p:spPr>
            <a:xfrm>
              <a:off x="8034839" y="5584999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2" name="Plus 271"/>
            <p:cNvSpPr/>
            <p:nvPr/>
          </p:nvSpPr>
          <p:spPr>
            <a:xfrm>
              <a:off x="8188373" y="5340028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8" name="Prostokąt 277"/>
            <p:cNvSpPr/>
            <p:nvPr/>
          </p:nvSpPr>
          <p:spPr>
            <a:xfrm>
              <a:off x="8048983" y="5665797"/>
              <a:ext cx="543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9" name="Plus 278"/>
            <p:cNvSpPr/>
            <p:nvPr/>
          </p:nvSpPr>
          <p:spPr>
            <a:xfrm rot="2742807">
              <a:off x="8601754" y="5716492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0" name="pole tekstowe 279"/>
            <p:cNvSpPr txBox="1"/>
            <p:nvPr/>
          </p:nvSpPr>
          <p:spPr>
            <a:xfrm>
              <a:off x="8703643" y="5696575"/>
              <a:ext cx="454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4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33" name="Łącznik prosty ze strzałką 232"/>
          <p:cNvCxnSpPr/>
          <p:nvPr/>
        </p:nvCxnSpPr>
        <p:spPr>
          <a:xfrm>
            <a:off x="2252439" y="1847870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Elipsa 204"/>
          <p:cNvSpPr/>
          <p:nvPr/>
        </p:nvSpPr>
        <p:spPr>
          <a:xfrm>
            <a:off x="1737184" y="3603203"/>
            <a:ext cx="610388" cy="586553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7" name="Elipsa 204"/>
          <p:cNvSpPr/>
          <p:nvPr/>
        </p:nvSpPr>
        <p:spPr>
          <a:xfrm>
            <a:off x="1755301" y="4482610"/>
            <a:ext cx="610388" cy="586553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77" name="Łącznik prosty ze strzałką 476"/>
          <p:cNvCxnSpPr/>
          <p:nvPr/>
        </p:nvCxnSpPr>
        <p:spPr>
          <a:xfrm>
            <a:off x="3587470" y="1860945"/>
            <a:ext cx="0" cy="864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y ze strzałką 114"/>
          <p:cNvCxnSpPr>
            <a:stCxn id="112" idx="2"/>
          </p:cNvCxnSpPr>
          <p:nvPr/>
        </p:nvCxnSpPr>
        <p:spPr>
          <a:xfrm>
            <a:off x="8135601" y="1868220"/>
            <a:ext cx="0" cy="82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2" y="1066934"/>
            <a:ext cx="427288" cy="569984"/>
          </a:xfrm>
          <a:prstGeom prst="rect">
            <a:avLst/>
          </a:prstGeom>
        </p:spPr>
      </p:pic>
      <p:pic>
        <p:nvPicPr>
          <p:cNvPr id="13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572187" y="5579987"/>
            <a:ext cx="464514" cy="619639"/>
          </a:xfrm>
          <a:prstGeom prst="rect">
            <a:avLst/>
          </a:prstGeom>
        </p:spPr>
      </p:pic>
      <p:sp>
        <p:nvSpPr>
          <p:cNvPr id="137" name="pole tekstowe 136"/>
          <p:cNvSpPr txBox="1"/>
          <p:nvPr/>
        </p:nvSpPr>
        <p:spPr>
          <a:xfrm>
            <a:off x="3919252" y="5834448"/>
            <a:ext cx="4950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-1%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Prostokąt 112"/>
          <p:cNvSpPr/>
          <p:nvPr/>
        </p:nvSpPr>
        <p:spPr>
          <a:xfrm>
            <a:off x="7830519" y="2090856"/>
            <a:ext cx="1026242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Projektowy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8" name="pole tekstowe 137"/>
          <p:cNvSpPr txBox="1"/>
          <p:nvPr/>
        </p:nvSpPr>
        <p:spPr>
          <a:xfrm>
            <a:off x="5205171" y="5139905"/>
            <a:ext cx="232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</a:t>
            </a:r>
            <a:r>
              <a:rPr lang="pl-PL" sz="4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r.</a:t>
            </a:r>
            <a:endParaRPr lang="pl-PL" sz="40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10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9" name="Obraz 1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8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239651" y="2753780"/>
            <a:ext cx="1388302" cy="1420493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467" y="115226"/>
            <a:ext cx="7317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UCZELNIE AKADEMICKIE – </a:t>
            </a:r>
            <a:r>
              <a:rPr lang="pl-PL" sz="2600" b="1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INICJATYWA </a:t>
            </a:r>
            <a:r>
              <a:rPr lang="pl-PL" sz="2600" b="1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BADAWCZA</a:t>
            </a:r>
            <a:endParaRPr lang="pl-PL" sz="2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138368" y="1330819"/>
            <a:ext cx="832056" cy="829669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Elipsa 100"/>
          <p:cNvSpPr/>
          <p:nvPr/>
        </p:nvSpPr>
        <p:spPr>
          <a:xfrm>
            <a:off x="3835365" y="1496182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3" name="Grupa 102"/>
          <p:cNvGrpSpPr/>
          <p:nvPr/>
        </p:nvGrpSpPr>
        <p:grpSpPr>
          <a:xfrm>
            <a:off x="1121086" y="1223452"/>
            <a:ext cx="1031660" cy="1005789"/>
            <a:chOff x="1422148" y="1092939"/>
            <a:chExt cx="997799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436382" y="1423597"/>
              <a:ext cx="975690" cy="2893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Studencki</a:t>
              </a: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7" name="Grupa 96"/>
          <p:cNvGrpSpPr/>
          <p:nvPr/>
        </p:nvGrpSpPr>
        <p:grpSpPr>
          <a:xfrm>
            <a:off x="2238302" y="1252302"/>
            <a:ext cx="1001615" cy="987099"/>
            <a:chOff x="2560192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619688" y="1427904"/>
              <a:ext cx="920898" cy="2948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Kadrowy</a:t>
              </a:r>
              <a:endParaRPr lang="pl-PL" sz="13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2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23" name="Grupa 122"/>
          <p:cNvGrpSpPr/>
          <p:nvPr/>
        </p:nvGrpSpPr>
        <p:grpSpPr>
          <a:xfrm>
            <a:off x="349759" y="3008616"/>
            <a:ext cx="1202177" cy="367866"/>
            <a:chOff x="-145732" y="3349556"/>
            <a:chExt cx="1202177" cy="367866"/>
          </a:xfrm>
        </p:grpSpPr>
        <p:sp>
          <p:nvSpPr>
            <p:cNvPr id="130" name="Prostokąt 129"/>
            <p:cNvSpPr/>
            <p:nvPr/>
          </p:nvSpPr>
          <p:spPr>
            <a:xfrm>
              <a:off x="-145732" y="3379014"/>
              <a:ext cx="7152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Student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5" name="Plus 124"/>
            <p:cNvSpPr/>
            <p:nvPr/>
          </p:nvSpPr>
          <p:spPr>
            <a:xfrm rot="2742807">
              <a:off x="470086" y="3381641"/>
              <a:ext cx="289356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42" y="3349556"/>
              <a:ext cx="398403" cy="367866"/>
            </a:xfrm>
            <a:prstGeom prst="rect">
              <a:avLst/>
            </a:prstGeom>
          </p:spPr>
        </p:pic>
      </p:grpSp>
      <p:sp>
        <p:nvSpPr>
          <p:cNvPr id="230" name="Prostokąt 229">
            <a:hlinkClick r:id="" action="ppaction://hlinkshowjump?jump=nextslide"/>
          </p:cNvPr>
          <p:cNvSpPr/>
          <p:nvPr/>
        </p:nvSpPr>
        <p:spPr>
          <a:xfrm>
            <a:off x="249913" y="3525515"/>
            <a:ext cx="13942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</a:t>
            </a:r>
            <a:b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 WSKAŹNIK</a:t>
            </a:r>
          </a:p>
          <a:p>
            <a:pPr lvl="0" algn="ctr"/>
            <a:r>
              <a:rPr lang="pl-PL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10</a:t>
            </a:r>
          </a:p>
        </p:txBody>
      </p:sp>
      <p:sp>
        <p:nvSpPr>
          <p:cNvPr id="141" name="Schemat blokowy: proces alternatywny 140"/>
          <p:cNvSpPr/>
          <p:nvPr/>
        </p:nvSpPr>
        <p:spPr>
          <a:xfrm>
            <a:off x="1077587" y="1137446"/>
            <a:ext cx="3631964" cy="1302532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" name="Schemat blokowy: proces alternatywny 203"/>
          <p:cNvSpPr/>
          <p:nvPr/>
        </p:nvSpPr>
        <p:spPr>
          <a:xfrm>
            <a:off x="5028558" y="1136693"/>
            <a:ext cx="3875346" cy="1313847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6" name="Plus 205"/>
          <p:cNvSpPr/>
          <p:nvPr/>
        </p:nvSpPr>
        <p:spPr>
          <a:xfrm>
            <a:off x="4734304" y="1725385"/>
            <a:ext cx="280203" cy="266587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7" name="pole tekstowe 206"/>
          <p:cNvSpPr txBox="1"/>
          <p:nvPr/>
        </p:nvSpPr>
        <p:spPr>
          <a:xfrm>
            <a:off x="3522967" y="213857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8" name="Prostokąt zaokrąglony 207">
            <a:hlinkClick r:id="" action="ppaction://hlinkshowjump?jump=nextslide"/>
          </p:cNvPr>
          <p:cNvSpPr/>
          <p:nvPr/>
        </p:nvSpPr>
        <p:spPr>
          <a:xfrm rot="5400000">
            <a:off x="3613773" y="3541487"/>
            <a:ext cx="2677229" cy="113416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9" name="Grupa 208"/>
          <p:cNvGrpSpPr/>
          <p:nvPr/>
        </p:nvGrpSpPr>
        <p:grpSpPr>
          <a:xfrm>
            <a:off x="4530120" y="2821490"/>
            <a:ext cx="844472" cy="2883209"/>
            <a:chOff x="-31057" y="3203848"/>
            <a:chExt cx="809520" cy="2812651"/>
          </a:xfrm>
        </p:grpSpPr>
        <p:grpSp>
          <p:nvGrpSpPr>
            <p:cNvPr id="210" name="Grupa 209"/>
            <p:cNvGrpSpPr/>
            <p:nvPr/>
          </p:nvGrpSpPr>
          <p:grpSpPr>
            <a:xfrm>
              <a:off x="-7625" y="3203848"/>
              <a:ext cx="671826" cy="576064"/>
              <a:chOff x="-7625" y="3203848"/>
              <a:chExt cx="671826" cy="576064"/>
            </a:xfrm>
          </p:grpSpPr>
          <p:sp>
            <p:nvSpPr>
              <p:cNvPr id="215" name="Elipsa 214"/>
              <p:cNvSpPr/>
              <p:nvPr/>
            </p:nvSpPr>
            <p:spPr>
              <a:xfrm>
                <a:off x="40257" y="3203848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Prostokąt 215"/>
              <p:cNvSpPr/>
              <p:nvPr/>
            </p:nvSpPr>
            <p:spPr>
              <a:xfrm>
                <a:off x="-7625" y="3361075"/>
                <a:ext cx="671826" cy="270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2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1" name="Plus 210"/>
            <p:cNvSpPr/>
            <p:nvPr/>
          </p:nvSpPr>
          <p:spPr>
            <a:xfrm rot="2742807">
              <a:off x="192962" y="379152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12" name="Obraz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14" y="4073393"/>
              <a:ext cx="379674" cy="379674"/>
            </a:xfrm>
            <a:prstGeom prst="rect">
              <a:avLst/>
            </a:prstGeom>
          </p:spPr>
        </p:pic>
        <p:sp>
          <p:nvSpPr>
            <p:cNvPr id="214" name="pole tekstowe 213"/>
            <p:cNvSpPr txBox="1"/>
            <p:nvPr/>
          </p:nvSpPr>
          <p:spPr>
            <a:xfrm>
              <a:off x="-31057" y="4890582"/>
              <a:ext cx="809520" cy="1125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1,75</a:t>
              </a:r>
            </a:p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1,25</a:t>
              </a:r>
            </a:p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1,0</a:t>
              </a:r>
            </a:p>
            <a:p>
              <a:pPr algn="ctr"/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 </a:t>
              </a:r>
              <a:r>
                <a:rPr lang="pl-PL" sz="115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15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15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0,75</a:t>
              </a:r>
            </a:p>
            <a:p>
              <a:pPr algn="ctr"/>
              <a:endParaRPr lang="pl-PL" sz="1150" b="1" dirty="0">
                <a:solidFill>
                  <a:srgbClr val="FF2F2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38" name="Grupa 237"/>
          <p:cNvGrpSpPr/>
          <p:nvPr/>
        </p:nvGrpSpPr>
        <p:grpSpPr>
          <a:xfrm>
            <a:off x="5144950" y="1169131"/>
            <a:ext cx="1209997" cy="1239205"/>
            <a:chOff x="1422148" y="1092939"/>
            <a:chExt cx="997799" cy="995483"/>
          </a:xfrm>
        </p:grpSpPr>
        <p:sp>
          <p:nvSpPr>
            <p:cNvPr id="239" name="Prostokąt 238"/>
            <p:cNvSpPr/>
            <p:nvPr/>
          </p:nvSpPr>
          <p:spPr>
            <a:xfrm>
              <a:off x="1477443" y="1447096"/>
              <a:ext cx="886509" cy="247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Badawczy</a:t>
              </a:r>
            </a:p>
          </p:txBody>
        </p:sp>
        <p:sp>
          <p:nvSpPr>
            <p:cNvPr id="240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42" name="Grupa 241"/>
          <p:cNvGrpSpPr/>
          <p:nvPr/>
        </p:nvGrpSpPr>
        <p:grpSpPr>
          <a:xfrm>
            <a:off x="6384264" y="1294194"/>
            <a:ext cx="1132041" cy="920544"/>
            <a:chOff x="2942378" y="702023"/>
            <a:chExt cx="1466943" cy="1192876"/>
          </a:xfrm>
        </p:grpSpPr>
        <p:sp>
          <p:nvSpPr>
            <p:cNvPr id="244" name="Elipsa 243"/>
            <p:cNvSpPr/>
            <p:nvPr/>
          </p:nvSpPr>
          <p:spPr>
            <a:xfrm>
              <a:off x="3091705" y="702023"/>
              <a:ext cx="1168289" cy="1192876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3" name="Prostokąt 242"/>
            <p:cNvSpPr/>
            <p:nvPr/>
          </p:nvSpPr>
          <p:spPr>
            <a:xfrm>
              <a:off x="2942378" y="1126248"/>
              <a:ext cx="1466943" cy="3589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Doktorancki</a:t>
              </a:r>
              <a:endParaRPr lang="pl-PL" sz="12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46" name="Łącznik prosty ze strzałką 245"/>
          <p:cNvCxnSpPr/>
          <p:nvPr/>
        </p:nvCxnSpPr>
        <p:spPr>
          <a:xfrm flipH="1">
            <a:off x="5144950" y="1788734"/>
            <a:ext cx="0" cy="931917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Prostokąt zaokrąglony 247">
            <a:hlinkClick r:id="" action="ppaction://hlinkshowjump?jump=nextslide"/>
          </p:cNvPr>
          <p:cNvSpPr/>
          <p:nvPr/>
        </p:nvSpPr>
        <p:spPr>
          <a:xfrm rot="5400000">
            <a:off x="5821633" y="2496542"/>
            <a:ext cx="807474" cy="13381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7" name="Łącznik prosty ze strzałką 246"/>
          <p:cNvCxnSpPr>
            <a:stCxn id="244" idx="2"/>
          </p:cNvCxnSpPr>
          <p:nvPr/>
        </p:nvCxnSpPr>
        <p:spPr>
          <a:xfrm flipH="1">
            <a:off x="6499315" y="1754466"/>
            <a:ext cx="186" cy="100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upa 248"/>
          <p:cNvGrpSpPr/>
          <p:nvPr/>
        </p:nvGrpSpPr>
        <p:grpSpPr>
          <a:xfrm>
            <a:off x="5570711" y="2831354"/>
            <a:ext cx="1313670" cy="605197"/>
            <a:chOff x="-92481" y="3041138"/>
            <a:chExt cx="1313670" cy="605197"/>
          </a:xfrm>
        </p:grpSpPr>
        <p:grpSp>
          <p:nvGrpSpPr>
            <p:cNvPr id="250" name="Grupa 249"/>
            <p:cNvGrpSpPr/>
            <p:nvPr/>
          </p:nvGrpSpPr>
          <p:grpSpPr>
            <a:xfrm>
              <a:off x="-92481" y="3041138"/>
              <a:ext cx="747320" cy="605197"/>
              <a:chOff x="-92481" y="3041138"/>
              <a:chExt cx="747320" cy="605197"/>
            </a:xfrm>
          </p:grpSpPr>
          <p:sp>
            <p:nvSpPr>
              <p:cNvPr id="254" name="Elipsa 253"/>
              <p:cNvSpPr/>
              <p:nvPr/>
            </p:nvSpPr>
            <p:spPr>
              <a:xfrm>
                <a:off x="-19353" y="3041138"/>
                <a:ext cx="605197" cy="605197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5" name="Prostokąt 254"/>
              <p:cNvSpPr/>
              <p:nvPr/>
            </p:nvSpPr>
            <p:spPr>
              <a:xfrm>
                <a:off x="-92481" y="3231835"/>
                <a:ext cx="7473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Doktorant</a:t>
                </a:r>
                <a:endParaRPr lang="pl-PL" sz="10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51" name="Plus 250"/>
            <p:cNvSpPr/>
            <p:nvPr/>
          </p:nvSpPr>
          <p:spPr>
            <a:xfrm rot="2742807">
              <a:off x="565511" y="322780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52" name="Obraz 2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41" y="3152897"/>
              <a:ext cx="432048" cy="432048"/>
            </a:xfrm>
            <a:prstGeom prst="rect">
              <a:avLst/>
            </a:prstGeom>
          </p:spPr>
        </p:pic>
      </p:grpSp>
      <p:sp>
        <p:nvSpPr>
          <p:cNvPr id="257" name="pole tekstowe 256"/>
          <p:cNvSpPr txBox="1"/>
          <p:nvPr/>
        </p:nvSpPr>
        <p:spPr>
          <a:xfrm>
            <a:off x="1255904" y="3267089"/>
            <a:ext cx="202042" cy="27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8" name="pole tekstowe 257"/>
          <p:cNvSpPr txBox="1"/>
          <p:nvPr/>
        </p:nvSpPr>
        <p:spPr>
          <a:xfrm>
            <a:off x="4827921" y="4048700"/>
            <a:ext cx="210710" cy="28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9" name="pole tekstowe 258"/>
          <p:cNvSpPr txBox="1"/>
          <p:nvPr/>
        </p:nvSpPr>
        <p:spPr>
          <a:xfrm>
            <a:off x="6539604" y="3317415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0" name="Prostokąt 259"/>
          <p:cNvSpPr/>
          <p:nvPr/>
        </p:nvSpPr>
        <p:spPr>
          <a:xfrm>
            <a:off x="154350" y="1581201"/>
            <a:ext cx="8000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</a:p>
        </p:txBody>
      </p:sp>
      <p:sp>
        <p:nvSpPr>
          <p:cNvPr id="134" name="Elipsa 133"/>
          <p:cNvSpPr/>
          <p:nvPr/>
        </p:nvSpPr>
        <p:spPr>
          <a:xfrm>
            <a:off x="415150" y="2879056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6" name="pole tekstowe 145"/>
          <p:cNvSpPr txBox="1"/>
          <p:nvPr/>
        </p:nvSpPr>
        <p:spPr>
          <a:xfrm>
            <a:off x="7221655" y="2167709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6926915" y="2762466"/>
            <a:ext cx="930528" cy="123937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sz="1800" kern="0" dirty="0" smtClean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9" name="Łącznik prosty ze strzałką 8"/>
          <p:cNvCxnSpPr>
            <a:stCxn id="187" idx="2"/>
          </p:cNvCxnSpPr>
          <p:nvPr/>
        </p:nvCxnSpPr>
        <p:spPr>
          <a:xfrm>
            <a:off x="7501514" y="1793251"/>
            <a:ext cx="0" cy="972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a 178"/>
          <p:cNvGrpSpPr/>
          <p:nvPr/>
        </p:nvGrpSpPr>
        <p:grpSpPr>
          <a:xfrm>
            <a:off x="7025809" y="2977741"/>
            <a:ext cx="779475" cy="711738"/>
            <a:chOff x="34757" y="3203848"/>
            <a:chExt cx="662475" cy="576064"/>
          </a:xfrm>
        </p:grpSpPr>
        <p:sp>
          <p:nvSpPr>
            <p:cNvPr id="183" name="Elipsa 182"/>
            <p:cNvSpPr/>
            <p:nvPr/>
          </p:nvSpPr>
          <p:spPr>
            <a:xfrm>
              <a:off x="40257" y="3203848"/>
              <a:ext cx="634283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4" name="Prostokąt 183"/>
            <p:cNvSpPr/>
            <p:nvPr/>
          </p:nvSpPr>
          <p:spPr>
            <a:xfrm>
              <a:off x="34757" y="3333942"/>
              <a:ext cx="662475" cy="348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Nakłady</a:t>
              </a: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b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pl-PL" sz="10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B+R</a:t>
              </a:r>
              <a:endParaRPr lang="pl-PL" sz="10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7" name="Elipsa 186"/>
          <p:cNvSpPr/>
          <p:nvPr/>
        </p:nvSpPr>
        <p:spPr>
          <a:xfrm>
            <a:off x="7501514" y="1505219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2" name="Elipsa 111"/>
          <p:cNvSpPr/>
          <p:nvPr/>
        </p:nvSpPr>
        <p:spPr>
          <a:xfrm>
            <a:off x="8204555" y="1485913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Prostokąt 112"/>
          <p:cNvSpPr/>
          <p:nvPr/>
        </p:nvSpPr>
        <p:spPr>
          <a:xfrm>
            <a:off x="7935484" y="1277800"/>
            <a:ext cx="113402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Projektowy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4" name="pole tekstowe 113"/>
          <p:cNvSpPr txBox="1"/>
          <p:nvPr/>
        </p:nvSpPr>
        <p:spPr>
          <a:xfrm>
            <a:off x="7900107" y="216682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5" name="Łącznik prosty ze strzałką 114"/>
          <p:cNvCxnSpPr>
            <a:stCxn id="112" idx="2"/>
          </p:cNvCxnSpPr>
          <p:nvPr/>
        </p:nvCxnSpPr>
        <p:spPr>
          <a:xfrm>
            <a:off x="8204555" y="1773945"/>
            <a:ext cx="0" cy="936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Plus 150"/>
          <p:cNvSpPr/>
          <p:nvPr/>
        </p:nvSpPr>
        <p:spPr>
          <a:xfrm rot="2742807">
            <a:off x="4792103" y="4214180"/>
            <a:ext cx="293419" cy="311116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4" name="Grupa 153"/>
          <p:cNvGrpSpPr/>
          <p:nvPr/>
        </p:nvGrpSpPr>
        <p:grpSpPr>
          <a:xfrm>
            <a:off x="3187283" y="2761889"/>
            <a:ext cx="1194378" cy="2989020"/>
            <a:chOff x="3147533" y="2729747"/>
            <a:chExt cx="1194378" cy="2989020"/>
          </a:xfrm>
        </p:grpSpPr>
        <p:sp>
          <p:nvSpPr>
            <p:cNvPr id="157" name="Prostokąt zaokrąglony 156">
              <a:hlinkClick r:id="" action="ppaction://hlinkshowjump?jump=nextslide"/>
            </p:cNvPr>
            <p:cNvSpPr/>
            <p:nvPr/>
          </p:nvSpPr>
          <p:spPr>
            <a:xfrm rot="5400000">
              <a:off x="2239677" y="3674476"/>
              <a:ext cx="2989020" cy="109956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59" name="Grupa 158"/>
            <p:cNvGrpSpPr/>
            <p:nvPr/>
          </p:nvGrpSpPr>
          <p:grpSpPr>
            <a:xfrm>
              <a:off x="3147533" y="2807095"/>
              <a:ext cx="830677" cy="647529"/>
              <a:chOff x="4629593" y="7048835"/>
              <a:chExt cx="710142" cy="576064"/>
            </a:xfrm>
          </p:grpSpPr>
          <p:sp>
            <p:nvSpPr>
              <p:cNvPr id="180" name="Elipsa 179"/>
              <p:cNvSpPr/>
              <p:nvPr/>
            </p:nvSpPr>
            <p:spPr>
              <a:xfrm>
                <a:off x="4689284" y="704883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81" name="Prostokąt 180"/>
              <p:cNvSpPr/>
              <p:nvPr/>
            </p:nvSpPr>
            <p:spPr>
              <a:xfrm>
                <a:off x="4629593" y="7147315"/>
                <a:ext cx="710142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Emigracja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5" name="pole tekstowe 164"/>
            <p:cNvSpPr txBox="1"/>
            <p:nvPr/>
          </p:nvSpPr>
          <p:spPr>
            <a:xfrm>
              <a:off x="4098063" y="4996669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66" name="Grupa 165"/>
            <p:cNvGrpSpPr/>
            <p:nvPr/>
          </p:nvGrpSpPr>
          <p:grpSpPr>
            <a:xfrm>
              <a:off x="3154522" y="3879343"/>
              <a:ext cx="830676" cy="647529"/>
              <a:chOff x="5362975" y="7034385"/>
              <a:chExt cx="710140" cy="576064"/>
            </a:xfrm>
          </p:grpSpPr>
          <p:sp>
            <p:nvSpPr>
              <p:cNvPr id="177" name="Elipsa 176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8" name="Prostokąt 177"/>
              <p:cNvSpPr/>
              <p:nvPr/>
            </p:nvSpPr>
            <p:spPr>
              <a:xfrm>
                <a:off x="5362975" y="7137596"/>
                <a:ext cx="710140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Imigracja</a:t>
                </a:r>
              </a:p>
              <a:p>
                <a:pPr algn="ctr"/>
                <a:r>
                  <a:rPr lang="pl-PL" sz="9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</a:t>
                </a:r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7" name="Plus 166"/>
            <p:cNvSpPr/>
            <p:nvPr/>
          </p:nvSpPr>
          <p:spPr>
            <a:xfrm>
              <a:off x="3375100" y="349337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68" name="Grupa 167"/>
            <p:cNvGrpSpPr/>
            <p:nvPr/>
          </p:nvGrpSpPr>
          <p:grpSpPr>
            <a:xfrm>
              <a:off x="3194823" y="4847720"/>
              <a:ext cx="736099" cy="647529"/>
              <a:chOff x="5403399" y="7034385"/>
              <a:chExt cx="629287" cy="576064"/>
            </a:xfrm>
          </p:grpSpPr>
          <p:sp>
            <p:nvSpPr>
              <p:cNvPr id="175" name="Elipsa 174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76" name="Prostokąt 175"/>
              <p:cNvSpPr/>
              <p:nvPr/>
            </p:nvSpPr>
            <p:spPr>
              <a:xfrm>
                <a:off x="5403399" y="7206966"/>
                <a:ext cx="629287" cy="20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pełen cykl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69" name="Plus 168"/>
            <p:cNvSpPr/>
            <p:nvPr/>
          </p:nvSpPr>
          <p:spPr>
            <a:xfrm>
              <a:off x="3375543" y="451726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0" name="Plus 169"/>
            <p:cNvSpPr/>
            <p:nvPr/>
          </p:nvSpPr>
          <p:spPr>
            <a:xfrm rot="2742807">
              <a:off x="3892529" y="3001402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1" name="Plus 170"/>
            <p:cNvSpPr/>
            <p:nvPr/>
          </p:nvSpPr>
          <p:spPr>
            <a:xfrm rot="2742807">
              <a:off x="3885387" y="4048485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2" name="Plus 171"/>
            <p:cNvSpPr/>
            <p:nvPr/>
          </p:nvSpPr>
          <p:spPr>
            <a:xfrm rot="2742807">
              <a:off x="3901776" y="5016863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3" name="pole tekstowe 172"/>
            <p:cNvSpPr txBox="1"/>
            <p:nvPr/>
          </p:nvSpPr>
          <p:spPr>
            <a:xfrm>
              <a:off x="4098064" y="4054774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74" name="pole tekstowe 173"/>
            <p:cNvSpPr txBox="1"/>
            <p:nvPr/>
          </p:nvSpPr>
          <p:spPr>
            <a:xfrm>
              <a:off x="4085191" y="2983687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33" name="Łącznik prosty ze strzałką 232"/>
          <p:cNvCxnSpPr>
            <a:stCxn id="99" idx="2"/>
          </p:cNvCxnSpPr>
          <p:nvPr/>
        </p:nvCxnSpPr>
        <p:spPr>
          <a:xfrm>
            <a:off x="2238302" y="1771447"/>
            <a:ext cx="0" cy="972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Prostokąt 146"/>
          <p:cNvSpPr/>
          <p:nvPr/>
        </p:nvSpPr>
        <p:spPr>
          <a:xfrm>
            <a:off x="6861275" y="1091665"/>
            <a:ext cx="200766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Badawczo-rozwojowy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2" name="Prostokąt 151"/>
          <p:cNvSpPr/>
          <p:nvPr/>
        </p:nvSpPr>
        <p:spPr>
          <a:xfrm>
            <a:off x="3023284" y="1219210"/>
            <a:ext cx="178194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Umiędzynarodowienia</a:t>
            </a:r>
            <a:endParaRPr lang="pl-PL" sz="13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77" name="Łącznik prosty ze strzałką 476"/>
          <p:cNvCxnSpPr>
            <a:stCxn id="101" idx="2"/>
          </p:cNvCxnSpPr>
          <p:nvPr/>
        </p:nvCxnSpPr>
        <p:spPr>
          <a:xfrm>
            <a:off x="3835365" y="1784214"/>
            <a:ext cx="0" cy="94052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Łącznik prosty ze strzałką 154"/>
          <p:cNvCxnSpPr>
            <a:stCxn id="105" idx="2"/>
          </p:cNvCxnSpPr>
          <p:nvPr/>
        </p:nvCxnSpPr>
        <p:spPr>
          <a:xfrm flipH="1">
            <a:off x="1120384" y="1726347"/>
            <a:ext cx="702" cy="1002772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upa 159"/>
          <p:cNvGrpSpPr/>
          <p:nvPr/>
        </p:nvGrpSpPr>
        <p:grpSpPr>
          <a:xfrm>
            <a:off x="1720565" y="2743449"/>
            <a:ext cx="1518854" cy="3417615"/>
            <a:chOff x="1508370" y="2685625"/>
            <a:chExt cx="1518854" cy="3417615"/>
          </a:xfrm>
        </p:grpSpPr>
        <p:sp>
          <p:nvSpPr>
            <p:cNvPr id="198" name="Prostokąt zaokrąglony 197"/>
            <p:cNvSpPr/>
            <p:nvPr/>
          </p:nvSpPr>
          <p:spPr>
            <a:xfrm rot="5400000">
              <a:off x="521762" y="3672233"/>
              <a:ext cx="3417615" cy="14443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99" name="Prostokąt 198"/>
            <p:cNvSpPr/>
            <p:nvPr/>
          </p:nvSpPr>
          <p:spPr>
            <a:xfrm>
              <a:off x="1684821" y="2881460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0" name="Plus 162"/>
            <p:cNvSpPr/>
            <p:nvPr/>
          </p:nvSpPr>
          <p:spPr>
            <a:xfrm rot="2742807">
              <a:off x="2280976" y="2910720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25" name="pole tekstowe 224"/>
            <p:cNvSpPr txBox="1"/>
            <p:nvPr/>
          </p:nvSpPr>
          <p:spPr>
            <a:xfrm>
              <a:off x="2458229" y="2888619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32" name="Grupa 231"/>
            <p:cNvGrpSpPr/>
            <p:nvPr/>
          </p:nvGrpSpPr>
          <p:grpSpPr>
            <a:xfrm>
              <a:off x="1626918" y="3713859"/>
              <a:ext cx="1391857" cy="430887"/>
              <a:chOff x="1478236" y="3460908"/>
              <a:chExt cx="1391857" cy="430887"/>
            </a:xfrm>
          </p:grpSpPr>
          <p:sp>
            <p:nvSpPr>
              <p:cNvPr id="264" name="Prostokąt 263"/>
              <p:cNvSpPr/>
              <p:nvPr/>
            </p:nvSpPr>
            <p:spPr>
              <a:xfrm>
                <a:off x="1478236" y="3460908"/>
                <a:ext cx="651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prof.</a:t>
                </a:r>
              </a:p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uczelni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5" name="Plus 267"/>
              <p:cNvSpPr/>
              <p:nvPr/>
            </p:nvSpPr>
            <p:spPr>
              <a:xfrm rot="2742807">
                <a:off x="2117240" y="3510678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6" name="pole tekstowe 265"/>
              <p:cNvSpPr txBox="1"/>
              <p:nvPr/>
            </p:nvSpPr>
            <p:spPr>
              <a:xfrm>
                <a:off x="2282679" y="3503109"/>
                <a:ext cx="5874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34" name="Grupa 233"/>
            <p:cNvGrpSpPr/>
            <p:nvPr/>
          </p:nvGrpSpPr>
          <p:grpSpPr>
            <a:xfrm>
              <a:off x="1567587" y="4696292"/>
              <a:ext cx="1459637" cy="338554"/>
              <a:chOff x="1825850" y="3650206"/>
              <a:chExt cx="1459637" cy="338554"/>
            </a:xfrm>
          </p:grpSpPr>
          <p:sp>
            <p:nvSpPr>
              <p:cNvPr id="261" name="Prostokąt 260"/>
              <p:cNvSpPr/>
              <p:nvPr/>
            </p:nvSpPr>
            <p:spPr>
              <a:xfrm>
                <a:off x="1825850" y="3676902"/>
                <a:ext cx="69281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adiunkt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2" name="Plus 275"/>
              <p:cNvSpPr/>
              <p:nvPr/>
            </p:nvSpPr>
            <p:spPr>
              <a:xfrm rot="2742807">
                <a:off x="2522691" y="3671569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3" name="pole tekstowe 262"/>
              <p:cNvSpPr txBox="1"/>
              <p:nvPr/>
            </p:nvSpPr>
            <p:spPr>
              <a:xfrm>
                <a:off x="2657200" y="3650206"/>
                <a:ext cx="6282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35" name="Grupa 234"/>
            <p:cNvGrpSpPr/>
            <p:nvPr/>
          </p:nvGrpSpPr>
          <p:grpSpPr>
            <a:xfrm>
              <a:off x="1573338" y="5584851"/>
              <a:ext cx="1388128" cy="397402"/>
              <a:chOff x="1837012" y="3758915"/>
              <a:chExt cx="1388128" cy="397402"/>
            </a:xfrm>
          </p:grpSpPr>
          <p:sp>
            <p:nvSpPr>
              <p:cNvPr id="245" name="Prostokąt 244"/>
              <p:cNvSpPr/>
              <p:nvPr/>
            </p:nvSpPr>
            <p:spPr>
              <a:xfrm>
                <a:off x="1837012" y="3786985"/>
                <a:ext cx="683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pozostali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NA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3" name="Plus 291"/>
              <p:cNvSpPr/>
              <p:nvPr/>
            </p:nvSpPr>
            <p:spPr>
              <a:xfrm rot="2742807">
                <a:off x="2521736" y="3785856"/>
                <a:ext cx="293419" cy="284672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6" name="pole tekstowe 255"/>
              <p:cNvSpPr txBox="1"/>
              <p:nvPr/>
            </p:nvSpPr>
            <p:spPr>
              <a:xfrm>
                <a:off x="2716499" y="3758915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36" name="Plus 137"/>
            <p:cNvSpPr/>
            <p:nvPr/>
          </p:nvSpPr>
          <p:spPr>
            <a:xfrm>
              <a:off x="1777845" y="3343241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37" name="Plus 138"/>
            <p:cNvSpPr/>
            <p:nvPr/>
          </p:nvSpPr>
          <p:spPr>
            <a:xfrm>
              <a:off x="1777845" y="4254934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1" name="Plus 139"/>
            <p:cNvSpPr/>
            <p:nvPr/>
          </p:nvSpPr>
          <p:spPr>
            <a:xfrm>
              <a:off x="1752933" y="5169403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68" name="Elipsa 133"/>
          <p:cNvSpPr/>
          <p:nvPr/>
        </p:nvSpPr>
        <p:spPr>
          <a:xfrm>
            <a:off x="1863343" y="2781448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9" name="Elipsa 133"/>
          <p:cNvSpPr/>
          <p:nvPr/>
        </p:nvSpPr>
        <p:spPr>
          <a:xfrm>
            <a:off x="1861108" y="3703078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0" name="Elipsa 133"/>
          <p:cNvSpPr/>
          <p:nvPr/>
        </p:nvSpPr>
        <p:spPr>
          <a:xfrm>
            <a:off x="1846069" y="4612002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1" name="Elipsa 133"/>
          <p:cNvSpPr/>
          <p:nvPr/>
        </p:nvSpPr>
        <p:spPr>
          <a:xfrm>
            <a:off x="1836772" y="5530710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73" name="Grupa 272"/>
          <p:cNvGrpSpPr/>
          <p:nvPr/>
        </p:nvGrpSpPr>
        <p:grpSpPr>
          <a:xfrm>
            <a:off x="7863914" y="2761888"/>
            <a:ext cx="1218252" cy="3350396"/>
            <a:chOff x="7927969" y="2854009"/>
            <a:chExt cx="1218252" cy="3350396"/>
          </a:xfrm>
        </p:grpSpPr>
        <p:sp>
          <p:nvSpPr>
            <p:cNvPr id="274" name="Prostokąt zaokrąglony 273"/>
            <p:cNvSpPr/>
            <p:nvPr/>
          </p:nvSpPr>
          <p:spPr>
            <a:xfrm>
              <a:off x="7961318" y="2854009"/>
              <a:ext cx="1088245" cy="335039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kern="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275" name="Elipsa 246"/>
            <p:cNvSpPr/>
            <p:nvPr/>
          </p:nvSpPr>
          <p:spPr>
            <a:xfrm>
              <a:off x="7981859" y="2907923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6" name="Elipsa 247"/>
            <p:cNvSpPr/>
            <p:nvPr/>
          </p:nvSpPr>
          <p:spPr>
            <a:xfrm>
              <a:off x="8010741" y="382409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7" name="Elipsa 248"/>
            <p:cNvSpPr/>
            <p:nvPr/>
          </p:nvSpPr>
          <p:spPr>
            <a:xfrm>
              <a:off x="8032821" y="4727875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8" name="Plus 249"/>
            <p:cNvSpPr/>
            <p:nvPr/>
          </p:nvSpPr>
          <p:spPr>
            <a:xfrm>
              <a:off x="8158672" y="3558299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79" name="pole tekstowe 278"/>
            <p:cNvSpPr txBox="1"/>
            <p:nvPr/>
          </p:nvSpPr>
          <p:spPr>
            <a:xfrm>
              <a:off x="8685491" y="3945969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0" name="pole tekstowe 279"/>
            <p:cNvSpPr txBox="1"/>
            <p:nvPr/>
          </p:nvSpPr>
          <p:spPr>
            <a:xfrm>
              <a:off x="8645202" y="3028790"/>
              <a:ext cx="404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1" name="pole tekstowe 280"/>
            <p:cNvSpPr txBox="1"/>
            <p:nvPr/>
          </p:nvSpPr>
          <p:spPr>
            <a:xfrm>
              <a:off x="8740886" y="4852681"/>
              <a:ext cx="3920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2" name="Plus 253"/>
            <p:cNvSpPr/>
            <p:nvPr/>
          </p:nvSpPr>
          <p:spPr>
            <a:xfrm rot="2742807">
              <a:off x="8545002" y="305261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3" name="Plus 254"/>
            <p:cNvSpPr/>
            <p:nvPr/>
          </p:nvSpPr>
          <p:spPr>
            <a:xfrm rot="2742807">
              <a:off x="8569720" y="3961931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4" name="Plus 255"/>
            <p:cNvSpPr/>
            <p:nvPr/>
          </p:nvSpPr>
          <p:spPr>
            <a:xfrm rot="2742807">
              <a:off x="8601755" y="4885576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5" name="Prostokąt 284"/>
            <p:cNvSpPr/>
            <p:nvPr/>
          </p:nvSpPr>
          <p:spPr>
            <a:xfrm>
              <a:off x="7967900" y="3020383"/>
              <a:ext cx="627095" cy="538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Krajowe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9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endParaRPr lang="pl-PL" sz="10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6" name="Prostokąt 285"/>
            <p:cNvSpPr/>
            <p:nvPr/>
          </p:nvSpPr>
          <p:spPr>
            <a:xfrm>
              <a:off x="7927969" y="3941797"/>
              <a:ext cx="7761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8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Zagraniczne</a:t>
              </a:r>
            </a:p>
            <a:p>
              <a:pPr algn="ctr"/>
              <a:r>
                <a:rPr lang="pl-PL" sz="10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5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7" name="Prostokąt 286"/>
            <p:cNvSpPr/>
            <p:nvPr/>
          </p:nvSpPr>
          <p:spPr>
            <a:xfrm>
              <a:off x="7982875" y="4821903"/>
              <a:ext cx="6799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</a:t>
              </a:r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onsorc.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8" name="Plus 263"/>
            <p:cNvSpPr/>
            <p:nvPr/>
          </p:nvSpPr>
          <p:spPr>
            <a:xfrm>
              <a:off x="8165588" y="4433657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89" name="Elipsa 269"/>
            <p:cNvSpPr/>
            <p:nvPr/>
          </p:nvSpPr>
          <p:spPr>
            <a:xfrm>
              <a:off x="8034839" y="5584999"/>
              <a:ext cx="576064" cy="5760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0" name="Plus 271"/>
            <p:cNvSpPr/>
            <p:nvPr/>
          </p:nvSpPr>
          <p:spPr>
            <a:xfrm>
              <a:off x="8188373" y="5340028"/>
              <a:ext cx="280203" cy="244971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1" name="Prostokąt 290"/>
            <p:cNvSpPr/>
            <p:nvPr/>
          </p:nvSpPr>
          <p:spPr>
            <a:xfrm>
              <a:off x="8048983" y="5665797"/>
              <a:ext cx="543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9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H2020</a:t>
              </a:r>
            </a:p>
            <a:p>
              <a:pPr algn="ctr"/>
              <a:r>
                <a:rPr lang="pl-PL" sz="9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lider</a:t>
              </a:r>
              <a:endParaRPr lang="pl-PL" sz="10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2" name="Plus 278"/>
            <p:cNvSpPr/>
            <p:nvPr/>
          </p:nvSpPr>
          <p:spPr>
            <a:xfrm rot="2742807">
              <a:off x="8582880" y="5716490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93" name="pole tekstowe 292"/>
            <p:cNvSpPr txBox="1"/>
            <p:nvPr/>
          </p:nvSpPr>
          <p:spPr>
            <a:xfrm>
              <a:off x="8691711" y="5696575"/>
              <a:ext cx="4545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37" name="pole tekstowe 136"/>
          <p:cNvSpPr txBox="1"/>
          <p:nvPr/>
        </p:nvSpPr>
        <p:spPr>
          <a:xfrm>
            <a:off x="14735" y="216646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328505" y="2160496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</a:p>
        </p:txBody>
      </p:sp>
      <p:sp>
        <p:nvSpPr>
          <p:cNvPr id="148" name="Prostokąt 147"/>
          <p:cNvSpPr/>
          <p:nvPr/>
        </p:nvSpPr>
        <p:spPr>
          <a:xfrm>
            <a:off x="2446422" y="2160496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</a:p>
        </p:txBody>
      </p:sp>
      <p:sp>
        <p:nvSpPr>
          <p:cNvPr id="149" name="Prostokąt 148"/>
          <p:cNvSpPr/>
          <p:nvPr/>
        </p:nvSpPr>
        <p:spPr>
          <a:xfrm>
            <a:off x="6013406" y="2143619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150" name="Prostokąt 149"/>
          <p:cNvSpPr/>
          <p:nvPr/>
        </p:nvSpPr>
        <p:spPr>
          <a:xfrm>
            <a:off x="6679545" y="2150779"/>
            <a:ext cx="6286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</a:p>
        </p:txBody>
      </p:sp>
      <p:sp>
        <p:nvSpPr>
          <p:cNvPr id="153" name="pole tekstowe 152"/>
          <p:cNvSpPr txBox="1"/>
          <p:nvPr/>
        </p:nvSpPr>
        <p:spPr>
          <a:xfrm>
            <a:off x="5498025" y="5173065"/>
            <a:ext cx="232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od 2024 r.</a:t>
            </a:r>
            <a:endParaRPr lang="pl-PL" sz="3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64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2" y="1066934"/>
            <a:ext cx="427288" cy="569984"/>
          </a:xfrm>
          <a:prstGeom prst="rect">
            <a:avLst/>
          </a:prstGeom>
        </p:spPr>
      </p:pic>
      <p:pic>
        <p:nvPicPr>
          <p:cNvPr id="182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664345" y="5611379"/>
            <a:ext cx="464514" cy="619639"/>
          </a:xfrm>
          <a:prstGeom prst="rect">
            <a:avLst/>
          </a:prstGeom>
        </p:spPr>
      </p:pic>
      <p:sp>
        <p:nvSpPr>
          <p:cNvPr id="185" name="pole tekstowe 184"/>
          <p:cNvSpPr txBox="1"/>
          <p:nvPr/>
        </p:nvSpPr>
        <p:spPr>
          <a:xfrm>
            <a:off x="4137814" y="5840771"/>
            <a:ext cx="541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-2%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11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0" name="Prostokąt zaokrąglony 139">
            <a:hlinkClick r:id="" action="ppaction://hlinkshowjump?jump=nextslide"/>
          </p:cNvPr>
          <p:cNvSpPr/>
          <p:nvPr/>
        </p:nvSpPr>
        <p:spPr>
          <a:xfrm rot="5400000">
            <a:off x="13937" y="4903987"/>
            <a:ext cx="1266474" cy="1158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50%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45% 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40%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35%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30%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2" name="Łącznik prosty ze strzałką 141"/>
          <p:cNvCxnSpPr/>
          <p:nvPr/>
        </p:nvCxnSpPr>
        <p:spPr>
          <a:xfrm>
            <a:off x="138066" y="1899400"/>
            <a:ext cx="0" cy="300657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Obraz 1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553111" y="2819292"/>
            <a:ext cx="1475544" cy="126892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4999" y="109686"/>
            <a:ext cx="72980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UCZELNIE AKADEMICKIE </a:t>
            </a: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83376" y="1329728"/>
            <a:ext cx="832056" cy="829669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Elipsa 100"/>
          <p:cNvSpPr/>
          <p:nvPr/>
        </p:nvSpPr>
        <p:spPr>
          <a:xfrm>
            <a:off x="3835365" y="1504006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03" name="Grupa 102"/>
          <p:cNvGrpSpPr/>
          <p:nvPr/>
        </p:nvGrpSpPr>
        <p:grpSpPr>
          <a:xfrm>
            <a:off x="1129692" y="1277897"/>
            <a:ext cx="1026344" cy="1005789"/>
            <a:chOff x="1431260" y="1092939"/>
            <a:chExt cx="1004733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448434" y="1448108"/>
              <a:ext cx="987559" cy="28939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Studencki</a:t>
              </a: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31260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97" name="Grupa 96"/>
          <p:cNvGrpSpPr/>
          <p:nvPr/>
        </p:nvGrpSpPr>
        <p:grpSpPr>
          <a:xfrm>
            <a:off x="2259621" y="1287732"/>
            <a:ext cx="1021081" cy="987099"/>
            <a:chOff x="2560192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628467" y="1427904"/>
              <a:ext cx="903342" cy="29487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Kadrowy</a:t>
              </a:r>
              <a:endParaRPr lang="pl-PL" sz="13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2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7" name="pole tekstowe 116"/>
          <p:cNvSpPr txBox="1"/>
          <p:nvPr/>
        </p:nvSpPr>
        <p:spPr>
          <a:xfrm>
            <a:off x="2204175" y="2254096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</a:t>
            </a:r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3" name="Grupa 122"/>
          <p:cNvGrpSpPr/>
          <p:nvPr/>
        </p:nvGrpSpPr>
        <p:grpSpPr>
          <a:xfrm>
            <a:off x="633615" y="2915813"/>
            <a:ext cx="1232972" cy="367866"/>
            <a:chOff x="-151197" y="3366186"/>
            <a:chExt cx="1232972" cy="367866"/>
          </a:xfrm>
        </p:grpSpPr>
        <p:sp>
          <p:nvSpPr>
            <p:cNvPr id="130" name="Prostokąt 129"/>
            <p:cNvSpPr/>
            <p:nvPr/>
          </p:nvSpPr>
          <p:spPr>
            <a:xfrm>
              <a:off x="-151197" y="3412758"/>
              <a:ext cx="71525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Student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5" name="Plus 124"/>
            <p:cNvSpPr/>
            <p:nvPr/>
          </p:nvSpPr>
          <p:spPr>
            <a:xfrm rot="2742807">
              <a:off x="470086" y="3390754"/>
              <a:ext cx="289356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800" dirty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72" y="3366186"/>
              <a:ext cx="398403" cy="367866"/>
            </a:xfrm>
            <a:prstGeom prst="rect">
              <a:avLst/>
            </a:prstGeom>
          </p:spPr>
        </p:pic>
      </p:grpSp>
      <p:cxnSp>
        <p:nvCxnSpPr>
          <p:cNvPr id="155" name="Łącznik prosty ze strzałką 154"/>
          <p:cNvCxnSpPr>
            <a:stCxn id="105" idx="2"/>
          </p:cNvCxnSpPr>
          <p:nvPr/>
        </p:nvCxnSpPr>
        <p:spPr>
          <a:xfrm>
            <a:off x="1129692" y="1780792"/>
            <a:ext cx="0" cy="92535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Łącznik prosty ze strzałką 232"/>
          <p:cNvCxnSpPr>
            <a:stCxn id="99" idx="2"/>
          </p:cNvCxnSpPr>
          <p:nvPr/>
        </p:nvCxnSpPr>
        <p:spPr>
          <a:xfrm>
            <a:off x="2259621" y="1781282"/>
            <a:ext cx="0" cy="918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Prostokąt 229">
            <a:hlinkClick r:id="" action="ppaction://hlinkshowjump?jump=nextslide"/>
          </p:cNvPr>
          <p:cNvSpPr/>
          <p:nvPr/>
        </p:nvSpPr>
        <p:spPr>
          <a:xfrm>
            <a:off x="614470" y="3534183"/>
            <a:ext cx="13942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</a:t>
            </a:r>
            <a:b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sz="1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 WSKAŹNIK</a:t>
            </a:r>
          </a:p>
          <a:p>
            <a:pPr lvl="0" algn="ctr"/>
            <a:r>
              <a:rPr lang="pl-PL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13</a:t>
            </a:r>
          </a:p>
        </p:txBody>
      </p:sp>
      <p:sp>
        <p:nvSpPr>
          <p:cNvPr id="141" name="Schemat blokowy: proces alternatywny 140"/>
          <p:cNvSpPr/>
          <p:nvPr/>
        </p:nvSpPr>
        <p:spPr>
          <a:xfrm>
            <a:off x="1077587" y="1185636"/>
            <a:ext cx="3631964" cy="1409711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77" name="Łącznik prosty ze strzałką 476"/>
          <p:cNvCxnSpPr>
            <a:stCxn id="101" idx="2"/>
          </p:cNvCxnSpPr>
          <p:nvPr/>
        </p:nvCxnSpPr>
        <p:spPr>
          <a:xfrm flipH="1">
            <a:off x="3833415" y="1792038"/>
            <a:ext cx="1950" cy="920493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Schemat blokowy: proces alternatywny 203"/>
          <p:cNvSpPr/>
          <p:nvPr/>
        </p:nvSpPr>
        <p:spPr>
          <a:xfrm>
            <a:off x="5028558" y="1179116"/>
            <a:ext cx="3987609" cy="1409711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6" name="Plus 205"/>
          <p:cNvSpPr/>
          <p:nvPr/>
        </p:nvSpPr>
        <p:spPr>
          <a:xfrm>
            <a:off x="4748355" y="1725385"/>
            <a:ext cx="280203" cy="275202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672A8D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7" name="pole tekstowe 206"/>
          <p:cNvSpPr txBox="1"/>
          <p:nvPr/>
        </p:nvSpPr>
        <p:spPr>
          <a:xfrm>
            <a:off x="3524219" y="227338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8" name="Prostokąt zaokrąglony 207">
            <a:hlinkClick r:id="" action="ppaction://hlinkshowjump?jump=nextslide"/>
          </p:cNvPr>
          <p:cNvSpPr/>
          <p:nvPr/>
        </p:nvSpPr>
        <p:spPr>
          <a:xfrm rot="5400000">
            <a:off x="4294384" y="3272253"/>
            <a:ext cx="2473274" cy="1323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09" name="Grupa 208"/>
          <p:cNvGrpSpPr/>
          <p:nvPr/>
        </p:nvGrpSpPr>
        <p:grpSpPr>
          <a:xfrm>
            <a:off x="4929897" y="2844958"/>
            <a:ext cx="1310064" cy="2051975"/>
            <a:chOff x="244015" y="3204706"/>
            <a:chExt cx="1299007" cy="2051975"/>
          </a:xfrm>
        </p:grpSpPr>
        <p:grpSp>
          <p:nvGrpSpPr>
            <p:cNvPr id="210" name="Grupa 209"/>
            <p:cNvGrpSpPr/>
            <p:nvPr/>
          </p:nvGrpSpPr>
          <p:grpSpPr>
            <a:xfrm>
              <a:off x="244015" y="3204706"/>
              <a:ext cx="694919" cy="576064"/>
              <a:chOff x="244015" y="3204706"/>
              <a:chExt cx="694919" cy="576064"/>
            </a:xfrm>
          </p:grpSpPr>
          <p:sp>
            <p:nvSpPr>
              <p:cNvPr id="215" name="Elipsa 214"/>
              <p:cNvSpPr/>
              <p:nvPr/>
            </p:nvSpPr>
            <p:spPr>
              <a:xfrm>
                <a:off x="312071" y="3204706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" name="Prostokąt 215"/>
              <p:cNvSpPr/>
              <p:nvPr/>
            </p:nvSpPr>
            <p:spPr>
              <a:xfrm>
                <a:off x="244015" y="3354795"/>
                <a:ext cx="69491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2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2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11" name="Plus 210"/>
            <p:cNvSpPr/>
            <p:nvPr/>
          </p:nvSpPr>
          <p:spPr>
            <a:xfrm rot="2742807">
              <a:off x="444767" y="377334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12" name="Obraz 2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267" y="4049822"/>
              <a:ext cx="379674" cy="379674"/>
            </a:xfrm>
            <a:prstGeom prst="rect">
              <a:avLst/>
            </a:prstGeom>
          </p:spPr>
        </p:pic>
        <p:sp>
          <p:nvSpPr>
            <p:cNvPr id="214" name="pole tekstowe 213"/>
            <p:cNvSpPr txBox="1"/>
            <p:nvPr/>
          </p:nvSpPr>
          <p:spPr>
            <a:xfrm>
              <a:off x="626888" y="4425684"/>
              <a:ext cx="916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1,75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1,25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1,0</a:t>
              </a:r>
            </a:p>
            <a:p>
              <a:pPr algn="ctr"/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 </a:t>
              </a:r>
              <a:r>
                <a:rPr lang="pl-PL" sz="12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x</a:t>
              </a:r>
              <a:r>
                <a:rPr lang="pl-PL" sz="1200" b="1" dirty="0" smtClean="0">
                  <a:solidFill>
                    <a:schemeClr val="bg1">
                      <a:lumMod val="9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0,75</a:t>
              </a:r>
            </a:p>
          </p:txBody>
        </p:sp>
      </p:grpSp>
      <p:grpSp>
        <p:nvGrpSpPr>
          <p:cNvPr id="238" name="Grupa 237"/>
          <p:cNvGrpSpPr/>
          <p:nvPr/>
        </p:nvGrpSpPr>
        <p:grpSpPr>
          <a:xfrm>
            <a:off x="5134090" y="1204787"/>
            <a:ext cx="1281384" cy="1312315"/>
            <a:chOff x="1422148" y="1092939"/>
            <a:chExt cx="997799" cy="995483"/>
          </a:xfrm>
        </p:grpSpPr>
        <p:sp>
          <p:nvSpPr>
            <p:cNvPr id="239" name="Prostokąt 238"/>
            <p:cNvSpPr/>
            <p:nvPr/>
          </p:nvSpPr>
          <p:spPr>
            <a:xfrm>
              <a:off x="1527078" y="1447096"/>
              <a:ext cx="787239" cy="2217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300" b="1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Badawczy</a:t>
              </a:r>
            </a:p>
          </p:txBody>
        </p:sp>
        <p:sp>
          <p:nvSpPr>
            <p:cNvPr id="240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41" name="pole tekstowe 240"/>
          <p:cNvSpPr txBox="1"/>
          <p:nvPr/>
        </p:nvSpPr>
        <p:spPr>
          <a:xfrm>
            <a:off x="5833541" y="225817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42" name="Grupa 241"/>
          <p:cNvGrpSpPr/>
          <p:nvPr/>
        </p:nvGrpSpPr>
        <p:grpSpPr>
          <a:xfrm>
            <a:off x="6642495" y="1387598"/>
            <a:ext cx="1053494" cy="920544"/>
            <a:chOff x="2993269" y="702023"/>
            <a:chExt cx="1365159" cy="1192876"/>
          </a:xfrm>
        </p:grpSpPr>
        <p:sp>
          <p:nvSpPr>
            <p:cNvPr id="244" name="Elipsa 243"/>
            <p:cNvSpPr/>
            <p:nvPr/>
          </p:nvSpPr>
          <p:spPr>
            <a:xfrm>
              <a:off x="3091705" y="702023"/>
              <a:ext cx="1168289" cy="1192876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43" name="Prostokąt 242"/>
            <p:cNvSpPr/>
            <p:nvPr/>
          </p:nvSpPr>
          <p:spPr>
            <a:xfrm>
              <a:off x="2993269" y="1126248"/>
              <a:ext cx="1365159" cy="3390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Doktorancki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246" name="Łącznik prosty ze strzałką 245"/>
          <p:cNvCxnSpPr>
            <a:stCxn id="240" idx="2"/>
          </p:cNvCxnSpPr>
          <p:nvPr/>
        </p:nvCxnSpPr>
        <p:spPr>
          <a:xfrm>
            <a:off x="5134090" y="1860945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Prostokąt zaokrąglony 247">
            <a:hlinkClick r:id="" action="ppaction://hlinkshowjump?jump=nextslide"/>
          </p:cNvPr>
          <p:cNvSpPr/>
          <p:nvPr/>
        </p:nvSpPr>
        <p:spPr>
          <a:xfrm rot="5400000">
            <a:off x="6532268" y="2442334"/>
            <a:ext cx="878879" cy="1392945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7" name="Łącznik prosty ze strzałką 246"/>
          <p:cNvCxnSpPr/>
          <p:nvPr/>
        </p:nvCxnSpPr>
        <p:spPr>
          <a:xfrm>
            <a:off x="6718460" y="1847870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upa 248"/>
          <p:cNvGrpSpPr/>
          <p:nvPr/>
        </p:nvGrpSpPr>
        <p:grpSpPr>
          <a:xfrm>
            <a:off x="6357125" y="2826624"/>
            <a:ext cx="1218307" cy="576064"/>
            <a:chOff x="-74528" y="3082840"/>
            <a:chExt cx="1218307" cy="576064"/>
          </a:xfrm>
        </p:grpSpPr>
        <p:grpSp>
          <p:nvGrpSpPr>
            <p:cNvPr id="250" name="Grupa 249"/>
            <p:cNvGrpSpPr/>
            <p:nvPr/>
          </p:nvGrpSpPr>
          <p:grpSpPr>
            <a:xfrm>
              <a:off x="-74528" y="3082840"/>
              <a:ext cx="747320" cy="576064"/>
              <a:chOff x="-74528" y="3082840"/>
              <a:chExt cx="747320" cy="576064"/>
            </a:xfrm>
          </p:grpSpPr>
          <p:sp>
            <p:nvSpPr>
              <p:cNvPr id="254" name="Elipsa 253"/>
              <p:cNvSpPr/>
              <p:nvPr/>
            </p:nvSpPr>
            <p:spPr>
              <a:xfrm>
                <a:off x="-43" y="3082840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55" name="Prostokąt 254"/>
              <p:cNvSpPr/>
              <p:nvPr/>
            </p:nvSpPr>
            <p:spPr>
              <a:xfrm>
                <a:off x="-74528" y="3255456"/>
                <a:ext cx="747320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Doktorant</a:t>
                </a:r>
                <a:endParaRPr lang="pl-PL" sz="10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51" name="Plus 250"/>
            <p:cNvSpPr/>
            <p:nvPr/>
          </p:nvSpPr>
          <p:spPr>
            <a:xfrm rot="2742807">
              <a:off x="532262" y="322780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252" name="Obraz 2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731" y="3177557"/>
              <a:ext cx="432048" cy="432048"/>
            </a:xfrm>
            <a:prstGeom prst="rect">
              <a:avLst/>
            </a:prstGeom>
          </p:spPr>
        </p:pic>
      </p:grpSp>
      <p:sp>
        <p:nvSpPr>
          <p:cNvPr id="258" name="pole tekstowe 257"/>
          <p:cNvSpPr txBox="1"/>
          <p:nvPr/>
        </p:nvSpPr>
        <p:spPr>
          <a:xfrm>
            <a:off x="5464026" y="3760497"/>
            <a:ext cx="209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9" name="pole tekstowe 258"/>
          <p:cNvSpPr txBox="1"/>
          <p:nvPr/>
        </p:nvSpPr>
        <p:spPr>
          <a:xfrm>
            <a:off x="7274722" y="3261279"/>
            <a:ext cx="201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0" name="Prostokąt 259"/>
          <p:cNvSpPr/>
          <p:nvPr/>
        </p:nvSpPr>
        <p:spPr>
          <a:xfrm>
            <a:off x="99359" y="1581565"/>
            <a:ext cx="8000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5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</a:p>
        </p:txBody>
      </p:sp>
      <p:sp>
        <p:nvSpPr>
          <p:cNvPr id="134" name="Elipsa 133"/>
          <p:cNvSpPr/>
          <p:nvPr/>
        </p:nvSpPr>
        <p:spPr>
          <a:xfrm>
            <a:off x="703294" y="2810808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4" name="Prostokąt 143"/>
          <p:cNvSpPr/>
          <p:nvPr/>
        </p:nvSpPr>
        <p:spPr>
          <a:xfrm>
            <a:off x="7293095" y="1268701"/>
            <a:ext cx="1797288" cy="2693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Badawczo-rozwojowy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6" name="pole tekstowe 145"/>
          <p:cNvSpPr txBox="1"/>
          <p:nvPr/>
        </p:nvSpPr>
        <p:spPr>
          <a:xfrm>
            <a:off x="7623406" y="2254317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7777189" y="2702200"/>
            <a:ext cx="996833" cy="121791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 sz="1800" kern="0" dirty="0" smtClean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9" name="Łącznik prosty ze strzałką 8"/>
          <p:cNvCxnSpPr/>
          <p:nvPr/>
        </p:nvCxnSpPr>
        <p:spPr>
          <a:xfrm flipH="1">
            <a:off x="7918853" y="1847870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upa 178"/>
          <p:cNvGrpSpPr/>
          <p:nvPr/>
        </p:nvGrpSpPr>
        <p:grpSpPr>
          <a:xfrm>
            <a:off x="7904667" y="2897084"/>
            <a:ext cx="779474" cy="711738"/>
            <a:chOff x="40257" y="3203848"/>
            <a:chExt cx="662475" cy="576064"/>
          </a:xfrm>
        </p:grpSpPr>
        <p:sp>
          <p:nvSpPr>
            <p:cNvPr id="183" name="Elipsa 182"/>
            <p:cNvSpPr/>
            <p:nvPr/>
          </p:nvSpPr>
          <p:spPr>
            <a:xfrm>
              <a:off x="40257" y="3203848"/>
              <a:ext cx="634283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84" name="Prostokąt 183"/>
            <p:cNvSpPr/>
            <p:nvPr/>
          </p:nvSpPr>
          <p:spPr>
            <a:xfrm>
              <a:off x="40257" y="3309028"/>
              <a:ext cx="662475" cy="373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Nakłady </a:t>
              </a:r>
              <a:b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</a:br>
              <a:r>
                <a:rPr lang="pl-PL" sz="12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B+R</a:t>
              </a:r>
              <a:endParaRPr lang="pl-PL" sz="12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87" name="Elipsa 186"/>
          <p:cNvSpPr/>
          <p:nvPr/>
        </p:nvSpPr>
        <p:spPr>
          <a:xfrm>
            <a:off x="7918853" y="1553866"/>
            <a:ext cx="565730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2" name="Plus 111"/>
          <p:cNvSpPr/>
          <p:nvPr/>
        </p:nvSpPr>
        <p:spPr>
          <a:xfrm rot="2742807">
            <a:off x="5133608" y="4109119"/>
            <a:ext cx="293419" cy="309243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upa 2"/>
          <p:cNvGrpSpPr/>
          <p:nvPr/>
        </p:nvGrpSpPr>
        <p:grpSpPr>
          <a:xfrm>
            <a:off x="3521295" y="2712531"/>
            <a:ext cx="1194378" cy="2989020"/>
            <a:chOff x="3147533" y="2729747"/>
            <a:chExt cx="1194378" cy="2989020"/>
          </a:xfrm>
        </p:grpSpPr>
        <p:sp>
          <p:nvSpPr>
            <p:cNvPr id="192" name="Prostokąt zaokrąglony 191">
              <a:hlinkClick r:id="" action="ppaction://hlinkshowjump?jump=nextslide"/>
            </p:cNvPr>
            <p:cNvSpPr/>
            <p:nvPr/>
          </p:nvSpPr>
          <p:spPr>
            <a:xfrm rot="5400000">
              <a:off x="2265587" y="3648566"/>
              <a:ext cx="2989020" cy="11513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23" name="Grupa 222"/>
            <p:cNvGrpSpPr/>
            <p:nvPr/>
          </p:nvGrpSpPr>
          <p:grpSpPr>
            <a:xfrm>
              <a:off x="3147533" y="2807095"/>
              <a:ext cx="830677" cy="647529"/>
              <a:chOff x="4629593" y="7048835"/>
              <a:chExt cx="710142" cy="576064"/>
            </a:xfrm>
          </p:grpSpPr>
          <p:sp>
            <p:nvSpPr>
              <p:cNvPr id="225" name="Elipsa 224"/>
              <p:cNvSpPr/>
              <p:nvPr/>
            </p:nvSpPr>
            <p:spPr>
              <a:xfrm>
                <a:off x="4689284" y="704883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4" name="Prostokąt 223"/>
              <p:cNvSpPr/>
              <p:nvPr/>
            </p:nvSpPr>
            <p:spPr>
              <a:xfrm>
                <a:off x="4629593" y="7147315"/>
                <a:ext cx="710142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Emigracja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57" name="pole tekstowe 256"/>
            <p:cNvSpPr txBox="1"/>
            <p:nvPr/>
          </p:nvSpPr>
          <p:spPr>
            <a:xfrm>
              <a:off x="4098064" y="5018628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3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302" name="Grupa 301"/>
            <p:cNvGrpSpPr/>
            <p:nvPr/>
          </p:nvGrpSpPr>
          <p:grpSpPr>
            <a:xfrm>
              <a:off x="3154522" y="3879343"/>
              <a:ext cx="830676" cy="647529"/>
              <a:chOff x="5362975" y="7034385"/>
              <a:chExt cx="710140" cy="576064"/>
            </a:xfrm>
          </p:grpSpPr>
          <p:sp>
            <p:nvSpPr>
              <p:cNvPr id="303" name="Elipsa 302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304" name="Prostokąt 303"/>
              <p:cNvSpPr/>
              <p:nvPr/>
            </p:nvSpPr>
            <p:spPr>
              <a:xfrm>
                <a:off x="5362975" y="7137596"/>
                <a:ext cx="710140" cy="328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Imigracja</a:t>
                </a:r>
              </a:p>
              <a:p>
                <a:pPr algn="ctr"/>
                <a:r>
                  <a:rPr lang="pl-PL" sz="9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k</a:t>
                </a:r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rótkoterm.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305" name="Plus 304"/>
            <p:cNvSpPr/>
            <p:nvPr/>
          </p:nvSpPr>
          <p:spPr>
            <a:xfrm>
              <a:off x="3375100" y="349337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14" name="Grupa 113"/>
            <p:cNvGrpSpPr/>
            <p:nvPr/>
          </p:nvGrpSpPr>
          <p:grpSpPr>
            <a:xfrm>
              <a:off x="3194823" y="4847720"/>
              <a:ext cx="736099" cy="647529"/>
              <a:chOff x="5403399" y="7034385"/>
              <a:chExt cx="629287" cy="576064"/>
            </a:xfrm>
          </p:grpSpPr>
          <p:sp>
            <p:nvSpPr>
              <p:cNvPr id="115" name="Elipsa 114"/>
              <p:cNvSpPr/>
              <p:nvPr/>
            </p:nvSpPr>
            <p:spPr>
              <a:xfrm>
                <a:off x="5428998" y="7034385"/>
                <a:ext cx="576064" cy="57606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18" name="Prostokąt 117"/>
              <p:cNvSpPr/>
              <p:nvPr/>
            </p:nvSpPr>
            <p:spPr>
              <a:xfrm>
                <a:off x="5403399" y="7206966"/>
                <a:ext cx="629287" cy="205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pełen cykl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9" name="Plus 118"/>
            <p:cNvSpPr/>
            <p:nvPr/>
          </p:nvSpPr>
          <p:spPr>
            <a:xfrm>
              <a:off x="3375543" y="4517263"/>
              <a:ext cx="357480" cy="330457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0" name="Plus 119"/>
            <p:cNvSpPr/>
            <p:nvPr/>
          </p:nvSpPr>
          <p:spPr>
            <a:xfrm rot="2742807">
              <a:off x="3892529" y="3001402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1" name="Plus 120"/>
            <p:cNvSpPr/>
            <p:nvPr/>
          </p:nvSpPr>
          <p:spPr>
            <a:xfrm rot="2742807">
              <a:off x="3885387" y="4048485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2" name="Plus 121"/>
            <p:cNvSpPr/>
            <p:nvPr/>
          </p:nvSpPr>
          <p:spPr>
            <a:xfrm rot="2742807">
              <a:off x="3901776" y="5016863"/>
              <a:ext cx="293419" cy="30924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4" name="pole tekstowe 123"/>
            <p:cNvSpPr txBox="1"/>
            <p:nvPr/>
          </p:nvSpPr>
          <p:spPr>
            <a:xfrm>
              <a:off x="4098064" y="4054774"/>
              <a:ext cx="2438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7" name="pole tekstowe 126"/>
            <p:cNvSpPr txBox="1"/>
            <p:nvPr/>
          </p:nvSpPr>
          <p:spPr>
            <a:xfrm>
              <a:off x="4093756" y="2991954"/>
              <a:ext cx="2438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</a:t>
              </a:r>
              <a:endPara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28" name="pole tekstowe 127"/>
          <p:cNvSpPr txBox="1"/>
          <p:nvPr/>
        </p:nvSpPr>
        <p:spPr>
          <a:xfrm>
            <a:off x="1527726" y="3205146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1991904" y="2712530"/>
            <a:ext cx="1518853" cy="3466907"/>
            <a:chOff x="1508371" y="2704065"/>
            <a:chExt cx="1518853" cy="3466907"/>
          </a:xfrm>
        </p:grpSpPr>
        <p:sp>
          <p:nvSpPr>
            <p:cNvPr id="234" name="Prostokąt zaokrąglony 233"/>
            <p:cNvSpPr/>
            <p:nvPr/>
          </p:nvSpPr>
          <p:spPr>
            <a:xfrm rot="5400000">
              <a:off x="497117" y="3715319"/>
              <a:ext cx="3466907" cy="144439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2" name="Prostokąt 161"/>
            <p:cNvSpPr/>
            <p:nvPr/>
          </p:nvSpPr>
          <p:spPr>
            <a:xfrm>
              <a:off x="1684821" y="2881460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3" name="Plus 162"/>
            <p:cNvSpPr/>
            <p:nvPr/>
          </p:nvSpPr>
          <p:spPr>
            <a:xfrm rot="2742807">
              <a:off x="2280976" y="2910720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4" name="pole tekstowe 163"/>
            <p:cNvSpPr txBox="1"/>
            <p:nvPr/>
          </p:nvSpPr>
          <p:spPr>
            <a:xfrm>
              <a:off x="2458229" y="2888619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266" name="Grupa 265"/>
            <p:cNvGrpSpPr/>
            <p:nvPr/>
          </p:nvGrpSpPr>
          <p:grpSpPr>
            <a:xfrm>
              <a:off x="1626918" y="3713859"/>
              <a:ext cx="1391857" cy="430887"/>
              <a:chOff x="1478236" y="3460908"/>
              <a:chExt cx="1391857" cy="430887"/>
            </a:xfrm>
          </p:grpSpPr>
          <p:sp>
            <p:nvSpPr>
              <p:cNvPr id="267" name="Prostokąt 266"/>
              <p:cNvSpPr/>
              <p:nvPr/>
            </p:nvSpPr>
            <p:spPr>
              <a:xfrm>
                <a:off x="1478236" y="3460908"/>
                <a:ext cx="651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prof.</a:t>
                </a:r>
              </a:p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uczelni</a:t>
                </a:r>
              </a:p>
            </p:txBody>
          </p:sp>
          <p:sp>
            <p:nvSpPr>
              <p:cNvPr id="268" name="Plus 267"/>
              <p:cNvSpPr/>
              <p:nvPr/>
            </p:nvSpPr>
            <p:spPr>
              <a:xfrm rot="2742807">
                <a:off x="2117240" y="3510678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69" name="pole tekstowe 268"/>
              <p:cNvSpPr txBox="1"/>
              <p:nvPr/>
            </p:nvSpPr>
            <p:spPr>
              <a:xfrm>
                <a:off x="2282679" y="3503109"/>
                <a:ext cx="5874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74" name="Grupa 273"/>
            <p:cNvGrpSpPr/>
            <p:nvPr/>
          </p:nvGrpSpPr>
          <p:grpSpPr>
            <a:xfrm>
              <a:off x="1559798" y="4696292"/>
              <a:ext cx="1467426" cy="338554"/>
              <a:chOff x="1818061" y="3650206"/>
              <a:chExt cx="1467426" cy="338554"/>
            </a:xfrm>
          </p:grpSpPr>
          <p:sp>
            <p:nvSpPr>
              <p:cNvPr id="275" name="Prostokąt 274"/>
              <p:cNvSpPr/>
              <p:nvPr/>
            </p:nvSpPr>
            <p:spPr>
              <a:xfrm>
                <a:off x="1818061" y="3684460"/>
                <a:ext cx="69281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adiunkt</a:t>
                </a:r>
              </a:p>
            </p:txBody>
          </p:sp>
          <p:sp>
            <p:nvSpPr>
              <p:cNvPr id="276" name="Plus 275"/>
              <p:cNvSpPr/>
              <p:nvPr/>
            </p:nvSpPr>
            <p:spPr>
              <a:xfrm rot="2742807">
                <a:off x="2522691" y="3671569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77" name="pole tekstowe 276"/>
              <p:cNvSpPr txBox="1"/>
              <p:nvPr/>
            </p:nvSpPr>
            <p:spPr>
              <a:xfrm>
                <a:off x="2657200" y="3650206"/>
                <a:ext cx="6282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90" name="Grupa 289"/>
            <p:cNvGrpSpPr/>
            <p:nvPr/>
          </p:nvGrpSpPr>
          <p:grpSpPr>
            <a:xfrm>
              <a:off x="1543865" y="5634632"/>
              <a:ext cx="1439442" cy="400110"/>
              <a:chOff x="1807539" y="3808696"/>
              <a:chExt cx="1439442" cy="400110"/>
            </a:xfrm>
          </p:grpSpPr>
          <p:sp>
            <p:nvSpPr>
              <p:cNvPr id="291" name="Prostokąt 290"/>
              <p:cNvSpPr/>
              <p:nvPr/>
            </p:nvSpPr>
            <p:spPr>
              <a:xfrm>
                <a:off x="1807539" y="3808696"/>
                <a:ext cx="73770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0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pozostali</a:t>
                </a:r>
              </a:p>
              <a:p>
                <a:pPr algn="ctr"/>
                <a:r>
                  <a:rPr lang="pl-PL" sz="10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NA</a:t>
                </a:r>
              </a:p>
            </p:txBody>
          </p:sp>
          <p:sp>
            <p:nvSpPr>
              <p:cNvPr id="292" name="Plus 291"/>
              <p:cNvSpPr/>
              <p:nvPr/>
            </p:nvSpPr>
            <p:spPr>
              <a:xfrm rot="2742807">
                <a:off x="2521735" y="3835637"/>
                <a:ext cx="293419" cy="284672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93" name="pole tekstowe 292"/>
              <p:cNvSpPr txBox="1"/>
              <p:nvPr/>
            </p:nvSpPr>
            <p:spPr>
              <a:xfrm>
                <a:off x="2738340" y="3808696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38" name="Plus 137"/>
            <p:cNvSpPr/>
            <p:nvPr/>
          </p:nvSpPr>
          <p:spPr>
            <a:xfrm>
              <a:off x="1777845" y="3343241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9" name="Plus 138"/>
            <p:cNvSpPr/>
            <p:nvPr/>
          </p:nvSpPr>
          <p:spPr>
            <a:xfrm>
              <a:off x="1770592" y="4254934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0" name="Plus 139"/>
            <p:cNvSpPr/>
            <p:nvPr/>
          </p:nvSpPr>
          <p:spPr>
            <a:xfrm>
              <a:off x="1752933" y="5169403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48" name="Prostokąt 147"/>
          <p:cNvSpPr/>
          <p:nvPr/>
        </p:nvSpPr>
        <p:spPr>
          <a:xfrm>
            <a:off x="2926471" y="1176158"/>
            <a:ext cx="1854170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Umiędzynarodowienia</a:t>
            </a:r>
            <a:endParaRPr lang="pl-PL" sz="11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3" name="Elipsa 133"/>
          <p:cNvSpPr/>
          <p:nvPr/>
        </p:nvSpPr>
        <p:spPr>
          <a:xfrm>
            <a:off x="2125591" y="2738984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4" name="Elipsa 133"/>
          <p:cNvSpPr/>
          <p:nvPr/>
        </p:nvSpPr>
        <p:spPr>
          <a:xfrm>
            <a:off x="2125591" y="3646767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6" name="Elipsa 133"/>
          <p:cNvSpPr/>
          <p:nvPr/>
        </p:nvSpPr>
        <p:spPr>
          <a:xfrm>
            <a:off x="2108525" y="4550102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7" name="Elipsa 133"/>
          <p:cNvSpPr/>
          <p:nvPr/>
        </p:nvSpPr>
        <p:spPr>
          <a:xfrm>
            <a:off x="2108525" y="5499460"/>
            <a:ext cx="587589" cy="59503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1" name="pole tekstowe 110"/>
          <p:cNvSpPr txBox="1"/>
          <p:nvPr/>
        </p:nvSpPr>
        <p:spPr>
          <a:xfrm>
            <a:off x="5933229" y="5038720"/>
            <a:ext cx="2651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od</a:t>
            </a:r>
            <a:r>
              <a:rPr lang="pl-PL" sz="4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2024 r.</a:t>
            </a:r>
            <a:endParaRPr lang="pl-PL" sz="40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pole tekstowe 112"/>
          <p:cNvSpPr txBox="1"/>
          <p:nvPr/>
        </p:nvSpPr>
        <p:spPr>
          <a:xfrm>
            <a:off x="-50038" y="2250234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6" name="pole tekstowe 115"/>
          <p:cNvSpPr txBox="1"/>
          <p:nvPr/>
        </p:nvSpPr>
        <p:spPr>
          <a:xfrm>
            <a:off x="1081434" y="226499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9" name="pole tekstowe 128"/>
          <p:cNvSpPr txBox="1"/>
          <p:nvPr/>
        </p:nvSpPr>
        <p:spPr>
          <a:xfrm>
            <a:off x="6579072" y="2268822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1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584687" y="5509036"/>
            <a:ext cx="464514" cy="619639"/>
          </a:xfrm>
          <a:prstGeom prst="rect">
            <a:avLst/>
          </a:prstGeom>
        </p:spPr>
      </p:pic>
      <p:pic>
        <p:nvPicPr>
          <p:cNvPr id="132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2" y="1066934"/>
            <a:ext cx="427288" cy="569984"/>
          </a:xfrm>
          <a:prstGeom prst="rect">
            <a:avLst/>
          </a:prstGeom>
        </p:spPr>
      </p:pic>
      <p:sp>
        <p:nvSpPr>
          <p:cNvPr id="133" name="pole tekstowe 132"/>
          <p:cNvSpPr txBox="1"/>
          <p:nvPr/>
        </p:nvSpPr>
        <p:spPr>
          <a:xfrm>
            <a:off x="4635601" y="5865521"/>
            <a:ext cx="4950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-2%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12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5" name="Prostokąt zaokrąglony 134">
            <a:hlinkClick r:id="" action="ppaction://hlinkshowjump?jump=nextslide"/>
          </p:cNvPr>
          <p:cNvSpPr/>
          <p:nvPr/>
        </p:nvSpPr>
        <p:spPr>
          <a:xfrm rot="5400000">
            <a:off x="13937" y="4903987"/>
            <a:ext cx="1266474" cy="1158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50%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45% 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40%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35%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30%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36" name="Łącznik prosty ze strzałką 135"/>
          <p:cNvCxnSpPr/>
          <p:nvPr/>
        </p:nvCxnSpPr>
        <p:spPr>
          <a:xfrm>
            <a:off x="138066" y="1899400"/>
            <a:ext cx="0" cy="300657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Obraz 1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rostokąt zaokrąglony 228">
            <a:hlinkClick r:id="" action="ppaction://hlinkshowjump?jump=nextslide"/>
          </p:cNvPr>
          <p:cNvSpPr/>
          <p:nvPr/>
        </p:nvSpPr>
        <p:spPr>
          <a:xfrm rot="5400000">
            <a:off x="1000012" y="2815893"/>
            <a:ext cx="2270575" cy="2054019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 dirty="0">
              <a:solidFill>
                <a:prstClr val="white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-5814" y="4036"/>
            <a:ext cx="70842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UCZELNIE ZAWODOWE </a:t>
            </a:r>
            <a:endParaRPr lang="pl-PL" sz="2600" b="1" dirty="0" smtClean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pl-PL" sz="2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POTENCJAŁ DYDAKTYCZNY </a:t>
            </a:r>
            <a:r>
              <a:rPr lang="pl-PL" sz="26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0192023</a:t>
            </a:r>
            <a:endParaRPr lang="pl-PL" sz="26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95" name="Elipsa 94">
            <a:hlinkHover r:id="rId3" action="ppaction://hlinksldjump"/>
          </p:cNvPr>
          <p:cNvSpPr/>
          <p:nvPr/>
        </p:nvSpPr>
        <p:spPr>
          <a:xfrm>
            <a:off x="138066" y="1213412"/>
            <a:ext cx="1107778" cy="1112974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STAŁA</a:t>
            </a:r>
            <a:endParaRPr lang="pl-PL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Schemat blokowy: proces alternatywny 95"/>
          <p:cNvSpPr/>
          <p:nvPr/>
        </p:nvSpPr>
        <p:spPr>
          <a:xfrm>
            <a:off x="1359440" y="1172529"/>
            <a:ext cx="7473782" cy="1255389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7038907" y="1146832"/>
            <a:ext cx="1395190" cy="944035"/>
            <a:chOff x="7097075" y="999291"/>
            <a:chExt cx="1395190" cy="944035"/>
          </a:xfrm>
        </p:grpSpPr>
        <p:sp>
          <p:nvSpPr>
            <p:cNvPr id="101" name="Elipsa 100"/>
            <p:cNvSpPr/>
            <p:nvPr/>
          </p:nvSpPr>
          <p:spPr>
            <a:xfrm>
              <a:off x="7506635" y="1367262"/>
              <a:ext cx="576064" cy="576064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2" name="Prostokąt 101"/>
            <p:cNvSpPr/>
            <p:nvPr/>
          </p:nvSpPr>
          <p:spPr>
            <a:xfrm>
              <a:off x="7097075" y="999291"/>
              <a:ext cx="13951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Przychodowy</a:t>
              </a:r>
              <a:endParaRPr lang="pl-PL" sz="105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115" name="pole tekstowe 114"/>
          <p:cNvSpPr txBox="1"/>
          <p:nvPr/>
        </p:nvSpPr>
        <p:spPr>
          <a:xfrm>
            <a:off x="7203596" y="2179825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pl-PL" sz="140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5%</a:t>
            </a:r>
            <a:endParaRPr lang="pl-PL" sz="1400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103" name="Grupa 102"/>
          <p:cNvGrpSpPr/>
          <p:nvPr/>
        </p:nvGrpSpPr>
        <p:grpSpPr>
          <a:xfrm>
            <a:off x="1533186" y="1238879"/>
            <a:ext cx="1070934" cy="995483"/>
            <a:chOff x="1376090" y="1092939"/>
            <a:chExt cx="1070934" cy="995483"/>
          </a:xfrm>
        </p:grpSpPr>
        <p:sp>
          <p:nvSpPr>
            <p:cNvPr id="104" name="Prostokąt 103"/>
            <p:cNvSpPr/>
            <p:nvPr/>
          </p:nvSpPr>
          <p:spPr>
            <a:xfrm>
              <a:off x="1376090" y="1426354"/>
              <a:ext cx="10709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Studencki</a:t>
              </a:r>
              <a:endPara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105" name="Elipsa 104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6" name="pole tekstowe 115"/>
          <p:cNvSpPr txBox="1"/>
          <p:nvPr/>
        </p:nvSpPr>
        <p:spPr>
          <a:xfrm>
            <a:off x="1466075" y="218221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50%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97" name="Grupa 96"/>
          <p:cNvGrpSpPr/>
          <p:nvPr/>
        </p:nvGrpSpPr>
        <p:grpSpPr>
          <a:xfrm>
            <a:off x="3458705" y="1238879"/>
            <a:ext cx="1006560" cy="954077"/>
            <a:chOff x="2560191" y="1094356"/>
            <a:chExt cx="997799" cy="995483"/>
          </a:xfrm>
        </p:grpSpPr>
        <p:sp>
          <p:nvSpPr>
            <p:cNvPr id="98" name="Prostokąt 97"/>
            <p:cNvSpPr/>
            <p:nvPr/>
          </p:nvSpPr>
          <p:spPr>
            <a:xfrm>
              <a:off x="2573126" y="1421548"/>
              <a:ext cx="971927" cy="3211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4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Kadrowy</a:t>
              </a:r>
              <a:endPara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99" name="Elipsa 98"/>
            <p:cNvSpPr/>
            <p:nvPr/>
          </p:nvSpPr>
          <p:spPr>
            <a:xfrm>
              <a:off x="2560191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17" name="pole tekstowe 116"/>
          <p:cNvSpPr txBox="1"/>
          <p:nvPr/>
        </p:nvSpPr>
        <p:spPr>
          <a:xfrm>
            <a:off x="3353689" y="218062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40%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11" name="Prostokąt 110"/>
          <p:cNvSpPr/>
          <p:nvPr/>
        </p:nvSpPr>
        <p:spPr>
          <a:xfrm>
            <a:off x="5228157" y="1149588"/>
            <a:ext cx="1325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Absolwencki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13" name="Elipsa 112"/>
          <p:cNvSpPr/>
          <p:nvPr/>
        </p:nvSpPr>
        <p:spPr>
          <a:xfrm>
            <a:off x="5588762" y="1523871"/>
            <a:ext cx="603896" cy="575880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0" name="pole tekstowe 119"/>
          <p:cNvSpPr txBox="1"/>
          <p:nvPr/>
        </p:nvSpPr>
        <p:spPr>
          <a:xfrm>
            <a:off x="5332634" y="217449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100" b="1">
                <a:solidFill>
                  <a:srgbClr val="FF0000"/>
                </a:solidFill>
              </a:defRPr>
            </a:lvl1pPr>
          </a:lstStyle>
          <a:p>
            <a:r>
              <a:rPr lang="pl-PL" sz="140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5%</a:t>
            </a:r>
            <a:endParaRPr lang="pl-PL" sz="1400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123" name="Grupa 122"/>
          <p:cNvGrpSpPr/>
          <p:nvPr/>
        </p:nvGrpSpPr>
        <p:grpSpPr>
          <a:xfrm>
            <a:off x="1406533" y="2825938"/>
            <a:ext cx="1351063" cy="620974"/>
            <a:chOff x="-51562" y="3158938"/>
            <a:chExt cx="1351063" cy="620974"/>
          </a:xfrm>
        </p:grpSpPr>
        <p:grpSp>
          <p:nvGrpSpPr>
            <p:cNvPr id="124" name="Grupa 123"/>
            <p:cNvGrpSpPr/>
            <p:nvPr/>
          </p:nvGrpSpPr>
          <p:grpSpPr>
            <a:xfrm>
              <a:off x="-51562" y="3158938"/>
              <a:ext cx="698768" cy="620974"/>
              <a:chOff x="-51562" y="3158938"/>
              <a:chExt cx="698768" cy="620974"/>
            </a:xfrm>
          </p:grpSpPr>
          <p:sp>
            <p:nvSpPr>
              <p:cNvPr id="129" name="Elipsa 128"/>
              <p:cNvSpPr/>
              <p:nvPr/>
            </p:nvSpPr>
            <p:spPr>
              <a:xfrm>
                <a:off x="-18432" y="3158938"/>
                <a:ext cx="634753" cy="620974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30" name="Prostokąt 129"/>
              <p:cNvSpPr/>
              <p:nvPr/>
            </p:nvSpPr>
            <p:spPr>
              <a:xfrm>
                <a:off x="-51562" y="3303745"/>
                <a:ext cx="69876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l-PL" sz="10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Student</a:t>
                </a:r>
              </a:p>
              <a:p>
                <a:pPr algn="ctr"/>
                <a:r>
                  <a:rPr lang="pl-PL" sz="10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I st.</a:t>
                </a:r>
                <a:endParaRPr lang="pl-PL" sz="10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</p:grpSp>
        <p:sp>
          <p:nvSpPr>
            <p:cNvPr id="125" name="Plus 124"/>
            <p:cNvSpPr/>
            <p:nvPr/>
          </p:nvSpPr>
          <p:spPr>
            <a:xfrm rot="2742807">
              <a:off x="617712" y="3340594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26" name="Obraz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53" y="3281833"/>
              <a:ext cx="432048" cy="432048"/>
            </a:xfrm>
            <a:prstGeom prst="rect">
              <a:avLst/>
            </a:prstGeom>
          </p:spPr>
        </p:pic>
      </p:grpSp>
      <p:sp>
        <p:nvSpPr>
          <p:cNvPr id="132" name="Elipsa 131"/>
          <p:cNvSpPr/>
          <p:nvPr/>
        </p:nvSpPr>
        <p:spPr>
          <a:xfrm>
            <a:off x="1204948" y="3674127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3" name="Prostokąt 132"/>
          <p:cNvSpPr/>
          <p:nvPr/>
        </p:nvSpPr>
        <p:spPr>
          <a:xfrm>
            <a:off x="1159196" y="3778126"/>
            <a:ext cx="665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Student</a:t>
            </a:r>
          </a:p>
          <a:p>
            <a:pPr algn="ctr"/>
            <a:r>
              <a:rPr lang="pl-PL" sz="10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II st.</a:t>
            </a:r>
            <a:endParaRPr lang="pl-PL" sz="10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35" name="Plus 134"/>
          <p:cNvSpPr/>
          <p:nvPr/>
        </p:nvSpPr>
        <p:spPr>
          <a:xfrm rot="2742807">
            <a:off x="1805033" y="3809856"/>
            <a:ext cx="293419" cy="306633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6" name="Obraz 1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38" y="3758338"/>
            <a:ext cx="432048" cy="432048"/>
          </a:xfrm>
          <a:prstGeom prst="rect">
            <a:avLst/>
          </a:prstGeom>
        </p:spPr>
      </p:pic>
      <p:sp>
        <p:nvSpPr>
          <p:cNvPr id="137" name="Plus 136"/>
          <p:cNvSpPr/>
          <p:nvPr/>
        </p:nvSpPr>
        <p:spPr>
          <a:xfrm rot="2742807">
            <a:off x="2477561" y="3817669"/>
            <a:ext cx="302488" cy="292668"/>
          </a:xfrm>
          <a:prstGeom prst="mathPlus">
            <a:avLst>
              <a:gd name="adj1" fmla="val 9946"/>
            </a:avLst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8" name="pole tekstowe 137"/>
          <p:cNvSpPr txBox="1"/>
          <p:nvPr/>
        </p:nvSpPr>
        <p:spPr>
          <a:xfrm>
            <a:off x="2654653" y="3812652"/>
            <a:ext cx="612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0,6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155" name="Łącznik prosty ze strzałką 154"/>
          <p:cNvCxnSpPr>
            <a:stCxn id="105" idx="2"/>
          </p:cNvCxnSpPr>
          <p:nvPr/>
        </p:nvCxnSpPr>
        <p:spPr>
          <a:xfrm>
            <a:off x="1579244" y="1736621"/>
            <a:ext cx="0" cy="936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Łącznik prosty ze strzałką 232"/>
          <p:cNvCxnSpPr>
            <a:stCxn id="99" idx="2"/>
          </p:cNvCxnSpPr>
          <p:nvPr/>
        </p:nvCxnSpPr>
        <p:spPr>
          <a:xfrm>
            <a:off x="3458705" y="1715917"/>
            <a:ext cx="0" cy="900000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4" name="Grupa 393"/>
          <p:cNvGrpSpPr/>
          <p:nvPr/>
        </p:nvGrpSpPr>
        <p:grpSpPr>
          <a:xfrm>
            <a:off x="5252487" y="2972181"/>
            <a:ext cx="2215429" cy="824915"/>
            <a:chOff x="5259746" y="2892016"/>
            <a:chExt cx="2215429" cy="824915"/>
          </a:xfrm>
        </p:grpSpPr>
        <p:sp>
          <p:nvSpPr>
            <p:cNvPr id="396" name="Prostokąt 395"/>
            <p:cNvSpPr/>
            <p:nvPr/>
          </p:nvSpPr>
          <p:spPr>
            <a:xfrm>
              <a:off x="5259746" y="3177141"/>
              <a:ext cx="111304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100" kern="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absolwenci</a:t>
              </a:r>
              <a:endParaRPr lang="pl-PL" sz="1100" kern="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397" name="pole tekstowe 396"/>
            <p:cNvSpPr txBox="1"/>
            <p:nvPr/>
          </p:nvSpPr>
          <p:spPr>
            <a:xfrm>
              <a:off x="6389665" y="3077380"/>
              <a:ext cx="1085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l-PL" sz="1400" b="1" kern="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(2-WWB)</a:t>
              </a:r>
              <a:endParaRPr lang="pl-PL" sz="1400" b="1" kern="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398" name="Elipsa 397"/>
            <p:cNvSpPr/>
            <p:nvPr/>
          </p:nvSpPr>
          <p:spPr>
            <a:xfrm>
              <a:off x="5409682" y="2892016"/>
              <a:ext cx="813171" cy="824915"/>
            </a:xfrm>
            <a:prstGeom prst="ellipse">
              <a:avLst/>
            </a:prstGeom>
            <a:noFill/>
            <a:ln w="25400" cap="flat" cmpd="sng" algn="ctr">
              <a:solidFill>
                <a:srgbClr val="4073A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b="1" kern="0" dirty="0">
                <a:solidFill>
                  <a:srgbClr val="6600CC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sp>
          <p:nvSpPr>
            <p:cNvPr id="399" name="Plus 398"/>
            <p:cNvSpPr/>
            <p:nvPr/>
          </p:nvSpPr>
          <p:spPr>
            <a:xfrm rot="2742807">
              <a:off x="6242956" y="3097982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l-PL" sz="1800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cxnSp>
        <p:nvCxnSpPr>
          <p:cNvPr id="421" name="Łącznik prosty ze strzałką 420"/>
          <p:cNvCxnSpPr>
            <a:stCxn id="113" idx="2"/>
          </p:cNvCxnSpPr>
          <p:nvPr/>
        </p:nvCxnSpPr>
        <p:spPr>
          <a:xfrm>
            <a:off x="5588762" y="1811811"/>
            <a:ext cx="0" cy="1155718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Łącznik prosty ze strzałką 476"/>
          <p:cNvCxnSpPr>
            <a:stCxn id="101" idx="6"/>
          </p:cNvCxnSpPr>
          <p:nvPr/>
        </p:nvCxnSpPr>
        <p:spPr>
          <a:xfrm>
            <a:off x="8028738" y="1836522"/>
            <a:ext cx="0" cy="999007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upa 195"/>
          <p:cNvGrpSpPr/>
          <p:nvPr/>
        </p:nvGrpSpPr>
        <p:grpSpPr>
          <a:xfrm>
            <a:off x="7467916" y="2964664"/>
            <a:ext cx="1002197" cy="2819292"/>
            <a:chOff x="5187289" y="2937262"/>
            <a:chExt cx="1002197" cy="2819292"/>
          </a:xfrm>
        </p:grpSpPr>
        <p:grpSp>
          <p:nvGrpSpPr>
            <p:cNvPr id="197" name="Grupa 196"/>
            <p:cNvGrpSpPr/>
            <p:nvPr/>
          </p:nvGrpSpPr>
          <p:grpSpPr>
            <a:xfrm>
              <a:off x="5208223" y="2937262"/>
              <a:ext cx="926857" cy="784032"/>
              <a:chOff x="4723771" y="2944344"/>
              <a:chExt cx="926857" cy="784032"/>
            </a:xfrm>
          </p:grpSpPr>
          <p:sp>
            <p:nvSpPr>
              <p:cNvPr id="208" name="Prostokąt 207"/>
              <p:cNvSpPr/>
              <p:nvPr/>
            </p:nvSpPr>
            <p:spPr>
              <a:xfrm>
                <a:off x="4723771" y="3082335"/>
                <a:ext cx="92685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d</a:t>
                </a: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ziałalność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operacyjna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209" name="Elipsa 208"/>
              <p:cNvSpPr/>
              <p:nvPr/>
            </p:nvSpPr>
            <p:spPr>
              <a:xfrm>
                <a:off x="4778675" y="2944344"/>
                <a:ext cx="835179" cy="784032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800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98" name="Grupa 197"/>
            <p:cNvGrpSpPr/>
            <p:nvPr/>
          </p:nvGrpSpPr>
          <p:grpSpPr>
            <a:xfrm>
              <a:off x="5268241" y="3974908"/>
              <a:ext cx="835179" cy="784032"/>
              <a:chOff x="4778675" y="2944344"/>
              <a:chExt cx="835179" cy="784032"/>
            </a:xfrm>
          </p:grpSpPr>
          <p:sp>
            <p:nvSpPr>
              <p:cNvPr id="206" name="Prostokąt 205"/>
              <p:cNvSpPr/>
              <p:nvPr/>
            </p:nvSpPr>
            <p:spPr>
              <a:xfrm>
                <a:off x="4835582" y="3045581"/>
                <a:ext cx="726481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dotacje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MNiSW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JST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207" name="Elipsa 206"/>
              <p:cNvSpPr/>
              <p:nvPr/>
            </p:nvSpPr>
            <p:spPr>
              <a:xfrm>
                <a:off x="4778675" y="2944344"/>
                <a:ext cx="835179" cy="784032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800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201" name="Grupa 200"/>
            <p:cNvGrpSpPr/>
            <p:nvPr/>
          </p:nvGrpSpPr>
          <p:grpSpPr>
            <a:xfrm>
              <a:off x="5187289" y="4972522"/>
              <a:ext cx="1002197" cy="784032"/>
              <a:chOff x="4702841" y="2944344"/>
              <a:chExt cx="1002197" cy="784032"/>
            </a:xfrm>
          </p:grpSpPr>
          <p:sp>
            <p:nvSpPr>
              <p:cNvPr id="204" name="Prostokąt 203"/>
              <p:cNvSpPr/>
              <p:nvPr/>
            </p:nvSpPr>
            <p:spPr>
              <a:xfrm>
                <a:off x="4702841" y="2970650"/>
                <a:ext cx="1002197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Inna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działalności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/>
                  </a:rPr>
                  <a:t>operacyjna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205" name="Elipsa 204"/>
              <p:cNvSpPr/>
              <p:nvPr/>
            </p:nvSpPr>
            <p:spPr>
              <a:xfrm>
                <a:off x="4778675" y="2944344"/>
                <a:ext cx="835179" cy="784032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pl-PL" sz="1800" b="1" dirty="0">
                  <a:solidFill>
                    <a:srgbClr val="672A8D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202" name="Minus 201"/>
            <p:cNvSpPr/>
            <p:nvPr/>
          </p:nvSpPr>
          <p:spPr>
            <a:xfrm>
              <a:off x="5561600" y="3787130"/>
              <a:ext cx="238225" cy="122485"/>
            </a:xfrm>
            <a:prstGeom prst="mathMinus">
              <a:avLst/>
            </a:prstGeom>
            <a:solidFill>
              <a:srgbClr val="4073AF"/>
            </a:solidFill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203" name="Minus 202"/>
            <p:cNvSpPr/>
            <p:nvPr/>
          </p:nvSpPr>
          <p:spPr>
            <a:xfrm>
              <a:off x="5561600" y="4799606"/>
              <a:ext cx="238225" cy="122485"/>
            </a:xfrm>
            <a:prstGeom prst="mathMinus">
              <a:avLst/>
            </a:prstGeom>
            <a:solidFill>
              <a:srgbClr val="4073AF"/>
            </a:solidFill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pl-PL" sz="1800" dirty="0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5360557" y="3925533"/>
            <a:ext cx="198334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13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WWB</a:t>
            </a: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 – względny wskaźnik bezrobocia absolwentów uczelni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4428248" y="803197"/>
            <a:ext cx="74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75</a:t>
            </a:r>
            <a:r>
              <a:rPr lang="pl-PL" sz="1800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%</a:t>
            </a:r>
          </a:p>
        </p:txBody>
      </p:sp>
      <p:sp>
        <p:nvSpPr>
          <p:cNvPr id="131" name="Plus 130"/>
          <p:cNvSpPr/>
          <p:nvPr/>
        </p:nvSpPr>
        <p:spPr>
          <a:xfrm>
            <a:off x="2027766" y="3406984"/>
            <a:ext cx="322126" cy="320232"/>
          </a:xfrm>
          <a:prstGeom prst="mathPlus">
            <a:avLst/>
          </a:prstGeom>
          <a:solidFill>
            <a:srgbClr val="4073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164521" y="4283686"/>
            <a:ext cx="21569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KOREKTA O WSKAŹNIK</a:t>
            </a:r>
          </a:p>
          <a:p>
            <a:pPr lvl="0" algn="ctr"/>
            <a:r>
              <a:rPr lang="pl-PL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SSR = 13</a:t>
            </a:r>
          </a:p>
        </p:txBody>
      </p:sp>
      <p:grpSp>
        <p:nvGrpSpPr>
          <p:cNvPr id="92" name="Grupa 91"/>
          <p:cNvGrpSpPr/>
          <p:nvPr/>
        </p:nvGrpSpPr>
        <p:grpSpPr>
          <a:xfrm>
            <a:off x="3499449" y="2533929"/>
            <a:ext cx="1552065" cy="3452004"/>
            <a:chOff x="1535109" y="2712532"/>
            <a:chExt cx="1552065" cy="3452004"/>
          </a:xfrm>
        </p:grpSpPr>
        <p:sp>
          <p:nvSpPr>
            <p:cNvPr id="93" name="Prostokąt zaokrąglony 92"/>
            <p:cNvSpPr/>
            <p:nvPr/>
          </p:nvSpPr>
          <p:spPr>
            <a:xfrm rot="5400000">
              <a:off x="554363" y="3693278"/>
              <a:ext cx="3452004" cy="149051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6" name="Prostokąt 105"/>
            <p:cNvSpPr/>
            <p:nvPr/>
          </p:nvSpPr>
          <p:spPr>
            <a:xfrm>
              <a:off x="1675646" y="2897865"/>
              <a:ext cx="50206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l-PL" sz="1100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prof.</a:t>
              </a:r>
              <a:endParaRPr lang="pl-PL" sz="110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Plus 106"/>
            <p:cNvSpPr/>
            <p:nvPr/>
          </p:nvSpPr>
          <p:spPr>
            <a:xfrm rot="2742807">
              <a:off x="2222037" y="2893129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8" name="pole tekstowe 107"/>
            <p:cNvSpPr txBox="1"/>
            <p:nvPr/>
          </p:nvSpPr>
          <p:spPr>
            <a:xfrm>
              <a:off x="2414419" y="2879648"/>
              <a:ext cx="542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2,5</a:t>
              </a:r>
              <a:endParaRPr lang="pl-PL" sz="16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09" name="Grupa 108"/>
            <p:cNvGrpSpPr/>
            <p:nvPr/>
          </p:nvGrpSpPr>
          <p:grpSpPr>
            <a:xfrm>
              <a:off x="1594435" y="3698227"/>
              <a:ext cx="1407697" cy="430887"/>
              <a:chOff x="1445753" y="3445276"/>
              <a:chExt cx="1407697" cy="430887"/>
            </a:xfrm>
          </p:grpSpPr>
          <p:sp>
            <p:nvSpPr>
              <p:cNvPr id="148" name="Prostokąt 147"/>
              <p:cNvSpPr/>
              <p:nvPr/>
            </p:nvSpPr>
            <p:spPr>
              <a:xfrm>
                <a:off x="1445753" y="3445276"/>
                <a:ext cx="65114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prof.</a:t>
                </a:r>
              </a:p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uczelni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9" name="Plus 148"/>
              <p:cNvSpPr/>
              <p:nvPr/>
            </p:nvSpPr>
            <p:spPr>
              <a:xfrm rot="2742807">
                <a:off x="2075130" y="3501786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50" name="pole tekstowe 149"/>
              <p:cNvSpPr txBox="1"/>
              <p:nvPr/>
            </p:nvSpPr>
            <p:spPr>
              <a:xfrm>
                <a:off x="2220832" y="3478709"/>
                <a:ext cx="6326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</a:t>
                </a:r>
              </a:p>
            </p:txBody>
          </p:sp>
        </p:grpSp>
        <p:grpSp>
          <p:nvGrpSpPr>
            <p:cNvPr id="110" name="Grupa 109"/>
            <p:cNvGrpSpPr/>
            <p:nvPr/>
          </p:nvGrpSpPr>
          <p:grpSpPr>
            <a:xfrm>
              <a:off x="1579202" y="4669259"/>
              <a:ext cx="1507972" cy="338554"/>
              <a:chOff x="1837465" y="3623173"/>
              <a:chExt cx="1507972" cy="338554"/>
            </a:xfrm>
          </p:grpSpPr>
          <p:sp>
            <p:nvSpPr>
              <p:cNvPr id="145" name="Prostokąt 144"/>
              <p:cNvSpPr/>
              <p:nvPr/>
            </p:nvSpPr>
            <p:spPr>
              <a:xfrm>
                <a:off x="1837465" y="3634618"/>
                <a:ext cx="692818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1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adiunkt</a:t>
                </a:r>
                <a:endParaRPr lang="pl-PL" sz="11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6" name="Plus 145"/>
              <p:cNvSpPr/>
              <p:nvPr/>
            </p:nvSpPr>
            <p:spPr>
              <a:xfrm rot="2742807">
                <a:off x="2480299" y="3647131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7" name="pole tekstowe 146"/>
              <p:cNvSpPr txBox="1"/>
              <p:nvPr/>
            </p:nvSpPr>
            <p:spPr>
              <a:xfrm>
                <a:off x="2664039" y="3623173"/>
                <a:ext cx="6813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1,5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14" name="Grupa 113"/>
            <p:cNvGrpSpPr/>
            <p:nvPr/>
          </p:nvGrpSpPr>
          <p:grpSpPr>
            <a:xfrm>
              <a:off x="1575612" y="5601370"/>
              <a:ext cx="1347448" cy="369332"/>
              <a:chOff x="1839286" y="3775434"/>
              <a:chExt cx="1347448" cy="369332"/>
            </a:xfrm>
          </p:grpSpPr>
          <p:sp>
            <p:nvSpPr>
              <p:cNvPr id="139" name="Prostokąt 138"/>
              <p:cNvSpPr/>
              <p:nvPr/>
            </p:nvSpPr>
            <p:spPr>
              <a:xfrm>
                <a:off x="1839286" y="3775434"/>
                <a:ext cx="6831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pozostali</a:t>
                </a:r>
              </a:p>
              <a:p>
                <a:pPr algn="ctr"/>
                <a:r>
                  <a:rPr lang="pl-PL" sz="9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NA</a:t>
                </a:r>
                <a:endParaRPr lang="pl-PL" sz="9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2" name="Plus 141"/>
              <p:cNvSpPr/>
              <p:nvPr/>
            </p:nvSpPr>
            <p:spPr>
              <a:xfrm rot="2742807">
                <a:off x="2487485" y="3799000"/>
                <a:ext cx="293419" cy="306633"/>
              </a:xfrm>
              <a:prstGeom prst="mathPlus">
                <a:avLst>
                  <a:gd name="adj1" fmla="val 9946"/>
                </a:avLst>
              </a:prstGeom>
              <a:solidFill>
                <a:srgbClr val="4073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144" name="pole tekstowe 143"/>
              <p:cNvSpPr txBox="1"/>
              <p:nvPr/>
            </p:nvSpPr>
            <p:spPr>
              <a:xfrm>
                <a:off x="2678093" y="3791632"/>
                <a:ext cx="508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b="1" dirty="0" smtClean="0">
                    <a:solidFill>
                      <a:srgbClr val="E8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</a:t>
                </a:r>
                <a:endParaRPr lang="pl-PL" sz="1600" b="1" dirty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8" name="Plus 117"/>
            <p:cNvSpPr/>
            <p:nvPr/>
          </p:nvSpPr>
          <p:spPr>
            <a:xfrm>
              <a:off x="1787202" y="3327345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9" name="Plus 118"/>
            <p:cNvSpPr/>
            <p:nvPr/>
          </p:nvSpPr>
          <p:spPr>
            <a:xfrm>
              <a:off x="1779795" y="4221715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1" name="Plus 120"/>
            <p:cNvSpPr/>
            <p:nvPr/>
          </p:nvSpPr>
          <p:spPr>
            <a:xfrm>
              <a:off x="1772333" y="5112016"/>
              <a:ext cx="322126" cy="320232"/>
            </a:xfrm>
            <a:prstGeom prst="mathPlus">
              <a:avLst/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85" name="Prostokąt zaokrąglony 84">
            <a:hlinkClick r:id="" action="ppaction://hlinkshowjump?jump=nextslide"/>
          </p:cNvPr>
          <p:cNvSpPr/>
          <p:nvPr/>
        </p:nvSpPr>
        <p:spPr>
          <a:xfrm rot="5400000">
            <a:off x="13937" y="4903987"/>
            <a:ext cx="1266474" cy="115859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50%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45% 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40%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35%</a:t>
            </a:r>
          </a:p>
          <a:p>
            <a:pPr lvl="0" algn="ctr"/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30%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6" name="Łącznik prosty ze strzałką 85"/>
          <p:cNvCxnSpPr>
            <a:stCxn id="95" idx="2"/>
          </p:cNvCxnSpPr>
          <p:nvPr/>
        </p:nvCxnSpPr>
        <p:spPr>
          <a:xfrm>
            <a:off x="138066" y="1769899"/>
            <a:ext cx="0" cy="300657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Elipsa 131"/>
          <p:cNvSpPr/>
          <p:nvPr/>
        </p:nvSpPr>
        <p:spPr>
          <a:xfrm>
            <a:off x="3609999" y="2573559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0" name="Elipsa 131"/>
          <p:cNvSpPr/>
          <p:nvPr/>
        </p:nvSpPr>
        <p:spPr>
          <a:xfrm>
            <a:off x="3592158" y="3463064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Elipsa 131"/>
          <p:cNvSpPr/>
          <p:nvPr/>
        </p:nvSpPr>
        <p:spPr>
          <a:xfrm>
            <a:off x="3592158" y="4352569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0" name="Elipsa 131"/>
          <p:cNvSpPr/>
          <p:nvPr/>
        </p:nvSpPr>
        <p:spPr>
          <a:xfrm>
            <a:off x="3592158" y="5317662"/>
            <a:ext cx="576064" cy="576064"/>
          </a:xfrm>
          <a:prstGeom prst="ellipse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2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9" y="1002310"/>
            <a:ext cx="427288" cy="569984"/>
          </a:xfrm>
          <a:prstGeom prst="rect">
            <a:avLst/>
          </a:prstGeom>
        </p:spPr>
      </p:pic>
      <p:pic>
        <p:nvPicPr>
          <p:cNvPr id="140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600965" y="5599649"/>
            <a:ext cx="464514" cy="619639"/>
          </a:xfrm>
          <a:prstGeom prst="rect">
            <a:avLst/>
          </a:prstGeom>
        </p:spPr>
      </p:pic>
      <p:sp>
        <p:nvSpPr>
          <p:cNvPr id="87" name="pole tekstowe 86"/>
          <p:cNvSpPr txBox="1"/>
          <p:nvPr/>
        </p:nvSpPr>
        <p:spPr>
          <a:xfrm>
            <a:off x="5059715" y="4812587"/>
            <a:ext cx="232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r.</a:t>
            </a:r>
            <a:endParaRPr lang="pl-PL" sz="3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8" name="pole tekstowe 87"/>
          <p:cNvSpPr txBox="1"/>
          <p:nvPr/>
        </p:nvSpPr>
        <p:spPr>
          <a:xfrm>
            <a:off x="5051513" y="5310578"/>
            <a:ext cx="238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MOŻLIWA ZMIANA SUBWENCJI R/R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-1%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1" name="pole tekstowe 90"/>
          <p:cNvSpPr txBox="1"/>
          <p:nvPr/>
        </p:nvSpPr>
        <p:spPr>
          <a:xfrm>
            <a:off x="49524" y="235013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25%</a:t>
            </a:r>
            <a:endParaRPr lang="pl-PL" sz="16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609999" y="5942796"/>
            <a:ext cx="13876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2019 - stopnie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13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2" name="pole tekstowe 121"/>
          <p:cNvSpPr txBox="1"/>
          <p:nvPr/>
        </p:nvSpPr>
        <p:spPr>
          <a:xfrm>
            <a:off x="5132611" y="5911701"/>
            <a:ext cx="2389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0d 2020 </a:t>
            </a:r>
            <a:r>
              <a:rPr lang="pl-PL" sz="12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-2% +6%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27" name="Obraz 1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1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85" y="112334"/>
            <a:ext cx="7095257" cy="412087"/>
          </a:xfrm>
        </p:spPr>
        <p:txBody>
          <a:bodyPr anchor="t"/>
          <a:lstStyle/>
          <a:p>
            <a: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UCZELNIE NIEPUBLICZE</a:t>
            </a:r>
            <a:b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POTENCJAŁ </a:t>
            </a:r>
            <a:r>
              <a:rPr lang="pl-PL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BADAWCZY</a:t>
            </a:r>
            <a:endParaRPr lang="en-US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Elipsa 94">
            <a:hlinkHover r:id="" action="ppaction://noaction"/>
          </p:cNvPr>
          <p:cNvSpPr/>
          <p:nvPr/>
        </p:nvSpPr>
        <p:spPr>
          <a:xfrm>
            <a:off x="539925" y="1323687"/>
            <a:ext cx="1094718" cy="1039556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STAŁA</a:t>
            </a: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2129249" y="1257709"/>
            <a:ext cx="1204416" cy="1186811"/>
            <a:chOff x="2560191" y="1094356"/>
            <a:chExt cx="997799" cy="995483"/>
          </a:xfrm>
        </p:grpSpPr>
        <p:sp>
          <p:nvSpPr>
            <p:cNvPr id="7" name="Prostokąt 6"/>
            <p:cNvSpPr/>
            <p:nvPr/>
          </p:nvSpPr>
          <p:spPr>
            <a:xfrm>
              <a:off x="2629081" y="1427601"/>
              <a:ext cx="860018" cy="27106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rPr>
                <a:t>Kadrowy</a:t>
              </a:r>
              <a:endPara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endParaRPr>
            </a:p>
          </p:txBody>
        </p:sp>
        <p:sp>
          <p:nvSpPr>
            <p:cNvPr id="8" name="Elipsa 98"/>
            <p:cNvSpPr/>
            <p:nvPr/>
          </p:nvSpPr>
          <p:spPr>
            <a:xfrm>
              <a:off x="2560191" y="1094356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9" name="Plus 75"/>
          <p:cNvSpPr/>
          <p:nvPr/>
        </p:nvSpPr>
        <p:spPr>
          <a:xfrm>
            <a:off x="3445442" y="1745482"/>
            <a:ext cx="646309" cy="584821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10" name="Grupa 9"/>
          <p:cNvGrpSpPr/>
          <p:nvPr/>
        </p:nvGrpSpPr>
        <p:grpSpPr>
          <a:xfrm>
            <a:off x="4322878" y="1247965"/>
            <a:ext cx="1208319" cy="1191001"/>
            <a:chOff x="1422148" y="1092939"/>
            <a:chExt cx="997799" cy="995483"/>
          </a:xfrm>
        </p:grpSpPr>
        <p:sp>
          <p:nvSpPr>
            <p:cNvPr id="11" name="Prostokąt 10"/>
            <p:cNvSpPr/>
            <p:nvPr/>
          </p:nvSpPr>
          <p:spPr>
            <a:xfrm>
              <a:off x="1451390" y="1413374"/>
              <a:ext cx="939311" cy="270113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rPr>
                <a:t>Badawczy</a:t>
              </a:r>
            </a:p>
          </p:txBody>
        </p:sp>
        <p:sp>
          <p:nvSpPr>
            <p:cNvPr id="12" name="Elipsa 239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6350657" y="1231744"/>
            <a:ext cx="1373709" cy="1191600"/>
            <a:chOff x="1368337" y="1092939"/>
            <a:chExt cx="1105418" cy="995483"/>
          </a:xfrm>
        </p:grpSpPr>
        <p:sp>
          <p:nvSpPr>
            <p:cNvPr id="14" name="Prostokąt 13"/>
            <p:cNvSpPr/>
            <p:nvPr/>
          </p:nvSpPr>
          <p:spPr>
            <a:xfrm>
              <a:off x="1368337" y="1438619"/>
              <a:ext cx="1105418" cy="26997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rPr>
                <a:t>Doktorancki</a:t>
              </a:r>
            </a:p>
          </p:txBody>
        </p:sp>
        <p:sp>
          <p:nvSpPr>
            <p:cNvPr id="15" name="Elipsa 132"/>
            <p:cNvSpPr/>
            <p:nvPr/>
          </p:nvSpPr>
          <p:spPr>
            <a:xfrm>
              <a:off x="1422148" y="1092939"/>
              <a:ext cx="997799" cy="995483"/>
            </a:xfrm>
            <a:prstGeom prst="ellipse">
              <a:avLst/>
            </a:prstGeom>
            <a:noFill/>
            <a:ln>
              <a:solidFill>
                <a:srgbClr val="4073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</p:grpSp>
      <p:sp>
        <p:nvSpPr>
          <p:cNvPr id="16" name="Plus 75"/>
          <p:cNvSpPr/>
          <p:nvPr/>
        </p:nvSpPr>
        <p:spPr>
          <a:xfrm>
            <a:off x="5636545" y="1558705"/>
            <a:ext cx="646309" cy="584821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57354" y="2691325"/>
            <a:ext cx="1086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50%</a:t>
            </a: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E8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cxnSp>
        <p:nvCxnSpPr>
          <p:cNvPr id="56" name="Łącznik prosty ze strzałką 55"/>
          <p:cNvCxnSpPr>
            <a:stCxn id="12" idx="2"/>
          </p:cNvCxnSpPr>
          <p:nvPr/>
        </p:nvCxnSpPr>
        <p:spPr>
          <a:xfrm flipH="1">
            <a:off x="4315306" y="1843466"/>
            <a:ext cx="7572" cy="1885796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Prostokąt zaokrąglony 57">
            <a:hlinkClick r:id="" action="ppaction://hlinkshowjump?jump=nextslide"/>
          </p:cNvPr>
          <p:cNvSpPr/>
          <p:nvPr/>
        </p:nvSpPr>
        <p:spPr>
          <a:xfrm rot="5400000">
            <a:off x="3908250" y="4028586"/>
            <a:ext cx="2395147" cy="1737078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sp>
        <p:nvSpPr>
          <p:cNvPr id="62" name="Prostokąt zaokrąglony 61">
            <a:hlinkClick r:id="" action="ppaction://hlinkshowjump?jump=nextslide"/>
          </p:cNvPr>
          <p:cNvSpPr/>
          <p:nvPr/>
        </p:nvSpPr>
        <p:spPr>
          <a:xfrm rot="5400000">
            <a:off x="6759720" y="3343571"/>
            <a:ext cx="820833" cy="154872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/>
            </a:endParaRPr>
          </a:p>
        </p:txBody>
      </p:sp>
      <p:grpSp>
        <p:nvGrpSpPr>
          <p:cNvPr id="63" name="Grupa 62"/>
          <p:cNvGrpSpPr/>
          <p:nvPr/>
        </p:nvGrpSpPr>
        <p:grpSpPr>
          <a:xfrm>
            <a:off x="6350657" y="3770327"/>
            <a:ext cx="1468849" cy="641476"/>
            <a:chOff x="-85800" y="3203847"/>
            <a:chExt cx="1468849" cy="641476"/>
          </a:xfrm>
        </p:grpSpPr>
        <p:grpSp>
          <p:nvGrpSpPr>
            <p:cNvPr id="64" name="Grupa 63"/>
            <p:cNvGrpSpPr/>
            <p:nvPr/>
          </p:nvGrpSpPr>
          <p:grpSpPr>
            <a:xfrm>
              <a:off x="-85800" y="3203847"/>
              <a:ext cx="811441" cy="641476"/>
              <a:chOff x="-85800" y="3203847"/>
              <a:chExt cx="811441" cy="641476"/>
            </a:xfrm>
          </p:grpSpPr>
          <p:sp>
            <p:nvSpPr>
              <p:cNvPr id="67" name="Elipsa 253"/>
              <p:cNvSpPr/>
              <p:nvPr/>
            </p:nvSpPr>
            <p:spPr>
              <a:xfrm>
                <a:off x="-3845" y="3203847"/>
                <a:ext cx="641476" cy="641476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endParaRPr>
              </a:p>
            </p:txBody>
          </p:sp>
          <p:sp>
            <p:nvSpPr>
              <p:cNvPr id="68" name="Prostokąt 67"/>
              <p:cNvSpPr/>
              <p:nvPr/>
            </p:nvSpPr>
            <p:spPr>
              <a:xfrm>
                <a:off x="-85800" y="3396777"/>
                <a:ext cx="81144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73AF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Arial" charset="0"/>
                  </a:rPr>
                  <a:t>Doktorant</a:t>
                </a:r>
                <a:endParaRPr kumimoji="0" lang="pl-PL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4073AF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Arial" charset="0"/>
                </a:endParaRPr>
              </a:p>
            </p:txBody>
          </p:sp>
        </p:grpSp>
        <p:sp>
          <p:nvSpPr>
            <p:cNvPr id="65" name="Plus 250"/>
            <p:cNvSpPr/>
            <p:nvPr/>
          </p:nvSpPr>
          <p:spPr>
            <a:xfrm rot="2742807">
              <a:off x="666539" y="3340592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1100" b="0" i="0" u="none" strike="noStrike" kern="1200" cap="none" spc="0" normalizeH="0" baseline="0" noProof="0" dirty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endParaRPr>
            </a:p>
          </p:txBody>
        </p:sp>
        <p:pic>
          <p:nvPicPr>
            <p:cNvPr id="66" name="Obraz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001" y="3269880"/>
              <a:ext cx="432048" cy="432048"/>
            </a:xfrm>
            <a:prstGeom prst="rect">
              <a:avLst/>
            </a:prstGeom>
          </p:spPr>
        </p:pic>
      </p:grpSp>
      <p:sp>
        <p:nvSpPr>
          <p:cNvPr id="69" name="pole tekstowe 68"/>
          <p:cNvSpPr txBox="1"/>
          <p:nvPr/>
        </p:nvSpPr>
        <p:spPr>
          <a:xfrm>
            <a:off x="7480312" y="4224383"/>
            <a:ext cx="243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N</a:t>
            </a:r>
            <a:endParaRPr kumimoji="0" lang="pl-PL" sz="1200" b="1" i="0" u="none" strike="noStrike" kern="1200" cap="none" spc="0" normalizeH="0" baseline="0" noProof="0" dirty="0">
              <a:ln>
                <a:noFill/>
              </a:ln>
              <a:solidFill>
                <a:srgbClr val="E8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grpSp>
        <p:nvGrpSpPr>
          <p:cNvPr id="71" name="Grupa 70"/>
          <p:cNvGrpSpPr/>
          <p:nvPr/>
        </p:nvGrpSpPr>
        <p:grpSpPr>
          <a:xfrm>
            <a:off x="4749322" y="3752449"/>
            <a:ext cx="781875" cy="1456962"/>
            <a:chOff x="2989468" y="3438567"/>
            <a:chExt cx="781875" cy="1456962"/>
          </a:xfrm>
        </p:grpSpPr>
        <p:grpSp>
          <p:nvGrpSpPr>
            <p:cNvPr id="72" name="Grupa 71"/>
            <p:cNvGrpSpPr/>
            <p:nvPr/>
          </p:nvGrpSpPr>
          <p:grpSpPr>
            <a:xfrm>
              <a:off x="2989468" y="3438567"/>
              <a:ext cx="744114" cy="733796"/>
              <a:chOff x="-948789" y="3037804"/>
              <a:chExt cx="744114" cy="733796"/>
            </a:xfrm>
          </p:grpSpPr>
          <p:sp>
            <p:nvSpPr>
              <p:cNvPr id="76" name="Elipsa 214"/>
              <p:cNvSpPr/>
              <p:nvPr/>
            </p:nvSpPr>
            <p:spPr>
              <a:xfrm>
                <a:off x="-938471" y="3037804"/>
                <a:ext cx="733796" cy="733796"/>
              </a:xfrm>
              <a:prstGeom prst="ellipse">
                <a:avLst/>
              </a:prstGeom>
              <a:noFill/>
              <a:ln>
                <a:solidFill>
                  <a:srgbClr val="4073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b="1" dirty="0">
                  <a:solidFill>
                    <a:srgbClr val="6600CC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77" name="Prostokąt 76"/>
              <p:cNvSpPr/>
              <p:nvPr/>
            </p:nvSpPr>
            <p:spPr>
              <a:xfrm>
                <a:off x="-948789" y="3205315"/>
                <a:ext cx="744114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pl-PL" sz="1300" dirty="0" smtClean="0">
                    <a:solidFill>
                      <a:srgbClr val="4073A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Badacz</a:t>
                </a:r>
                <a:endParaRPr lang="pl-PL" sz="1300" dirty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73" name="Plus 210"/>
            <p:cNvSpPr/>
            <p:nvPr/>
          </p:nvSpPr>
          <p:spPr>
            <a:xfrm rot="2742807">
              <a:off x="3206354" y="4175075"/>
              <a:ext cx="293419" cy="306633"/>
            </a:xfrm>
            <a:prstGeom prst="mathPlus">
              <a:avLst>
                <a:gd name="adj1" fmla="val 9946"/>
              </a:avLst>
            </a:prstGeom>
            <a:solidFill>
              <a:srgbClr val="407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74" name="Obraz 7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2879" y="4463481"/>
              <a:ext cx="432048" cy="432048"/>
            </a:xfrm>
            <a:prstGeom prst="rect">
              <a:avLst/>
            </a:prstGeom>
          </p:spPr>
        </p:pic>
        <p:sp>
          <p:nvSpPr>
            <p:cNvPr id="75" name="pole tekstowe 74"/>
            <p:cNvSpPr txBox="1"/>
            <p:nvPr/>
          </p:nvSpPr>
          <p:spPr>
            <a:xfrm>
              <a:off x="3527496" y="4533145"/>
              <a:ext cx="243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b="1" dirty="0" smtClean="0">
                  <a:solidFill>
                    <a:srgbClr val="E8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</a:t>
              </a:r>
              <a:endPara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78" name="pole tekstowe 77"/>
          <p:cNvSpPr txBox="1"/>
          <p:nvPr/>
        </p:nvSpPr>
        <p:spPr>
          <a:xfrm>
            <a:off x="4947422" y="5263699"/>
            <a:ext cx="1026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 A+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1,75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   A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1,25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B+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1,0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   B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073A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x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 </a:t>
            </a:r>
            <a:r>
              <a:rPr kumimoji="0" lang="pl-PL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8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charset="0"/>
              </a:rPr>
              <a:t>0,75</a:t>
            </a:r>
            <a:endParaRPr kumimoji="0" lang="pl-PL" sz="1100" b="1" i="0" u="none" strike="noStrike" kern="1200" cap="none" spc="0" normalizeH="0" baseline="0" noProof="0" dirty="0">
              <a:ln>
                <a:noFill/>
              </a:ln>
              <a:solidFill>
                <a:srgbClr val="E8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charset="0"/>
            </a:endParaRPr>
          </a:p>
        </p:txBody>
      </p:sp>
      <p:cxnSp>
        <p:nvCxnSpPr>
          <p:cNvPr id="81" name="Łącznik prosty ze strzałką 80"/>
          <p:cNvCxnSpPr>
            <a:stCxn id="15" idx="2"/>
          </p:cNvCxnSpPr>
          <p:nvPr/>
        </p:nvCxnSpPr>
        <p:spPr>
          <a:xfrm>
            <a:off x="6417528" y="1827544"/>
            <a:ext cx="0" cy="1872005"/>
          </a:xfrm>
          <a:prstGeom prst="straightConnector1">
            <a:avLst/>
          </a:prstGeom>
          <a:ln w="19050">
            <a:solidFill>
              <a:srgbClr val="4073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1" y="1151805"/>
            <a:ext cx="427288" cy="569984"/>
          </a:xfrm>
          <a:prstGeom prst="rect">
            <a:avLst/>
          </a:prstGeom>
        </p:spPr>
      </p:pic>
      <p:pic>
        <p:nvPicPr>
          <p:cNvPr id="84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72667" y="5329879"/>
            <a:ext cx="464514" cy="619639"/>
          </a:xfrm>
          <a:prstGeom prst="rect">
            <a:avLst/>
          </a:prstGeom>
        </p:spPr>
      </p:pic>
      <p:sp>
        <p:nvSpPr>
          <p:cNvPr id="86" name="Prostokąt zaokrąglony 85">
            <a:hlinkClick r:id="" action="ppaction://hlinkshowjump?jump=nextslide"/>
          </p:cNvPr>
          <p:cNvSpPr/>
          <p:nvPr/>
        </p:nvSpPr>
        <p:spPr>
          <a:xfrm rot="5400000">
            <a:off x="4476058" y="2499630"/>
            <a:ext cx="1100984" cy="1219989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100%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93% 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86%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79%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72%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 – 65%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7" name="Prostokąt zaokrąglony 86">
            <a:hlinkClick r:id="" action="ppaction://hlinkshowjump?jump=nextslide"/>
          </p:cNvPr>
          <p:cNvSpPr/>
          <p:nvPr/>
        </p:nvSpPr>
        <p:spPr>
          <a:xfrm rot="5400000">
            <a:off x="6531766" y="2532616"/>
            <a:ext cx="1100984" cy="1120996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– 0%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2020 – 7% 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2021 – 14%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2022 – 21%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– 28%</a:t>
            </a:r>
          </a:p>
          <a:p>
            <a:pPr lvl="0" algn="ctr"/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2024 – 35%</a:t>
            </a:r>
            <a:endParaRPr lang="pl-PL" sz="12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9" name="pole tekstowe 78"/>
          <p:cNvSpPr txBox="1"/>
          <p:nvPr/>
        </p:nvSpPr>
        <p:spPr>
          <a:xfrm>
            <a:off x="4270345" y="5356031"/>
            <a:ext cx="8539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A+  </a:t>
            </a:r>
            <a:r>
              <a:rPr lang="pl-PL" sz="11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1,5</a:t>
            </a:r>
          </a:p>
          <a:p>
            <a:r>
              <a:rPr lang="pl-PL" sz="11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A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</a:p>
          <a:p>
            <a:r>
              <a:rPr lang="pl-PL" sz="11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B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</a:t>
            </a:r>
            <a:r>
              <a:rPr lang="pl-PL" sz="1100" b="1" dirty="0" smtClean="0">
                <a:solidFill>
                  <a:srgbClr val="672A8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0,7</a:t>
            </a:r>
          </a:p>
        </p:txBody>
      </p:sp>
      <p:sp>
        <p:nvSpPr>
          <p:cNvPr id="40" name="Schemat blokowy: proces alternatywny 39"/>
          <p:cNvSpPr/>
          <p:nvPr/>
        </p:nvSpPr>
        <p:spPr>
          <a:xfrm>
            <a:off x="1943256" y="1223517"/>
            <a:ext cx="6067595" cy="1255389"/>
          </a:xfrm>
          <a:prstGeom prst="flowChartAlternateProcess">
            <a:avLst/>
          </a:prstGeom>
          <a:noFill/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6600C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14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2" name="Obraz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Łącznik łamany 55"/>
          <p:cNvCxnSpPr/>
          <p:nvPr/>
        </p:nvCxnSpPr>
        <p:spPr>
          <a:xfrm rot="16200000" flipH="1">
            <a:off x="2904805" y="3956578"/>
            <a:ext cx="432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rot="16200000" flipH="1">
            <a:off x="1334159" y="2745934"/>
            <a:ext cx="1811350" cy="1401944"/>
          </a:xfrm>
          <a:prstGeom prst="bentConnector3">
            <a:avLst>
              <a:gd name="adj1" fmla="val 100023"/>
            </a:avLst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y 3"/>
          <p:cNvCxnSpPr/>
          <p:nvPr/>
        </p:nvCxnSpPr>
        <p:spPr>
          <a:xfrm flipH="1">
            <a:off x="4697898" y="5025661"/>
            <a:ext cx="0" cy="510184"/>
          </a:xfrm>
          <a:prstGeom prst="line">
            <a:avLst/>
          </a:prstGeom>
          <a:ln w="38100">
            <a:solidFill>
              <a:srgbClr val="E8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łamany 62"/>
          <p:cNvCxnSpPr/>
          <p:nvPr/>
        </p:nvCxnSpPr>
        <p:spPr>
          <a:xfrm rot="16200000" flipH="1">
            <a:off x="2898096" y="4398716"/>
            <a:ext cx="432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144638" y="5408263"/>
            <a:ext cx="464514" cy="619639"/>
          </a:xfrm>
          <a:prstGeom prst="rect">
            <a:avLst/>
          </a:prstGeom>
        </p:spPr>
      </p:pic>
      <p:pic>
        <p:nvPicPr>
          <p:cNvPr id="8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93" y="1338029"/>
            <a:ext cx="427288" cy="569984"/>
          </a:xfrm>
          <a:prstGeom prst="rect">
            <a:avLst/>
          </a:prstGeom>
        </p:spPr>
      </p:pic>
      <p:cxnSp>
        <p:nvCxnSpPr>
          <p:cNvPr id="10" name="Łącznik łamany 9"/>
          <p:cNvCxnSpPr>
            <a:endCxn id="12" idx="1"/>
          </p:cNvCxnSpPr>
          <p:nvPr/>
        </p:nvCxnSpPr>
        <p:spPr>
          <a:xfrm rot="16200000" flipH="1">
            <a:off x="835279" y="1958844"/>
            <a:ext cx="381876" cy="327265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603939" y="1542253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INWESTYCJE</a:t>
            </a:r>
            <a:endParaRPr lang="pl-PL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189850" y="2119798"/>
            <a:ext cx="306877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WNIOSEK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4" name="Łącznik łamany 13"/>
          <p:cNvCxnSpPr/>
          <p:nvPr/>
        </p:nvCxnSpPr>
        <p:spPr>
          <a:xfrm rot="16200000" flipH="1">
            <a:off x="791128" y="2393572"/>
            <a:ext cx="504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ostokąt zaokrąglony 14"/>
          <p:cNvSpPr/>
          <p:nvPr/>
        </p:nvSpPr>
        <p:spPr>
          <a:xfrm>
            <a:off x="1197641" y="2631039"/>
            <a:ext cx="3068771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UMOWA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0" name="Prostokąt zaokrąglony 49"/>
          <p:cNvSpPr/>
          <p:nvPr/>
        </p:nvSpPr>
        <p:spPr>
          <a:xfrm>
            <a:off x="4701805" y="1558072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PROGRAMY MINISTRA</a:t>
            </a:r>
            <a:endParaRPr lang="pl-PL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4" name="Prostokąt zaokrąglony 53"/>
          <p:cNvSpPr/>
          <p:nvPr/>
        </p:nvSpPr>
        <p:spPr>
          <a:xfrm>
            <a:off x="4846128" y="2119797"/>
            <a:ext cx="306877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KOMUNIKAT W BIP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249193" y="211770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cxnSp>
        <p:nvCxnSpPr>
          <p:cNvPr id="3" name="Łącznik łamany 2"/>
          <p:cNvCxnSpPr>
            <a:endCxn id="54" idx="3"/>
          </p:cNvCxnSpPr>
          <p:nvPr/>
        </p:nvCxnSpPr>
        <p:spPr>
          <a:xfrm rot="5400000">
            <a:off x="7880497" y="1955009"/>
            <a:ext cx="392809" cy="32400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stokąt zaokrąglony 32"/>
          <p:cNvSpPr/>
          <p:nvPr/>
        </p:nvSpPr>
        <p:spPr>
          <a:xfrm>
            <a:off x="4846130" y="2641148"/>
            <a:ext cx="3068771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UMOWA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8" name="Łącznik łamany 47"/>
          <p:cNvCxnSpPr>
            <a:endCxn id="44" idx="1"/>
          </p:cNvCxnSpPr>
          <p:nvPr/>
        </p:nvCxnSpPr>
        <p:spPr>
          <a:xfrm rot="16200000" flipH="1">
            <a:off x="270128" y="3407307"/>
            <a:ext cx="2903234" cy="171832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rostokąt zaokrąglony 43"/>
          <p:cNvSpPr/>
          <p:nvPr/>
        </p:nvSpPr>
        <p:spPr>
          <a:xfrm>
            <a:off x="2580905" y="5524467"/>
            <a:ext cx="4241799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RAPORT Z WYKORZYSTANIA ŚRODKÓW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2683934" y="3558496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SPUB</a:t>
            </a:r>
            <a:endParaRPr lang="pl-PL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7" name="Prostokąt zaokrąglony 56"/>
          <p:cNvSpPr/>
          <p:nvPr/>
        </p:nvSpPr>
        <p:spPr>
          <a:xfrm>
            <a:off x="3281643" y="4184534"/>
            <a:ext cx="306877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WNIOSEK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8" name="Prostokąt zaokrąglony 57"/>
          <p:cNvSpPr/>
          <p:nvPr/>
        </p:nvSpPr>
        <p:spPr>
          <a:xfrm>
            <a:off x="3285549" y="4638428"/>
            <a:ext cx="3068771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DECYZJA ADMINISTRACYJNA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3" name="Owal 12"/>
          <p:cNvSpPr/>
          <p:nvPr/>
        </p:nvSpPr>
        <p:spPr>
          <a:xfrm>
            <a:off x="1078515" y="3666562"/>
            <a:ext cx="1265642" cy="1236221"/>
          </a:xfrm>
          <a:prstGeom prst="ellipse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ZESPÓŁ</a:t>
            </a:r>
          </a:p>
          <a:p>
            <a:pPr algn="ctr"/>
            <a:r>
              <a:rPr lang="pl-PL" sz="145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(nauka)</a:t>
            </a:r>
            <a:endParaRPr lang="pl-PL" sz="1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507024" y="1184241"/>
            <a:ext cx="214776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DOTACJA CELOWA</a:t>
            </a:r>
            <a:endParaRPr lang="pl-PL" sz="17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3183381" y="3236182"/>
            <a:ext cx="28167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DOTACJA PODMIOTOWA</a:t>
            </a:r>
            <a:endParaRPr lang="pl-PL" sz="17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15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0" name="Łącznik łamany 39"/>
          <p:cNvCxnSpPr>
            <a:endCxn id="33" idx="3"/>
          </p:cNvCxnSpPr>
          <p:nvPr/>
        </p:nvCxnSpPr>
        <p:spPr>
          <a:xfrm rot="5400000">
            <a:off x="7803496" y="2406170"/>
            <a:ext cx="540000" cy="31719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łamany 48"/>
          <p:cNvCxnSpPr>
            <a:endCxn id="44" idx="3"/>
          </p:cNvCxnSpPr>
          <p:nvPr/>
        </p:nvCxnSpPr>
        <p:spPr>
          <a:xfrm rot="5400000">
            <a:off x="6070782" y="3556775"/>
            <a:ext cx="2913232" cy="1409387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Obraz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87367" y="107820"/>
            <a:ext cx="6621421" cy="4120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INICJATYWA DOSKONAŁOŚCI</a:t>
            </a:r>
            <a:b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UCZELNIA </a:t>
            </a:r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BADAWCZA</a:t>
            </a:r>
            <a:endParaRPr lang="pl-PL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191635" y="1487548"/>
            <a:ext cx="59636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KONKURS</a:t>
            </a: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2083613" y="1863088"/>
            <a:ext cx="0" cy="2480312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385826" y="4429602"/>
            <a:ext cx="4447428" cy="673821"/>
          </a:xfrm>
          <a:prstGeom prst="roundRect">
            <a:avLst/>
          </a:prstGeom>
          <a:solidFill>
            <a:srgbClr val="E81B29"/>
          </a:solidFill>
          <a:ln>
            <a:solidFill>
              <a:srgbClr val="E8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PODNIESIENIE MIĘDZYNARODOWEGO ZNACZENIA UCZELNI</a:t>
            </a: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118" y="1094509"/>
            <a:ext cx="2000250" cy="1162050"/>
          </a:xfrm>
          <a:prstGeom prst="rect">
            <a:avLst/>
          </a:prstGeom>
        </p:spPr>
      </p:pic>
      <p:sp>
        <p:nvSpPr>
          <p:cNvPr id="46" name="Prostokąt zaokrąglony 45"/>
          <p:cNvSpPr/>
          <p:nvPr/>
        </p:nvSpPr>
        <p:spPr>
          <a:xfrm>
            <a:off x="379199" y="2040405"/>
            <a:ext cx="5580074" cy="485897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OCENA - MIĘDZYNARODOWY PANEL EKSPERTÓW</a:t>
            </a:r>
          </a:p>
        </p:txBody>
      </p:sp>
      <p:sp>
        <p:nvSpPr>
          <p:cNvPr id="50" name="Prostokąt zaokrąglony 49"/>
          <p:cNvSpPr/>
          <p:nvPr/>
        </p:nvSpPr>
        <p:spPr>
          <a:xfrm>
            <a:off x="399729" y="2636772"/>
            <a:ext cx="5558856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MINISTER NAUKI I SZKOLNICTWA WYŻSZEGO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385826" y="3127654"/>
            <a:ext cx="5580074" cy="68066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EWALUACJA (śródokresowa i końcowa) REALIZACJI PLANU - EKSPERCI</a:t>
            </a:r>
          </a:p>
        </p:txBody>
      </p:sp>
      <p:sp>
        <p:nvSpPr>
          <p:cNvPr id="54" name="pole tekstowe 53"/>
          <p:cNvSpPr txBox="1"/>
          <p:nvPr/>
        </p:nvSpPr>
        <p:spPr>
          <a:xfrm rot="20658765">
            <a:off x="6028546" y="2308398"/>
            <a:ext cx="1087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UMOWA </a:t>
            </a:r>
          </a:p>
        </p:txBody>
      </p:sp>
      <p:sp>
        <p:nvSpPr>
          <p:cNvPr id="57" name="Prostokąt zaokrąglony 56"/>
          <p:cNvSpPr/>
          <p:nvPr/>
        </p:nvSpPr>
        <p:spPr>
          <a:xfrm>
            <a:off x="5552410" y="4429602"/>
            <a:ext cx="3354730" cy="74212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PRZEDŁUŻENIE FINANSOWANIA – KOLEJNE 6 LAT, </a:t>
            </a: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wykluczenie </a:t>
            </a:r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min. 2 </a:t>
            </a: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4928217" y="4800662"/>
            <a:ext cx="52923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>
            <a:stCxn id="50" idx="3"/>
            <a:endCxn id="43" idx="2"/>
          </p:cNvCxnSpPr>
          <p:nvPr/>
        </p:nvCxnSpPr>
        <p:spPr>
          <a:xfrm flipV="1">
            <a:off x="5958585" y="2256559"/>
            <a:ext cx="1880658" cy="5630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rostokąt zaokrąglony 32"/>
          <p:cNvSpPr/>
          <p:nvPr/>
        </p:nvSpPr>
        <p:spPr>
          <a:xfrm>
            <a:off x="999067" y="5563587"/>
            <a:ext cx="7128933" cy="417776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2</a:t>
            </a:r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% </a:t>
            </a:r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subwencji dla pozostałych uczestników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005995" y="2637240"/>
            <a:ext cx="1660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MAKSYMALNIE  10 UCZELNI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ole tekstowe 26"/>
          <p:cNvSpPr txBox="1"/>
          <p:nvPr/>
        </p:nvSpPr>
        <p:spPr>
          <a:xfrm>
            <a:off x="6508065" y="3217929"/>
            <a:ext cx="2662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MIN. 10% </a:t>
            </a:r>
          </a:p>
          <a:p>
            <a:pPr algn="ctr"/>
            <a:r>
              <a:rPr lang="pl-PL" sz="2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SUBWENCJI </a:t>
            </a:r>
          </a:p>
          <a:p>
            <a:pPr algn="ctr"/>
            <a:r>
              <a:rPr lang="pl-PL" sz="20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PRZEZ 6 LAT</a:t>
            </a:r>
            <a:endParaRPr lang="pl-PL" sz="20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0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3" y="1277609"/>
            <a:ext cx="427288" cy="569984"/>
          </a:xfrm>
          <a:prstGeom prst="rect">
            <a:avLst/>
          </a:prstGeom>
        </p:spPr>
      </p:pic>
      <p:pic>
        <p:nvPicPr>
          <p:cNvPr id="3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07111" y="5436647"/>
            <a:ext cx="464514" cy="61963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16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zaokrąglony 35"/>
          <p:cNvSpPr/>
          <p:nvPr/>
        </p:nvSpPr>
        <p:spPr>
          <a:xfrm>
            <a:off x="428371" y="1473870"/>
            <a:ext cx="5774400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KONKURS – </a:t>
            </a:r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 PODZIALE NA REGIONY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2204587" y="1847593"/>
            <a:ext cx="0" cy="253534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427288" y="4449600"/>
            <a:ext cx="4285184" cy="715350"/>
          </a:xfrm>
          <a:prstGeom prst="roundRect">
            <a:avLst/>
          </a:prstGeom>
          <a:solidFill>
            <a:srgbClr val="E80000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ROZWÓJ UCZELNI </a:t>
            </a:r>
            <a:endParaRPr lang="pl-PL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 </a:t>
            </a:r>
            <a:r>
              <a:rPr lang="pl-PL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OKREŚLONYCH DYSCYPLINACH</a:t>
            </a: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21" y="1075725"/>
            <a:ext cx="2000250" cy="1162050"/>
          </a:xfrm>
          <a:prstGeom prst="rect">
            <a:avLst/>
          </a:prstGeom>
        </p:spPr>
      </p:pic>
      <p:sp>
        <p:nvSpPr>
          <p:cNvPr id="46" name="Prostokąt zaokrąglony 45"/>
          <p:cNvSpPr/>
          <p:nvPr/>
        </p:nvSpPr>
        <p:spPr>
          <a:xfrm>
            <a:off x="616003" y="2154288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Ocenia - PANEL EKSPERTÓW</a:t>
            </a:r>
          </a:p>
        </p:txBody>
      </p:sp>
      <p:sp>
        <p:nvSpPr>
          <p:cNvPr id="50" name="Prostokąt zaokrąglony 49"/>
          <p:cNvSpPr/>
          <p:nvPr/>
        </p:nvSpPr>
        <p:spPr>
          <a:xfrm>
            <a:off x="616003" y="2668096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MINISTER NAUKI I SZKOLNICTWA WYŻSZEGO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616003" y="3168498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EWALUACJA REALIZACJI PLANU - EKSPERCI</a:t>
            </a:r>
          </a:p>
        </p:txBody>
      </p:sp>
      <p:sp>
        <p:nvSpPr>
          <p:cNvPr id="57" name="Prostokąt zaokrąglony 56"/>
          <p:cNvSpPr/>
          <p:nvPr/>
        </p:nvSpPr>
        <p:spPr>
          <a:xfrm>
            <a:off x="5414932" y="4449601"/>
            <a:ext cx="3381139" cy="71534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PRZEDŁUŻENIE FINANSOWANIA – KOLEJNE 4 LATA</a:t>
            </a:r>
          </a:p>
        </p:txBody>
      </p:sp>
      <p:cxnSp>
        <p:nvCxnSpPr>
          <p:cNvPr id="58" name="Łącznik prosty ze strzałką 57"/>
          <p:cNvCxnSpPr/>
          <p:nvPr/>
        </p:nvCxnSpPr>
        <p:spPr>
          <a:xfrm>
            <a:off x="4817968" y="4729489"/>
            <a:ext cx="529230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>
            <a:stCxn id="50" idx="3"/>
            <a:endCxn id="43" idx="2"/>
          </p:cNvCxnSpPr>
          <p:nvPr/>
        </p:nvCxnSpPr>
        <p:spPr>
          <a:xfrm flipV="1">
            <a:off x="6015138" y="2237775"/>
            <a:ext cx="1780808" cy="6132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5" y="1277609"/>
            <a:ext cx="427288" cy="569984"/>
          </a:xfrm>
          <a:prstGeom prst="rect">
            <a:avLst/>
          </a:prstGeom>
        </p:spPr>
      </p:pic>
      <p:pic>
        <p:nvPicPr>
          <p:cNvPr id="2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07111" y="5161645"/>
            <a:ext cx="464514" cy="619639"/>
          </a:xfrm>
          <a:prstGeom prst="rect">
            <a:avLst/>
          </a:prstGeom>
        </p:spPr>
      </p:pic>
      <p:sp>
        <p:nvSpPr>
          <p:cNvPr id="25" name="pole tekstowe 24"/>
          <p:cNvSpPr txBox="1"/>
          <p:nvPr/>
        </p:nvSpPr>
        <p:spPr>
          <a:xfrm>
            <a:off x="6658044" y="2657912"/>
            <a:ext cx="2275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MAKSYMALNIE  2 DYSCYPLINY NA UCZELNIĘ</a:t>
            </a:r>
            <a:endParaRPr lang="pl-PL" sz="14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6285095" y="3360799"/>
            <a:ext cx="3021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400" b="1">
                <a:solidFill>
                  <a:srgbClr val="E80000"/>
                </a:solidFill>
              </a:defRPr>
            </a:lvl1pPr>
          </a:lstStyle>
          <a:p>
            <a:r>
              <a:rPr lang="pl-PL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MAX. 2% </a:t>
            </a:r>
          </a:p>
          <a:p>
            <a:r>
              <a:rPr lang="pl-PL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SUBWENCJI NA KAŻDĄ DYSCYPLINĘ</a:t>
            </a:r>
            <a:endParaRPr lang="pl-PL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ole tekstowe 26"/>
          <p:cNvSpPr txBox="1"/>
          <p:nvPr/>
        </p:nvSpPr>
        <p:spPr>
          <a:xfrm rot="20442790">
            <a:off x="6107844" y="2275750"/>
            <a:ext cx="1087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UMOWA</a:t>
            </a:r>
            <a:r>
              <a: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74400" y="537644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REGIONALNA INICJATYWA DOSKONAŁOŚCI</a:t>
            </a:r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17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186651" y="531016"/>
            <a:ext cx="6621421" cy="429636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DYDAKTYCZNA INICJATYWA </a:t>
            </a:r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DOSKONAŁOŚCI</a:t>
            </a:r>
            <a:endParaRPr lang="pl-PL" sz="2050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6" name="Prostokąt zaokrąglony 35"/>
          <p:cNvSpPr/>
          <p:nvPr/>
        </p:nvSpPr>
        <p:spPr>
          <a:xfrm>
            <a:off x="428371" y="1473870"/>
            <a:ext cx="5774400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Komunikat w BIP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1" name="Łącznik prosty ze strzałką 40"/>
          <p:cNvCxnSpPr/>
          <p:nvPr/>
        </p:nvCxnSpPr>
        <p:spPr>
          <a:xfrm>
            <a:off x="2204587" y="1847593"/>
            <a:ext cx="0" cy="253534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Obraz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21" y="1075725"/>
            <a:ext cx="2000250" cy="1162050"/>
          </a:xfrm>
          <a:prstGeom prst="rect">
            <a:avLst/>
          </a:prstGeom>
        </p:spPr>
      </p:pic>
      <p:sp>
        <p:nvSpPr>
          <p:cNvPr id="46" name="Prostokąt zaokrąglony 45"/>
          <p:cNvSpPr/>
          <p:nvPr/>
        </p:nvSpPr>
        <p:spPr>
          <a:xfrm>
            <a:off x="616003" y="2154288"/>
            <a:ext cx="5399135" cy="83100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Kryteria:</a:t>
            </a:r>
          </a:p>
          <a:p>
            <a:pPr marL="285750" indent="-192088" algn="ctr">
              <a:buFontTx/>
              <a:buChar char="-"/>
            </a:pP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Ocena jakości kształcenia PKA</a:t>
            </a:r>
          </a:p>
          <a:p>
            <a:pPr marL="285750" indent="-192088" algn="ctr">
              <a:buFontTx/>
              <a:buChar char="-"/>
            </a:pPr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Wyniki monitoringu absolwentów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50" name="Prostokąt zaokrąglony 49"/>
          <p:cNvSpPr/>
          <p:nvPr/>
        </p:nvSpPr>
        <p:spPr>
          <a:xfrm>
            <a:off x="614717" y="4506751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MINISTER NAUKI I SZKOLNICTWA WYŻSZEGO</a:t>
            </a:r>
          </a:p>
        </p:txBody>
      </p:sp>
      <p:sp>
        <p:nvSpPr>
          <p:cNvPr id="51" name="Prostokąt zaokrąglony 50"/>
          <p:cNvSpPr/>
          <p:nvPr/>
        </p:nvSpPr>
        <p:spPr>
          <a:xfrm>
            <a:off x="616003" y="3137055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Max 15 uczelni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1" name="Łącznik prosty ze strzałką 10"/>
          <p:cNvCxnSpPr>
            <a:stCxn id="50" idx="3"/>
            <a:endCxn id="43" idx="2"/>
          </p:cNvCxnSpPr>
          <p:nvPr/>
        </p:nvCxnSpPr>
        <p:spPr>
          <a:xfrm flipV="1">
            <a:off x="6013852" y="2237775"/>
            <a:ext cx="1782094" cy="2451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15" y="1277609"/>
            <a:ext cx="427288" cy="569984"/>
          </a:xfrm>
          <a:prstGeom prst="rect">
            <a:avLst/>
          </a:prstGeom>
        </p:spPr>
      </p:pic>
      <p:pic>
        <p:nvPicPr>
          <p:cNvPr id="21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607111" y="5254779"/>
            <a:ext cx="464514" cy="619639"/>
          </a:xfrm>
          <a:prstGeom prst="rect">
            <a:avLst/>
          </a:prstGeom>
        </p:spPr>
      </p:pic>
      <p:sp>
        <p:nvSpPr>
          <p:cNvPr id="27" name="pole tekstowe 26"/>
          <p:cNvSpPr txBox="1"/>
          <p:nvPr/>
        </p:nvSpPr>
        <p:spPr>
          <a:xfrm rot="18352256">
            <a:off x="6128759" y="3213841"/>
            <a:ext cx="114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UMOWA</a:t>
            </a:r>
            <a:r>
              <a:rPr lang="pl-PL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614717" y="3639023"/>
            <a:ext cx="5399135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Dofinansowanie na 1 rok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18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rostokąt zaokrąglony 113"/>
          <p:cNvSpPr/>
          <p:nvPr/>
        </p:nvSpPr>
        <p:spPr>
          <a:xfrm>
            <a:off x="263973" y="2574395"/>
            <a:ext cx="3054660" cy="491275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PODZIAŁ Z SAMORZĄDEM STUDENCKIM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74" name="Łącznik prosty ze strzałką 73"/>
          <p:cNvCxnSpPr/>
          <p:nvPr/>
        </p:nvCxnSpPr>
        <p:spPr>
          <a:xfrm>
            <a:off x="3210569" y="1781948"/>
            <a:ext cx="0" cy="7783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24981" y="220564"/>
            <a:ext cx="6621421" cy="412087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FUNDUSZE W UCZELNI</a:t>
            </a:r>
            <a:endParaRPr lang="pl-PL" sz="24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6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81" y="1066118"/>
            <a:ext cx="427288" cy="569984"/>
          </a:xfrm>
          <a:prstGeom prst="rect">
            <a:avLst/>
          </a:prstGeom>
        </p:spPr>
      </p:pic>
      <p:pic>
        <p:nvPicPr>
          <p:cNvPr id="68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48172" y="5583490"/>
            <a:ext cx="464514" cy="619639"/>
          </a:xfrm>
          <a:prstGeom prst="rect">
            <a:avLst/>
          </a:prstGeom>
        </p:spPr>
      </p:pic>
      <p:sp>
        <p:nvSpPr>
          <p:cNvPr id="35" name="pole tekstowe 34"/>
          <p:cNvSpPr txBox="1"/>
          <p:nvPr/>
        </p:nvSpPr>
        <p:spPr>
          <a:xfrm>
            <a:off x="191191" y="1906150"/>
            <a:ext cx="312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STYPENDIALNY</a:t>
            </a:r>
            <a:endParaRPr lang="pl-PL" sz="28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3" name="Łącznik prosty ze strzałką 22"/>
          <p:cNvCxnSpPr>
            <a:stCxn id="35" idx="3"/>
            <a:endCxn id="24" idx="1"/>
          </p:cNvCxnSpPr>
          <p:nvPr/>
        </p:nvCxnSpPr>
        <p:spPr>
          <a:xfrm>
            <a:off x="3318634" y="2167760"/>
            <a:ext cx="1372303" cy="1113028"/>
          </a:xfrm>
          <a:prstGeom prst="straightConnector1">
            <a:avLst/>
          </a:prstGeom>
          <a:ln>
            <a:solidFill>
              <a:srgbClr val="E81B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rostokąt zaokrąglony 23"/>
          <p:cNvSpPr/>
          <p:nvPr/>
        </p:nvSpPr>
        <p:spPr>
          <a:xfrm>
            <a:off x="4690937" y="2992040"/>
            <a:ext cx="4110929" cy="57749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PROWADZONY PRZEZ BGK </a:t>
            </a:r>
          </a:p>
          <a:p>
            <a:pPr algn="ctr"/>
            <a:r>
              <a:rPr lang="pl-PL" sz="105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OD 2019 r. UCZELNIE NIEPUBLICZNE</a:t>
            </a:r>
          </a:p>
          <a:p>
            <a:pPr algn="ctr"/>
            <a:r>
              <a:rPr lang="pl-PL" sz="105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OD 2020 WSZYSTKIE UCZELNIE 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8" name="Łącznik prosty ze strzałką 37"/>
          <p:cNvCxnSpPr>
            <a:stCxn id="35" idx="3"/>
            <a:endCxn id="40" idx="1"/>
          </p:cNvCxnSpPr>
          <p:nvPr/>
        </p:nvCxnSpPr>
        <p:spPr>
          <a:xfrm>
            <a:off x="3318634" y="2167760"/>
            <a:ext cx="1372303" cy="289437"/>
          </a:xfrm>
          <a:prstGeom prst="straightConnector1">
            <a:avLst/>
          </a:prstGeom>
          <a:ln>
            <a:solidFill>
              <a:srgbClr val="E81B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Prostokąt zaokrąglony 39"/>
          <p:cNvSpPr/>
          <p:nvPr/>
        </p:nvSpPr>
        <p:spPr>
          <a:xfrm>
            <a:off x="4690937" y="2129437"/>
            <a:ext cx="4110929" cy="655520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PRZEZNACZONA WYŁĄCZNIE NA WYPŁATY ŚWIADCZEŃ I KOSZTY OBSŁUGI W UCZELNIACH NIEPUBLICZNYCH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263971" y="1463481"/>
            <a:ext cx="305466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DOTACJA PODMIOTOWA</a:t>
            </a:r>
            <a:endParaRPr lang="pl-PL" sz="17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46" name="Prostokąt zaokrąglony 45"/>
          <p:cNvSpPr/>
          <p:nvPr/>
        </p:nvSpPr>
        <p:spPr>
          <a:xfrm>
            <a:off x="4647133" y="1042591"/>
            <a:ext cx="4110929" cy="75908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04040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REMONTY DOMÓW I STOŁÓWEK STUDENCKICH I KOSZTY OBSŁUGI W UCZELNIACH PUBLICZNYCH Z SUBWENCJI</a:t>
            </a:r>
            <a:endParaRPr lang="pl-PL" sz="1050" b="1" dirty="0">
              <a:solidFill>
                <a:srgbClr val="040404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47" name="Prostokąt zaokrąglony 46"/>
          <p:cNvSpPr/>
          <p:nvPr/>
        </p:nvSpPr>
        <p:spPr>
          <a:xfrm>
            <a:off x="4690937" y="3821344"/>
            <a:ext cx="4023324" cy="577496"/>
          </a:xfrm>
          <a:prstGeom prst="roundRect">
            <a:avLst/>
          </a:prstGeom>
          <a:noFill/>
          <a:ln>
            <a:solidFill>
              <a:srgbClr val="E81B2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NA KOLEJNY ROK PRZECHODZI MAX. 30% DOTACJI</a:t>
            </a:r>
            <a:endParaRPr lang="pl-PL" sz="105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51" name="Łącznik prosty ze strzałką 50"/>
          <p:cNvCxnSpPr>
            <a:stCxn id="35" idx="3"/>
            <a:endCxn id="47" idx="1"/>
          </p:cNvCxnSpPr>
          <p:nvPr/>
        </p:nvCxnSpPr>
        <p:spPr>
          <a:xfrm>
            <a:off x="3318634" y="2167760"/>
            <a:ext cx="1372303" cy="1942332"/>
          </a:xfrm>
          <a:prstGeom prst="straightConnector1">
            <a:avLst/>
          </a:prstGeom>
          <a:ln>
            <a:solidFill>
              <a:srgbClr val="E81B2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263972" y="3528607"/>
            <a:ext cx="305466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7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DOTACJA PODMIOTOWA</a:t>
            </a:r>
            <a:endParaRPr lang="pl-PL" sz="17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60" name="pole tekstowe 59"/>
          <p:cNvSpPr txBox="1"/>
          <p:nvPr/>
        </p:nvSpPr>
        <p:spPr>
          <a:xfrm>
            <a:off x="191191" y="3975840"/>
            <a:ext cx="3127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WSPARCIA OSÓB NIEPEŁNOSPRAWNYCH</a:t>
            </a:r>
            <a:endParaRPr lang="pl-PL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1" name="Łącznik prosty ze strzałką 60"/>
          <p:cNvCxnSpPr>
            <a:stCxn id="60" idx="3"/>
            <a:endCxn id="47" idx="1"/>
          </p:cNvCxnSpPr>
          <p:nvPr/>
        </p:nvCxnSpPr>
        <p:spPr>
          <a:xfrm flipV="1">
            <a:off x="3318634" y="4110092"/>
            <a:ext cx="1372303" cy="188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Prostokąt zaokrąglony 66"/>
          <p:cNvSpPr/>
          <p:nvPr/>
        </p:nvSpPr>
        <p:spPr>
          <a:xfrm>
            <a:off x="4690936" y="4584659"/>
            <a:ext cx="4023324" cy="654946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WYDATKI NA ŚRODKI TRWAŁE DO 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10 TYS. ZŁ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78" name="Prostokąt zaokrąglony 77"/>
          <p:cNvSpPr/>
          <p:nvPr/>
        </p:nvSpPr>
        <p:spPr>
          <a:xfrm>
            <a:off x="4690936" y="5331681"/>
            <a:ext cx="4023324" cy="654251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NIEWYKORZYSTANA DOTACJA PRZECHODZI NA KOLEJNE LATA NA FUNDUSZ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81" name="Łącznik prosty ze strzałką 80"/>
          <p:cNvCxnSpPr>
            <a:stCxn id="60" idx="3"/>
            <a:endCxn id="78" idx="1"/>
          </p:cNvCxnSpPr>
          <p:nvPr/>
        </p:nvCxnSpPr>
        <p:spPr>
          <a:xfrm>
            <a:off x="3318634" y="4299006"/>
            <a:ext cx="1372302" cy="1359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Prostokąt zaokrąglony 97"/>
          <p:cNvSpPr/>
          <p:nvPr/>
        </p:nvSpPr>
        <p:spPr>
          <a:xfrm>
            <a:off x="124981" y="5328586"/>
            <a:ext cx="3374677" cy="577496"/>
          </a:xfrm>
          <a:prstGeom prst="roundRect">
            <a:avLst/>
          </a:prstGeom>
          <a:noFill/>
          <a:ln>
            <a:solidFill>
              <a:srgbClr val="4073A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 MOŻNA ROBIĆ INWESTYCJI !!!</a:t>
            </a:r>
            <a:endParaRPr lang="pl-PL" sz="10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99" name="Łącznik prosty ze strzałką 98"/>
          <p:cNvCxnSpPr>
            <a:stCxn id="78" idx="1"/>
            <a:endCxn id="98" idx="3"/>
          </p:cNvCxnSpPr>
          <p:nvPr/>
        </p:nvCxnSpPr>
        <p:spPr>
          <a:xfrm flipH="1" flipV="1">
            <a:off x="3499658" y="5617334"/>
            <a:ext cx="1191278" cy="414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Łącznik prosty ze strzałką 106"/>
          <p:cNvCxnSpPr>
            <a:stCxn id="60" idx="3"/>
            <a:endCxn id="24" idx="1"/>
          </p:cNvCxnSpPr>
          <p:nvPr/>
        </p:nvCxnSpPr>
        <p:spPr>
          <a:xfrm flipV="1">
            <a:off x="3318634" y="3280788"/>
            <a:ext cx="1372303" cy="10182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Łącznik prosty ze strzałką 109"/>
          <p:cNvCxnSpPr>
            <a:stCxn id="60" idx="3"/>
            <a:endCxn id="67" idx="1"/>
          </p:cNvCxnSpPr>
          <p:nvPr/>
        </p:nvCxnSpPr>
        <p:spPr>
          <a:xfrm>
            <a:off x="3318634" y="4299006"/>
            <a:ext cx="1372302" cy="6131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Prostokąt zaokrąglony 126"/>
          <p:cNvSpPr/>
          <p:nvPr/>
        </p:nvSpPr>
        <p:spPr>
          <a:xfrm>
            <a:off x="2161309" y="1085015"/>
            <a:ext cx="1157324" cy="3657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algorytm podziału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28" name="Prostokąt zaokrąglony 127"/>
          <p:cNvSpPr/>
          <p:nvPr/>
        </p:nvSpPr>
        <p:spPr>
          <a:xfrm>
            <a:off x="2161310" y="3122111"/>
            <a:ext cx="1157324" cy="3657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algorytm podziału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19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9196" y="239179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WALORYZACJA</a:t>
            </a:r>
            <a:r>
              <a:rPr lang="pl-PL" sz="24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ŚRODKÓW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6" y="4758321"/>
            <a:ext cx="1182483" cy="1379883"/>
          </a:xfrm>
          <a:prstGeom prst="rect">
            <a:avLst/>
          </a:prstGeom>
        </p:spPr>
      </p:pic>
      <p:sp>
        <p:nvSpPr>
          <p:cNvPr id="19" name="Strzałka zakrzywiona w dół 18"/>
          <p:cNvSpPr/>
          <p:nvPr/>
        </p:nvSpPr>
        <p:spPr>
          <a:xfrm>
            <a:off x="1863634" y="4425457"/>
            <a:ext cx="1079863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345" y="5047709"/>
            <a:ext cx="1071562" cy="1071562"/>
          </a:xfrm>
          <a:prstGeom prst="rect">
            <a:avLst/>
          </a:prstGeom>
        </p:spPr>
      </p:pic>
      <p:sp>
        <p:nvSpPr>
          <p:cNvPr id="26" name="Strzałka zakrzywiona w dół 25"/>
          <p:cNvSpPr/>
          <p:nvPr/>
        </p:nvSpPr>
        <p:spPr>
          <a:xfrm>
            <a:off x="3352635" y="4425457"/>
            <a:ext cx="1080000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7" name="Strzałka zakrzywiona w dół 26"/>
          <p:cNvSpPr/>
          <p:nvPr/>
        </p:nvSpPr>
        <p:spPr>
          <a:xfrm>
            <a:off x="4903371" y="4425456"/>
            <a:ext cx="1080000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9" name="Strzałka zakrzywiona w dół 28"/>
          <p:cNvSpPr/>
          <p:nvPr/>
        </p:nvSpPr>
        <p:spPr>
          <a:xfrm>
            <a:off x="6392509" y="4425455"/>
            <a:ext cx="1080000" cy="450575"/>
          </a:xfrm>
          <a:prstGeom prst="curvedDownArrow">
            <a:avLst/>
          </a:prstGeom>
          <a:solidFill>
            <a:srgbClr val="E81B29"/>
          </a:solidFill>
          <a:ln>
            <a:solidFill>
              <a:srgbClr val="E81B2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33" y="5047709"/>
            <a:ext cx="1071562" cy="1071562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232" y="5047709"/>
            <a:ext cx="1071562" cy="1071562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726" y="5047709"/>
            <a:ext cx="1071562" cy="1071562"/>
          </a:xfrm>
          <a:prstGeom prst="rect">
            <a:avLst/>
          </a:prstGeom>
        </p:spPr>
      </p:pic>
      <p:pic>
        <p:nvPicPr>
          <p:cNvPr id="33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51" y="781447"/>
            <a:ext cx="427288" cy="569984"/>
          </a:xfrm>
          <a:prstGeom prst="rect">
            <a:avLst/>
          </a:prstGeom>
        </p:spPr>
      </p:pic>
      <p:pic>
        <p:nvPicPr>
          <p:cNvPr id="34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232288" y="5583490"/>
            <a:ext cx="464514" cy="61963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58543" y="4179982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701</a:t>
            </a:r>
            <a:endParaRPr lang="pl-PL" sz="12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645500" y="4179982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200" b="1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pl-PL" dirty="0"/>
              <a:t>776</a:t>
            </a:r>
          </a:p>
        </p:txBody>
      </p:sp>
      <p:sp>
        <p:nvSpPr>
          <p:cNvPr id="17" name="Plus 75"/>
          <p:cNvSpPr/>
          <p:nvPr/>
        </p:nvSpPr>
        <p:spPr>
          <a:xfrm>
            <a:off x="2158543" y="5458900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1" name="Plus 75"/>
          <p:cNvSpPr/>
          <p:nvPr/>
        </p:nvSpPr>
        <p:spPr>
          <a:xfrm>
            <a:off x="3715926" y="5458899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2" name="Plus 75"/>
          <p:cNvSpPr/>
          <p:nvPr/>
        </p:nvSpPr>
        <p:spPr>
          <a:xfrm>
            <a:off x="5259525" y="5458900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3" name="Plus 75"/>
          <p:cNvSpPr/>
          <p:nvPr/>
        </p:nvSpPr>
        <p:spPr>
          <a:xfrm>
            <a:off x="6795071" y="5486710"/>
            <a:ext cx="275377" cy="249179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srgbClr val="E81B29"/>
              </a:solidFill>
              <a:effectLst/>
              <a:uLnTx/>
              <a:uFillTx/>
              <a:ea typeface="+mn-ea"/>
              <a:cs typeface="Arial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5199135" y="4179982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823</a:t>
            </a:r>
          </a:p>
        </p:txBody>
      </p:sp>
      <p:sp>
        <p:nvSpPr>
          <p:cNvPr id="25" name="pole tekstowe 24"/>
          <p:cNvSpPr txBox="1"/>
          <p:nvPr/>
        </p:nvSpPr>
        <p:spPr>
          <a:xfrm>
            <a:off x="6682475" y="4174857"/>
            <a:ext cx="494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>
              <a:defRPr sz="1400" b="1">
                <a:solidFill>
                  <a:srgbClr val="4073AF"/>
                </a:solidFill>
              </a:defRPr>
            </a:lvl1pPr>
          </a:lstStyle>
          <a:p>
            <a:r>
              <a:rPr lang="pl-PL" sz="12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870</a:t>
            </a:r>
          </a:p>
        </p:txBody>
      </p:sp>
      <p:graphicFrame>
        <p:nvGraphicFramePr>
          <p:cNvPr id="35" name="Wykres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000410"/>
              </p:ext>
            </p:extLst>
          </p:nvPr>
        </p:nvGraphicFramePr>
        <p:xfrm>
          <a:off x="420130" y="988524"/>
          <a:ext cx="8276672" cy="3102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245" y="274696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PRZEPISY PRZEJŚCIOWE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160524" y="2810168"/>
            <a:ext cx="1434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2019  2023</a:t>
            </a:r>
            <a:endParaRPr lang="pl-PL" sz="33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Nawias klamrowy zamykający 18"/>
          <p:cNvSpPr/>
          <p:nvPr/>
        </p:nvSpPr>
        <p:spPr>
          <a:xfrm rot="10800000">
            <a:off x="1074385" y="1318921"/>
            <a:ext cx="872906" cy="4121265"/>
          </a:xfrm>
          <a:prstGeom prst="rightBrace">
            <a:avLst>
              <a:gd name="adj1" fmla="val 12213"/>
              <a:gd name="adj2" fmla="val 50000"/>
            </a:avLst>
          </a:prstGeom>
          <a:ln w="28575">
            <a:solidFill>
              <a:srgbClr val="407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81943" y="1579060"/>
            <a:ext cx="7463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Brak wniosków o dotację statutową;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Środki niewykorzystane do 31 grudnia 2018 r. z dotacji statutowej staną się subwencją – rozliczane będą w sposób przewidziany dla subwencji;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2023 </a:t>
            </a: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„starzy” doktoranci otrzymują stypendia w ramach pomocy materialnej na dotychczasowych 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zasadach.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15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stycznia 2019 (2020) </a:t>
            </a: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środki z funduszu pomocy materialnej przekazuje się na rachunek funduszu w BGK – podział na dotacyjne i własne.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15 stycznia 2019 (2020) środki z dotacji dla niepełnosprawnych przekazuje się na rachunek funduszu w BGK</a:t>
            </a:r>
            <a:endParaRPr lang="pl-PL" sz="1900" spc="2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1" y="1329252"/>
            <a:ext cx="427288" cy="569984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81397" y="5524445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20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2245" y="274696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PRZEPISY PRZEJŚCIOWE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73119" y="2500053"/>
            <a:ext cx="143484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3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2019  2023</a:t>
            </a:r>
            <a:endParaRPr lang="pl-PL" sz="33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Nawias klamrowy zamykający 18"/>
          <p:cNvSpPr/>
          <p:nvPr/>
        </p:nvSpPr>
        <p:spPr>
          <a:xfrm rot="10800000">
            <a:off x="1074387" y="1347424"/>
            <a:ext cx="846346" cy="3444032"/>
          </a:xfrm>
          <a:prstGeom prst="rightBrace">
            <a:avLst>
              <a:gd name="adj1" fmla="val 12213"/>
              <a:gd name="adj2" fmla="val 50000"/>
            </a:avLst>
          </a:prstGeom>
          <a:ln w="28575">
            <a:solidFill>
              <a:srgbClr val="4073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507961" y="1470859"/>
            <a:ext cx="74639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 2019 r. wykorzystane zostaną „stare” wskaźniki kosztochłonności dla dydaktyki a nowe dla działalności naukowej.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Wszystkie postępowania o przyznanie środków za wyjątkiem wniosków o inwestycje 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nierozpatrzone </a:t>
            </a: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 31 grudnia 2018 są umarzane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Wydłużony okres działania programów Ministra – Diamentowy Grant; Doktorat wdrożeniowy - 31.XII.2019 i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NPRH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Dotacje projakościowe – KNOW 31.XII.2019, PKA do 31.XII.2020, na doktorantów do 31.XII.2023</a:t>
            </a:r>
            <a:r>
              <a:rPr lang="pl-PL" sz="1900" spc="2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900" spc="2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 </a:t>
            </a: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latach 2019-2026 odpis na ZFŚS na poziomie odpisu z 2018 r.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Możliwe zwiększenie </a:t>
            </a:r>
            <a:r>
              <a:rPr lang="pl-PL" sz="1900" spc="20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w uzgodnieniu ze związkami </a:t>
            </a:r>
            <a:r>
              <a:rPr lang="pl-PL" sz="1900" spc="20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zawodowymi.</a:t>
            </a:r>
            <a:endParaRPr lang="pl-PL" sz="1900" dirty="0" smtClean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/>
            </a:endParaRPr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1" y="1329252"/>
            <a:ext cx="427288" cy="569984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81397" y="5524445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21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279819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PROGRAM NAPRAWCZY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175933" y="1354579"/>
            <a:ext cx="6326684" cy="438435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suma strat netto </a:t>
            </a:r>
            <a:r>
              <a:rPr lang="pl-PL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przekracza </a:t>
            </a:r>
            <a:r>
              <a:rPr lang="pl-PL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20% kwoty subwencji oraz </a:t>
            </a:r>
            <a:r>
              <a:rPr lang="pl-PL" sz="16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dotacji</a:t>
            </a:r>
            <a:endParaRPr lang="pl-PL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AutoShape 4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152400" y="-513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AutoShape 6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4876800" y="28667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AutoShape 8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0" y="-2037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AutoShape 10" descr="Znalezione obrazy dla zapytania fix it clipart black and white"/>
          <p:cNvSpPr>
            <a:spLocks noChangeAspect="1" noChangeArrowheads="1"/>
          </p:cNvSpPr>
          <p:nvPr/>
        </p:nvSpPr>
        <p:spPr bwMode="auto">
          <a:xfrm>
            <a:off x="152400" y="-5133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6" y="1284348"/>
            <a:ext cx="2000250" cy="1162050"/>
          </a:xfrm>
          <a:prstGeom prst="rect">
            <a:avLst/>
          </a:prstGeom>
        </p:spPr>
      </p:pic>
      <p:cxnSp>
        <p:nvCxnSpPr>
          <p:cNvPr id="17" name="Łącznik prosty ze strzałką 16"/>
          <p:cNvCxnSpPr/>
          <p:nvPr/>
        </p:nvCxnSpPr>
        <p:spPr>
          <a:xfrm>
            <a:off x="2582333" y="1793014"/>
            <a:ext cx="0" cy="2508053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rostokąt zaokrąglony 20"/>
          <p:cNvSpPr/>
          <p:nvPr/>
        </p:nvSpPr>
        <p:spPr>
          <a:xfrm>
            <a:off x="2176710" y="2101234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PROGRAM NAPRAWCZY – przygotowuje Rada uczelni</a:t>
            </a:r>
            <a:endParaRPr lang="pl-PL" sz="16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2189410" y="2836284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Przekazuje do </a:t>
            </a:r>
            <a:r>
              <a:rPr lang="pl-PL" sz="1600" dirty="0" err="1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MNiSW</a:t>
            </a:r>
            <a:r>
              <a:rPr lang="pl-PL" sz="16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 </a:t>
            </a:r>
            <a:endParaRPr lang="pl-PL" sz="16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679699" y="2519569"/>
            <a:ext cx="122766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 </a:t>
            </a:r>
            <a:r>
              <a:rPr lang="pl-PL" sz="13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miesięcy</a:t>
            </a:r>
            <a:endParaRPr lang="pl-PL" sz="13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2679699" y="3247626"/>
            <a:ext cx="122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miesięcy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2189411" y="3577200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SPRAWOZDANIE Z WYKONANIA PLANU</a:t>
            </a:r>
            <a:endParaRPr lang="pl-PL" sz="16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2202110" y="4322383"/>
            <a:ext cx="6298660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OCENA REZULTATÓW</a:t>
            </a:r>
            <a:endParaRPr lang="pl-PL" sz="16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679699" y="3994172"/>
            <a:ext cx="122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max. 3 lata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5205943" y="5436297"/>
            <a:ext cx="172800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5260975" y="5084978"/>
            <a:ext cx="15943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POZYTYWNA</a:t>
            </a:r>
            <a:endParaRPr lang="pl-PL" sz="15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530600" y="5090120"/>
            <a:ext cx="1498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NEGATYWNA</a:t>
            </a:r>
            <a:endParaRPr lang="pl-PL" sz="1500" b="1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4" name="Prostokąt zaokrąglony 33"/>
          <p:cNvSpPr/>
          <p:nvPr/>
        </p:nvSpPr>
        <p:spPr>
          <a:xfrm>
            <a:off x="544624" y="4776315"/>
            <a:ext cx="2735009" cy="134874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powołanie osoby pełniącej funkcję rektora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zawieszenie organów kolegialnych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wdrożenie kolejnego programu naprawczego</a:t>
            </a:r>
            <a:endParaRPr lang="pl-PL" sz="1300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7007717" y="5054949"/>
            <a:ext cx="1675346" cy="7535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zakończenie realizacji programu</a:t>
            </a:r>
          </a:p>
        </p:txBody>
      </p:sp>
      <p:pic>
        <p:nvPicPr>
          <p:cNvPr id="36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" y="1329252"/>
            <a:ext cx="427288" cy="569984"/>
          </a:xfrm>
          <a:prstGeom prst="rect">
            <a:avLst/>
          </a:prstGeom>
        </p:spPr>
      </p:pic>
      <p:pic>
        <p:nvPicPr>
          <p:cNvPr id="37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502617" y="5413285"/>
            <a:ext cx="464514" cy="619639"/>
          </a:xfrm>
          <a:prstGeom prst="rect">
            <a:avLst/>
          </a:prstGeom>
        </p:spPr>
      </p:pic>
      <p:cxnSp>
        <p:nvCxnSpPr>
          <p:cNvPr id="5" name="Łącznik łamany 4"/>
          <p:cNvCxnSpPr/>
          <p:nvPr/>
        </p:nvCxnSpPr>
        <p:spPr>
          <a:xfrm rot="5400000">
            <a:off x="3903600" y="4159581"/>
            <a:ext cx="720000" cy="1836000"/>
          </a:xfrm>
          <a:prstGeom prst="bentConnector2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22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152400" y="2794798"/>
            <a:ext cx="1675346" cy="7535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300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Realizacja planu w kompetencji Rektora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8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GOSPODARKA FINANSOWA</a:t>
            </a:r>
            <a:endParaRPr lang="pl-PL" dirty="0">
              <a:solidFill>
                <a:srgbClr val="E80000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6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" y="1151609"/>
            <a:ext cx="427288" cy="569984"/>
          </a:xfrm>
          <a:prstGeom prst="rect">
            <a:avLst/>
          </a:prstGeom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05727" y="5328060"/>
            <a:ext cx="464514" cy="619639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298763" y="1331142"/>
            <a:ext cx="4192724" cy="455921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Rektor ustala plan rzeczowo-finansowy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9" name="Prostokąt zaokrąglony 8"/>
          <p:cNvSpPr/>
          <p:nvPr/>
        </p:nvSpPr>
        <p:spPr>
          <a:xfrm>
            <a:off x="768439" y="3726067"/>
            <a:ext cx="3513850" cy="44253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Sprawozdanie z wykonania planu rzeczowo-finansowego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794632" y="4280367"/>
            <a:ext cx="3487657" cy="44280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Sprawozdanie finansowe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298763" y="3185970"/>
            <a:ext cx="4192722" cy="3657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Rada uczelni zatwierdza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2" name="Łącznik łamany 11"/>
          <p:cNvCxnSpPr>
            <a:endCxn id="9" idx="1"/>
          </p:cNvCxnSpPr>
          <p:nvPr/>
        </p:nvCxnSpPr>
        <p:spPr>
          <a:xfrm rot="16200000" flipH="1">
            <a:off x="439891" y="3618789"/>
            <a:ext cx="395606" cy="26149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łamany 14"/>
          <p:cNvCxnSpPr/>
          <p:nvPr/>
        </p:nvCxnSpPr>
        <p:spPr>
          <a:xfrm rot="16200000" flipH="1">
            <a:off x="374795" y="4081930"/>
            <a:ext cx="551990" cy="287684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rostokąt zaokrąglony 21"/>
          <p:cNvSpPr/>
          <p:nvPr/>
        </p:nvSpPr>
        <p:spPr>
          <a:xfrm>
            <a:off x="298762" y="4834928"/>
            <a:ext cx="4192725" cy="49313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Zysk/strata poprzez fundusz zasadniczy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298762" y="5409832"/>
            <a:ext cx="4213782" cy="52156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Zysk w uczelniach niepublicznych na cele statutowe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4652512" y="1330482"/>
            <a:ext cx="4058215" cy="51961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Zwolnienia z podatków – dotychczasowe zasady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4652512" y="1942077"/>
            <a:ext cx="4058215" cy="50489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Likwidacja funduszu rozwoju uczelni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4652512" y="2538959"/>
            <a:ext cx="4058215" cy="47545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Możliwość tworzenia innych funduszy – wskazanie w statucie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298763" y="1866170"/>
            <a:ext cx="4192724" cy="454768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Bez wyodrębniania działalności dydaktycznej i naukowej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298763" y="2387915"/>
            <a:ext cx="4192723" cy="67105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Bez wyodrębnienia kosztów kształcenia studentów stacjonarnych i niestacjonarnych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4652512" y="3703244"/>
            <a:ext cx="4058215" cy="444791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Środki z JST – większe możliwości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4652512" y="3107092"/>
            <a:ext cx="4058215" cy="497454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Uprawnienie do umarzania należności cywilnoprawnych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4652512" y="4252650"/>
            <a:ext cx="4058215" cy="535499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Zlecanie zadań przez ministra – na działalność statutową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4679769" y="4952711"/>
            <a:ext cx="4058215" cy="444791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ZFŚS – max 6,5% osobowych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Zmniejszenie po uzgodnieniu ze związkami</a:t>
            </a:r>
            <a:endParaRPr lang="pl-PL" sz="1400" b="1" dirty="0">
              <a:solidFill>
                <a:srgbClr val="4073A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ul. Hoża 20, ul. Wspólna1/3</a:t>
            </a:r>
          </a:p>
          <a:p>
            <a:r>
              <a:rPr lang="en-US" dirty="0"/>
              <a:t>00-529 Warszawa</a:t>
            </a:r>
          </a:p>
          <a:p>
            <a:endParaRPr lang="en-US" dirty="0"/>
          </a:p>
          <a:p>
            <a:r>
              <a:rPr lang="en-US" dirty="0"/>
              <a:t>tel. +48 (22) 529 27 18</a:t>
            </a:r>
          </a:p>
          <a:p>
            <a:r>
              <a:rPr lang="en-US" dirty="0"/>
              <a:t>fax +48 (22) 628 09 22</a:t>
            </a:r>
          </a:p>
        </p:txBody>
      </p:sp>
      <p:pic>
        <p:nvPicPr>
          <p:cNvPr id="5" name="Obraz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42126" y="5488019"/>
            <a:ext cx="1980000" cy="287999"/>
          </a:xfrm>
          <a:prstGeom prst="rect">
            <a:avLst/>
          </a:prstGeom>
        </p:spPr>
      </p:pic>
      <p:sp>
        <p:nvSpPr>
          <p:cNvPr id="4" name="PoleTekstowe 13"/>
          <p:cNvSpPr txBox="1"/>
          <p:nvPr/>
        </p:nvSpPr>
        <p:spPr>
          <a:xfrm>
            <a:off x="3050087" y="5507419"/>
            <a:ext cx="32445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noProof="1">
                <a:solidFill>
                  <a:schemeClr val="bg1"/>
                </a:solidFill>
                <a:latin typeface="Helvetica"/>
                <a:cs typeface="Helvetica"/>
              </a:rPr>
              <a:t>www.konstytucjadlanauki.gov.pl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6949" y="2159391"/>
            <a:ext cx="8127974" cy="857250"/>
          </a:xfrm>
        </p:spPr>
        <p:txBody>
          <a:bodyPr>
            <a:normAutofit/>
          </a:bodyPr>
          <a:lstStyle/>
          <a:p>
            <a:r>
              <a:rPr lang="pl-PL" noProof="1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Dziękuję za uwagę</a:t>
            </a:r>
            <a:endParaRPr lang="pl-PL" noProof="1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653" y="2147258"/>
            <a:ext cx="377823" cy="503999"/>
          </a:xfrm>
          <a:prstGeom prst="rect">
            <a:avLst/>
          </a:prstGeom>
        </p:spPr>
      </p:pic>
      <p:pic>
        <p:nvPicPr>
          <p:cNvPr id="8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765041" y="2518815"/>
            <a:ext cx="377825" cy="504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42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3133" y="231614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OBLIGACJE</a:t>
            </a:r>
            <a:endParaRPr lang="pl-PL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3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4" name="Prostokąt zaokrąglony 43"/>
          <p:cNvSpPr/>
          <p:nvPr/>
        </p:nvSpPr>
        <p:spPr>
          <a:xfrm>
            <a:off x="506949" y="5145791"/>
            <a:ext cx="158970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 letnie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5" name="Prostokąt zaokrąglony 44"/>
          <p:cNvSpPr/>
          <p:nvPr/>
        </p:nvSpPr>
        <p:spPr>
          <a:xfrm>
            <a:off x="506948" y="5614322"/>
            <a:ext cx="4314434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Wyłącznie na wydatki majątkowe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7" name="Wykres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59135"/>
              </p:ext>
            </p:extLst>
          </p:nvPr>
        </p:nvGraphicFramePr>
        <p:xfrm>
          <a:off x="1151791" y="1151792"/>
          <a:ext cx="6708531" cy="3921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93133" y="231614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3403843" y="1649367"/>
            <a:ext cx="5460757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UTRZYMANIE I ROZWÓJ POTENCJAŁU BADAWCZEGO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403843" y="2589137"/>
            <a:ext cx="546075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INICJATYWA DOSKONAŁOŚCI (BADAWCZA I REG.) 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26290" y="3053023"/>
            <a:ext cx="543830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INWESTYCJE 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26290" y="3523171"/>
            <a:ext cx="543830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SPUB 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426290" y="3993713"/>
            <a:ext cx="543830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STYPENDIA DLA STUDENTÓW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26292" y="4469647"/>
            <a:ext cx="543830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PROGRAMY MINISTRA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26291" y="4957201"/>
            <a:ext cx="543830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NIEPEŁNOSPRAWNI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03844" y="2096617"/>
            <a:ext cx="546075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UTRZYMANIE I ROZWÓJ POTENCJAŁU DYDAKTYCZNEGO</a:t>
            </a:r>
            <a:endParaRPr lang="pl-PL" sz="15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440267" y="2751206"/>
            <a:ext cx="2734733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PUBLICZNE UCZELNIE</a:t>
            </a:r>
          </a:p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AKADEMICKIE</a:t>
            </a:r>
            <a:endParaRPr lang="pl-PL" sz="24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0" name="Łącznik prosty ze strzałką 29"/>
          <p:cNvCxnSpPr>
            <a:stCxn id="29" idx="3"/>
            <a:endCxn id="21" idx="1"/>
          </p:cNvCxnSpPr>
          <p:nvPr/>
        </p:nvCxnSpPr>
        <p:spPr>
          <a:xfrm flipV="1">
            <a:off x="2294466" y="1832247"/>
            <a:ext cx="1109377" cy="151912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29" idx="3"/>
            <a:endCxn id="28" idx="1"/>
          </p:cNvCxnSpPr>
          <p:nvPr/>
        </p:nvCxnSpPr>
        <p:spPr>
          <a:xfrm flipV="1">
            <a:off x="2294466" y="2279497"/>
            <a:ext cx="1109378" cy="107187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lus 31"/>
          <p:cNvSpPr/>
          <p:nvPr/>
        </p:nvSpPr>
        <p:spPr>
          <a:xfrm>
            <a:off x="3194642" y="2070563"/>
            <a:ext cx="231648" cy="225520"/>
          </a:xfrm>
          <a:prstGeom prst="mathPlus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3" name="Łącznik prosty ze strzałką 32"/>
          <p:cNvCxnSpPr>
            <a:stCxn id="29" idx="3"/>
            <a:endCxn id="22" idx="1"/>
          </p:cNvCxnSpPr>
          <p:nvPr/>
        </p:nvCxnSpPr>
        <p:spPr>
          <a:xfrm flipV="1">
            <a:off x="2294466" y="2772017"/>
            <a:ext cx="1109377" cy="57935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29" idx="3"/>
            <a:endCxn id="23" idx="1"/>
          </p:cNvCxnSpPr>
          <p:nvPr/>
        </p:nvCxnSpPr>
        <p:spPr>
          <a:xfrm flipV="1">
            <a:off x="2294466" y="3235903"/>
            <a:ext cx="1131824" cy="115468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29" idx="3"/>
            <a:endCxn id="24" idx="1"/>
          </p:cNvCxnSpPr>
          <p:nvPr/>
        </p:nvCxnSpPr>
        <p:spPr>
          <a:xfrm>
            <a:off x="2294466" y="3351371"/>
            <a:ext cx="1131824" cy="35468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29" idx="3"/>
            <a:endCxn id="25" idx="1"/>
          </p:cNvCxnSpPr>
          <p:nvPr/>
        </p:nvCxnSpPr>
        <p:spPr>
          <a:xfrm>
            <a:off x="2294466" y="3351371"/>
            <a:ext cx="1131824" cy="825222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9" idx="3"/>
            <a:endCxn id="26" idx="1"/>
          </p:cNvCxnSpPr>
          <p:nvPr/>
        </p:nvCxnSpPr>
        <p:spPr>
          <a:xfrm>
            <a:off x="2294466" y="3351371"/>
            <a:ext cx="1131826" cy="1301156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9" idx="3"/>
            <a:endCxn id="27" idx="1"/>
          </p:cNvCxnSpPr>
          <p:nvPr/>
        </p:nvCxnSpPr>
        <p:spPr>
          <a:xfrm>
            <a:off x="2294466" y="3351371"/>
            <a:ext cx="1131825" cy="178871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4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0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6651" y="215557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462867" y="2546957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INICJATYWA DOSKONAŁOŚCI (DYDAKTYCZNA)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62868" y="2997343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INWESTYCJE (W DYDAKTYCE)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64630" y="3447683"/>
            <a:ext cx="539996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SPUB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464631" y="3899065"/>
            <a:ext cx="5399967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STYPENDIA DLA STUDENTÓW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64350" y="4373891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PROGRAMY MINISTRA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62867" y="4848717"/>
            <a:ext cx="540173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NIEPEŁNOSPRAWNI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62867" y="2096617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DYDAKTYCZNEGO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31" name="Łącznik prosty ze strzałką 30"/>
          <p:cNvCxnSpPr>
            <a:stCxn id="36" idx="3"/>
            <a:endCxn id="28" idx="1"/>
          </p:cNvCxnSpPr>
          <p:nvPr/>
        </p:nvCxnSpPr>
        <p:spPr>
          <a:xfrm flipV="1">
            <a:off x="2023533" y="2279497"/>
            <a:ext cx="1439334" cy="1068987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36" idx="3"/>
            <a:endCxn id="23" idx="1"/>
          </p:cNvCxnSpPr>
          <p:nvPr/>
        </p:nvCxnSpPr>
        <p:spPr>
          <a:xfrm flipV="1">
            <a:off x="2023533" y="3180223"/>
            <a:ext cx="1439335" cy="168261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36" idx="3"/>
            <a:endCxn id="25" idx="1"/>
          </p:cNvCxnSpPr>
          <p:nvPr/>
        </p:nvCxnSpPr>
        <p:spPr>
          <a:xfrm>
            <a:off x="2023533" y="3348484"/>
            <a:ext cx="1441098" cy="733461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36" idx="3"/>
            <a:endCxn id="26" idx="1"/>
          </p:cNvCxnSpPr>
          <p:nvPr/>
        </p:nvCxnSpPr>
        <p:spPr>
          <a:xfrm>
            <a:off x="2023533" y="3348484"/>
            <a:ext cx="1440817" cy="1208287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36" idx="3"/>
            <a:endCxn id="27" idx="1"/>
          </p:cNvCxnSpPr>
          <p:nvPr/>
        </p:nvCxnSpPr>
        <p:spPr>
          <a:xfrm>
            <a:off x="2023533" y="3348484"/>
            <a:ext cx="1439334" cy="1683113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36" name="pole tekstowe 35"/>
          <p:cNvSpPr txBox="1"/>
          <p:nvPr/>
        </p:nvSpPr>
        <p:spPr>
          <a:xfrm>
            <a:off x="-1034416" y="2748319"/>
            <a:ext cx="3057949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/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PUBLICZNE</a:t>
            </a:r>
          </a:p>
          <a:p>
            <a:pPr lvl="1" algn="r"/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UCZELNIE </a:t>
            </a:r>
            <a:r>
              <a:rPr lang="pl-PL" sz="2400" b="1" dirty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ZAWODOWE</a:t>
            </a:r>
          </a:p>
        </p:txBody>
      </p:sp>
      <p:sp>
        <p:nvSpPr>
          <p:cNvPr id="20" name="Prostokąt zaokrąglony 19"/>
          <p:cNvSpPr/>
          <p:nvPr/>
        </p:nvSpPr>
        <p:spPr>
          <a:xfrm>
            <a:off x="3462868" y="1649367"/>
            <a:ext cx="5401732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BADAWCZEGO</a:t>
            </a:r>
            <a:endParaRPr lang="pl-PL" dirty="0">
              <a:solidFill>
                <a:schemeClr val="bg1"/>
              </a:solidFill>
            </a:endParaRPr>
          </a:p>
        </p:txBody>
      </p:sp>
      <p:cxnSp>
        <p:nvCxnSpPr>
          <p:cNvPr id="19" name="Łącznik prosty ze strzałką 18"/>
          <p:cNvCxnSpPr>
            <a:stCxn id="36" idx="3"/>
            <a:endCxn id="22" idx="1"/>
          </p:cNvCxnSpPr>
          <p:nvPr/>
        </p:nvCxnSpPr>
        <p:spPr>
          <a:xfrm flipV="1">
            <a:off x="2023533" y="2729837"/>
            <a:ext cx="1439334" cy="618647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6651" y="239713"/>
            <a:ext cx="6621421" cy="4120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454399" y="258913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INICJATYWA DOSKONAŁOŚCI (BADAWCZA I REG.)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54400" y="3053023"/>
            <a:ext cx="541019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INWESTYCJE (W NAUCE)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54400" y="3523171"/>
            <a:ext cx="541019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SPUB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454399" y="3993713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STYPENDIA DLA STUDENTÓW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54400" y="446964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PROGRAMY MINISTRA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54400" y="4957201"/>
            <a:ext cx="5410198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NIEPEŁNOSPRAWNI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54399" y="209661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DYDAKTYCZNEGO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533399" y="2751206"/>
            <a:ext cx="2827866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NIEPUBLICZNE UCZELNIE</a:t>
            </a:r>
          </a:p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AKADMICKIE</a:t>
            </a:r>
            <a:endParaRPr lang="pl-PL" sz="2400" b="1" dirty="0">
              <a:solidFill>
                <a:srgbClr val="E81B29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cxnSp>
        <p:nvCxnSpPr>
          <p:cNvPr id="30" name="Łącznik prosty ze strzałką 29"/>
          <p:cNvCxnSpPr>
            <a:stCxn id="29" idx="3"/>
            <a:endCxn id="20" idx="1"/>
          </p:cNvCxnSpPr>
          <p:nvPr/>
        </p:nvCxnSpPr>
        <p:spPr>
          <a:xfrm flipV="1">
            <a:off x="2294467" y="1832247"/>
            <a:ext cx="1159933" cy="151912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29" idx="3"/>
            <a:endCxn id="23" idx="1"/>
          </p:cNvCxnSpPr>
          <p:nvPr/>
        </p:nvCxnSpPr>
        <p:spPr>
          <a:xfrm flipV="1">
            <a:off x="2294467" y="3235903"/>
            <a:ext cx="1159933" cy="115468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29" idx="3"/>
            <a:endCxn id="25" idx="1"/>
          </p:cNvCxnSpPr>
          <p:nvPr/>
        </p:nvCxnSpPr>
        <p:spPr>
          <a:xfrm>
            <a:off x="2294467" y="3351371"/>
            <a:ext cx="1159932" cy="825222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9" idx="3"/>
            <a:endCxn id="26" idx="1"/>
          </p:cNvCxnSpPr>
          <p:nvPr/>
        </p:nvCxnSpPr>
        <p:spPr>
          <a:xfrm>
            <a:off x="2294467" y="3351371"/>
            <a:ext cx="1159933" cy="1301156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9" idx="3"/>
            <a:endCxn id="27" idx="1"/>
          </p:cNvCxnSpPr>
          <p:nvPr/>
        </p:nvCxnSpPr>
        <p:spPr>
          <a:xfrm>
            <a:off x="2294467" y="3351371"/>
            <a:ext cx="1159933" cy="178871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cxnSp>
        <p:nvCxnSpPr>
          <p:cNvPr id="19" name="Łącznik prosty ze strzałką 18"/>
          <p:cNvCxnSpPr>
            <a:stCxn id="29" idx="3"/>
            <a:endCxn id="22" idx="1"/>
          </p:cNvCxnSpPr>
          <p:nvPr/>
        </p:nvCxnSpPr>
        <p:spPr>
          <a:xfrm flipV="1">
            <a:off x="2294467" y="2772017"/>
            <a:ext cx="1159932" cy="57935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Prostokąt zaokrąglony 19"/>
          <p:cNvSpPr/>
          <p:nvPr/>
        </p:nvSpPr>
        <p:spPr>
          <a:xfrm>
            <a:off x="3454400" y="1649367"/>
            <a:ext cx="5410199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BADAWCZEGO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76651" y="214982"/>
            <a:ext cx="6621421" cy="412087"/>
          </a:xfrm>
        </p:spPr>
        <p:txBody>
          <a:bodyPr/>
          <a:lstStyle/>
          <a:p>
            <a:r>
              <a:rPr lang="pl-PL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STRUMIENIE FINANSOWANIA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3471333" y="2589137"/>
            <a:ext cx="539326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INICJATYWA DOSKONAŁOŚCI (DYDAKTYCZNA)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471334" y="3053023"/>
            <a:ext cx="5393264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INWESTYCJE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3471332" y="3523171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SPUB 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3471333" y="3993713"/>
            <a:ext cx="5393266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STYPENDIA DLA STUDENTÓW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3471334" y="4469647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PROGRAMY MINISTRA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3471332" y="4957201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NIEPEŁNOSPRAWNI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3471333" y="2096617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DYDAKTYCZNEGO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-465666" y="2818618"/>
            <a:ext cx="2827866" cy="1200329"/>
          </a:xfrm>
          <a:prstGeom prst="rect">
            <a:avLst/>
          </a:prstGeom>
          <a:noFill/>
        </p:spPr>
        <p:txBody>
          <a:bodyPr wrap="square" lIns="36000" rIns="36000" rtlCol="0" anchor="ctr">
            <a:spAutoFit/>
          </a:bodyPr>
          <a:lstStyle>
            <a:defPPr>
              <a:defRPr lang="pl-PL"/>
            </a:defPPr>
            <a:lvl1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NIEPUBLICZNE UCZELNIE</a:t>
            </a:r>
          </a:p>
          <a:p>
            <a:pPr lvl="1" algn="r">
              <a:spcBef>
                <a:spcPct val="0"/>
              </a:spcBef>
            </a:pPr>
            <a:r>
              <a:rPr lang="pl-PL" sz="2400" b="1" dirty="0" smtClean="0">
                <a:solidFill>
                  <a:srgbClr val="E81B29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ZAWODOWE</a:t>
            </a:r>
            <a:endParaRPr lang="pl-PL" sz="2400" b="1" dirty="0">
              <a:solidFill>
                <a:srgbClr val="E81B29"/>
              </a:solidFill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cxnSp>
        <p:nvCxnSpPr>
          <p:cNvPr id="39" name="Łącznik prosty ze strzałką 38"/>
          <p:cNvCxnSpPr>
            <a:stCxn id="29" idx="3"/>
            <a:endCxn id="25" idx="1"/>
          </p:cNvCxnSpPr>
          <p:nvPr/>
        </p:nvCxnSpPr>
        <p:spPr>
          <a:xfrm>
            <a:off x="2362200" y="3418783"/>
            <a:ext cx="1109133" cy="757810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prosty ze strzałką 39"/>
          <p:cNvCxnSpPr>
            <a:stCxn id="29" idx="3"/>
            <a:endCxn id="26" idx="1"/>
          </p:cNvCxnSpPr>
          <p:nvPr/>
        </p:nvCxnSpPr>
        <p:spPr>
          <a:xfrm>
            <a:off x="2362200" y="3418783"/>
            <a:ext cx="1109134" cy="1233744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29" idx="3"/>
            <a:endCxn id="27" idx="1"/>
          </p:cNvCxnSpPr>
          <p:nvPr/>
        </p:nvCxnSpPr>
        <p:spPr>
          <a:xfrm>
            <a:off x="2362200" y="3418783"/>
            <a:ext cx="1109132" cy="1721298"/>
          </a:xfrm>
          <a:prstGeom prst="straightConnector1">
            <a:avLst/>
          </a:prstGeom>
          <a:ln w="38100">
            <a:solidFill>
              <a:srgbClr val="4073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277609"/>
            <a:ext cx="427288" cy="569984"/>
          </a:xfrm>
          <a:prstGeom prst="rect">
            <a:avLst/>
          </a:prstGeom>
        </p:spPr>
      </p:pic>
      <p:pic>
        <p:nvPicPr>
          <p:cNvPr id="42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550048" y="5018851"/>
            <a:ext cx="464514" cy="619639"/>
          </a:xfrm>
          <a:prstGeom prst="rect">
            <a:avLst/>
          </a:prstGeom>
        </p:spPr>
      </p:pic>
      <p:sp>
        <p:nvSpPr>
          <p:cNvPr id="17" name="Prostokąt zaokrąglony 16"/>
          <p:cNvSpPr/>
          <p:nvPr/>
        </p:nvSpPr>
        <p:spPr>
          <a:xfrm>
            <a:off x="3471334" y="1649367"/>
            <a:ext cx="539326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UTRZYMANIE I ROZWÓJ POTENCJAŁU BADAWCZEGO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/>
              <a:pPr/>
              <a:t>7</a:t>
            </a:fld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630757" y="2676707"/>
            <a:ext cx="3128768" cy="1616834"/>
          </a:xfrm>
          <a:prstGeom prst="roundRect">
            <a:avLst/>
          </a:prstGeom>
          <a:solidFill>
            <a:srgbClr val="4073AF">
              <a:alpha val="5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4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404924" y="5593588"/>
            <a:ext cx="464514" cy="619639"/>
          </a:xfrm>
          <a:prstGeom prst="rect">
            <a:avLst/>
          </a:prstGeom>
        </p:spPr>
      </p:pic>
      <p:pic>
        <p:nvPicPr>
          <p:cNvPr id="8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1" y="1059776"/>
            <a:ext cx="427288" cy="569984"/>
          </a:xfrm>
          <a:prstGeom prst="rect">
            <a:avLst/>
          </a:prstGeom>
        </p:spPr>
      </p:pic>
      <p:cxnSp>
        <p:nvCxnSpPr>
          <p:cNvPr id="10" name="Łącznik łamany 9"/>
          <p:cNvCxnSpPr/>
          <p:nvPr/>
        </p:nvCxnSpPr>
        <p:spPr>
          <a:xfrm rot="16200000" flipH="1">
            <a:off x="601492" y="1679361"/>
            <a:ext cx="576000" cy="360001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rostokąt zaokrąglony 8"/>
          <p:cNvSpPr/>
          <p:nvPr/>
        </p:nvSpPr>
        <p:spPr>
          <a:xfrm>
            <a:off x="506949" y="1223973"/>
            <a:ext cx="3815661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SUBWENCJA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1085865" y="1960909"/>
            <a:ext cx="3373823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ALGORYTM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4" name="Łącznik łamany 13"/>
          <p:cNvCxnSpPr/>
          <p:nvPr/>
        </p:nvCxnSpPr>
        <p:spPr>
          <a:xfrm rot="16200000" flipH="1">
            <a:off x="615331" y="2240691"/>
            <a:ext cx="576669" cy="388348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rostokąt zaokrąglony 14"/>
          <p:cNvSpPr/>
          <p:nvPr/>
        </p:nvSpPr>
        <p:spPr>
          <a:xfrm>
            <a:off x="1090026" y="2554999"/>
            <a:ext cx="3369662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BEZ KPA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6" name="Łącznik łamany 15"/>
          <p:cNvCxnSpPr/>
          <p:nvPr/>
        </p:nvCxnSpPr>
        <p:spPr>
          <a:xfrm rot="16200000" flipH="1">
            <a:off x="620651" y="2817469"/>
            <a:ext cx="595094" cy="412690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rostokąt zaokrąglony 16"/>
          <p:cNvSpPr/>
          <p:nvPr/>
        </p:nvSpPr>
        <p:spPr>
          <a:xfrm>
            <a:off x="1094422" y="4260313"/>
            <a:ext cx="3365267" cy="46249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MOŻLIWOŚĆ ZWIĘKSZENIA 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NA WNIOSEK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1090023" y="3127744"/>
            <a:ext cx="3369666" cy="387233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KOMUNIKAT W BIP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19" name="Łącznik łamany 18"/>
          <p:cNvCxnSpPr/>
          <p:nvPr/>
        </p:nvCxnSpPr>
        <p:spPr>
          <a:xfrm rot="16200000" flipH="1">
            <a:off x="598929" y="3411581"/>
            <a:ext cx="602643" cy="379543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2" idx="3"/>
            <a:endCxn id="31" idx="1"/>
          </p:cNvCxnSpPr>
          <p:nvPr/>
        </p:nvCxnSpPr>
        <p:spPr>
          <a:xfrm flipV="1">
            <a:off x="4459688" y="1933443"/>
            <a:ext cx="1301877" cy="221083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12" idx="3"/>
            <a:endCxn id="27" idx="1"/>
          </p:cNvCxnSpPr>
          <p:nvPr/>
        </p:nvCxnSpPr>
        <p:spPr>
          <a:xfrm flipV="1">
            <a:off x="4459688" y="1424926"/>
            <a:ext cx="1297645" cy="729600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rostokąt zaokrąglony 26"/>
          <p:cNvSpPr/>
          <p:nvPr/>
        </p:nvSpPr>
        <p:spPr>
          <a:xfrm>
            <a:off x="5757333" y="1203346"/>
            <a:ext cx="2879848" cy="443160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BADAWCZA 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1" name="Prostokąt zaokrąglony 30"/>
          <p:cNvSpPr/>
          <p:nvPr/>
        </p:nvSpPr>
        <p:spPr>
          <a:xfrm>
            <a:off x="5761565" y="1713830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NIEBĘDĄCA LAUREATEM KONKURSU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8" name="Prostokąt zaokrąglony 37"/>
          <p:cNvSpPr/>
          <p:nvPr/>
        </p:nvSpPr>
        <p:spPr>
          <a:xfrm>
            <a:off x="5757333" y="2222347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ZAWODOWA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9" name="Łącznik prosty ze strzałką 38"/>
          <p:cNvCxnSpPr>
            <a:stCxn id="12" idx="3"/>
            <a:endCxn id="38" idx="1"/>
          </p:cNvCxnSpPr>
          <p:nvPr/>
        </p:nvCxnSpPr>
        <p:spPr>
          <a:xfrm>
            <a:off x="4459688" y="2154526"/>
            <a:ext cx="1297645" cy="287434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rostokąt zaokrąglony 41"/>
          <p:cNvSpPr/>
          <p:nvPr/>
        </p:nvSpPr>
        <p:spPr>
          <a:xfrm>
            <a:off x="5757333" y="2729778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UCZELNIA NIEPUBLICZNA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43" name="Łącznik prosty ze strzałką 42"/>
          <p:cNvCxnSpPr>
            <a:stCxn id="12" idx="3"/>
            <a:endCxn id="42" idx="1"/>
          </p:cNvCxnSpPr>
          <p:nvPr/>
        </p:nvCxnSpPr>
        <p:spPr>
          <a:xfrm>
            <a:off x="4459688" y="2154526"/>
            <a:ext cx="1297645" cy="794865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łamany 50"/>
          <p:cNvCxnSpPr>
            <a:endCxn id="17" idx="1"/>
          </p:cNvCxnSpPr>
          <p:nvPr/>
        </p:nvCxnSpPr>
        <p:spPr>
          <a:xfrm rot="16200000" flipH="1">
            <a:off x="588843" y="3985979"/>
            <a:ext cx="628588" cy="382569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Prostokąt zaokrąglony 51"/>
          <p:cNvSpPr/>
          <p:nvPr/>
        </p:nvSpPr>
        <p:spPr>
          <a:xfrm>
            <a:off x="1081221" y="3672299"/>
            <a:ext cx="3378468" cy="460752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MOŻLIWOŚĆ ZWIĘKSZENIA </a:t>
            </a:r>
          </a:p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Z URZĘDU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506949" y="287001"/>
            <a:ext cx="6621421" cy="412087"/>
          </a:xfrm>
        </p:spPr>
        <p:txBody>
          <a:bodyPr/>
          <a:lstStyle/>
          <a:p>
            <a:r>
              <a:rPr lang="pl-PL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SUBWENCJA</a:t>
            </a:r>
            <a:endParaRPr lang="pl-PL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5" name="Łącznik łamany 24"/>
          <p:cNvCxnSpPr/>
          <p:nvPr/>
        </p:nvCxnSpPr>
        <p:spPr>
          <a:xfrm rot="16200000" flipH="1">
            <a:off x="614858" y="4578623"/>
            <a:ext cx="582382" cy="393115"/>
          </a:xfrm>
          <a:prstGeom prst="bentConnector2">
            <a:avLst/>
          </a:prstGeom>
          <a:ln w="38100">
            <a:solidFill>
              <a:srgbClr val="E8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rostokąt zaokrąglony 27"/>
          <p:cNvSpPr/>
          <p:nvPr/>
        </p:nvSpPr>
        <p:spPr>
          <a:xfrm>
            <a:off x="1094422" y="4815848"/>
            <a:ext cx="3365267" cy="50104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RACHUNEK BGK OD 2020 – UCZELNIE PUBLICZNE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5757333" y="3243188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INSTYTUT PAN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5761565" y="3773123"/>
            <a:ext cx="2875616" cy="439225"/>
          </a:xfrm>
          <a:prstGeom prst="roundRect">
            <a:avLst/>
          </a:prstGeom>
          <a:solidFill>
            <a:srgbClr val="F4F4F4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INSTYTUT BADAWCZY</a:t>
            </a:r>
            <a:endParaRPr lang="pl-PL" sz="14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Helvetica" panose="020B0604020202020204" pitchFamily="34" charset="0"/>
            </a:endParaRPr>
          </a:p>
        </p:txBody>
      </p:sp>
      <p:cxnSp>
        <p:nvCxnSpPr>
          <p:cNvPr id="34" name="Łącznik prosty ze strzałką 33"/>
          <p:cNvCxnSpPr>
            <a:stCxn id="12" idx="3"/>
            <a:endCxn id="32" idx="1"/>
          </p:cNvCxnSpPr>
          <p:nvPr/>
        </p:nvCxnSpPr>
        <p:spPr>
          <a:xfrm>
            <a:off x="4459688" y="2154526"/>
            <a:ext cx="1297645" cy="1308275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2" idx="3"/>
            <a:endCxn id="33" idx="1"/>
          </p:cNvCxnSpPr>
          <p:nvPr/>
        </p:nvCxnSpPr>
        <p:spPr>
          <a:xfrm>
            <a:off x="4459688" y="2154526"/>
            <a:ext cx="1301877" cy="1838210"/>
          </a:xfrm>
          <a:prstGeom prst="straightConnector1">
            <a:avLst/>
          </a:prstGeom>
          <a:ln w="38100">
            <a:solidFill>
              <a:srgbClr val="E8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8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5" name="Prostokąt zaokrąglony 74"/>
          <p:cNvSpPr/>
          <p:nvPr/>
        </p:nvSpPr>
        <p:spPr>
          <a:xfrm>
            <a:off x="508804" y="5702551"/>
            <a:ext cx="8124145" cy="365760"/>
          </a:xfrm>
          <a:prstGeom prst="roundRect">
            <a:avLst/>
          </a:prstGeom>
          <a:solidFill>
            <a:srgbClr val="4073AF"/>
          </a:solidFill>
          <a:ln>
            <a:solidFill>
              <a:srgbClr val="4073A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KAŻDY MINISTER WYDAJE WŁASNE ROZPORZĄDZENIE</a:t>
            </a:r>
            <a:endParaRPr lang="pl-PL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4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33377" y="84108"/>
            <a:ext cx="72822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pl-PL" sz="2600" b="1" dirty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/>
              </a:rPr>
              <a:t>USTALANIE KATEGORII W DYSCYPLINIE DO 2021</a:t>
            </a:r>
          </a:p>
        </p:txBody>
      </p:sp>
      <p:pic>
        <p:nvPicPr>
          <p:cNvPr id="48" name="Obraz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80" y="2611749"/>
            <a:ext cx="355918" cy="23708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0" y="1096307"/>
            <a:ext cx="90364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Helvetica" panose="020B0604020202020204" pitchFamily="34" charset="0"/>
              </a:rPr>
              <a:t>WYKORZYSTYWANIE W SKŁADNIKU BADAWCZYM JAKO MNOŻNIK DO NAUKOWCA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1756"/>
            <a:ext cx="1340923" cy="85021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17" y="2532533"/>
            <a:ext cx="634926" cy="38833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19" y="3271740"/>
            <a:ext cx="634926" cy="38833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19" y="3979824"/>
            <a:ext cx="634926" cy="38833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917" y="4687908"/>
            <a:ext cx="634926" cy="388334"/>
          </a:xfrm>
          <a:prstGeom prst="rect">
            <a:avLst/>
          </a:prstGeom>
        </p:spPr>
      </p:pic>
      <p:sp>
        <p:nvSpPr>
          <p:cNvPr id="14" name="Schemat blokowy: proces alternatywny 13"/>
          <p:cNvSpPr/>
          <p:nvPr/>
        </p:nvSpPr>
        <p:spPr>
          <a:xfrm>
            <a:off x="1623210" y="1738329"/>
            <a:ext cx="1708133" cy="48196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82157" y="1686031"/>
            <a:ext cx="170107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EWALUACJA 2017</a:t>
            </a:r>
            <a:endParaRPr lang="pl-PL" sz="13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4" name="Łącznik prosty ze strzałką 3"/>
          <p:cNvCxnSpPr>
            <a:stCxn id="8" idx="3"/>
            <a:endCxn id="9" idx="1"/>
          </p:cNvCxnSpPr>
          <p:nvPr/>
        </p:nvCxnSpPr>
        <p:spPr>
          <a:xfrm flipV="1">
            <a:off x="1340923" y="2726700"/>
            <a:ext cx="340994" cy="1030162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8" idx="3"/>
            <a:endCxn id="10" idx="1"/>
          </p:cNvCxnSpPr>
          <p:nvPr/>
        </p:nvCxnSpPr>
        <p:spPr>
          <a:xfrm flipV="1">
            <a:off x="1340923" y="3465907"/>
            <a:ext cx="374496" cy="290955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>
            <a:stCxn id="8" idx="3"/>
            <a:endCxn id="12" idx="1"/>
          </p:cNvCxnSpPr>
          <p:nvPr/>
        </p:nvCxnSpPr>
        <p:spPr>
          <a:xfrm>
            <a:off x="1340923" y="3756862"/>
            <a:ext cx="374496" cy="417129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8" idx="3"/>
            <a:endCxn id="13" idx="1"/>
          </p:cNvCxnSpPr>
          <p:nvPr/>
        </p:nvCxnSpPr>
        <p:spPr>
          <a:xfrm>
            <a:off x="1340923" y="3756862"/>
            <a:ext cx="340994" cy="1125213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Łącznik prosty 260"/>
          <p:cNvCxnSpPr/>
          <p:nvPr/>
        </p:nvCxnSpPr>
        <p:spPr>
          <a:xfrm>
            <a:off x="3446613" y="1727567"/>
            <a:ext cx="0" cy="3469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a 32"/>
          <p:cNvGrpSpPr/>
          <p:nvPr/>
        </p:nvGrpSpPr>
        <p:grpSpPr>
          <a:xfrm>
            <a:off x="3514207" y="1689349"/>
            <a:ext cx="2084894" cy="522564"/>
            <a:chOff x="3855680" y="1383645"/>
            <a:chExt cx="1729446" cy="588181"/>
          </a:xfrm>
        </p:grpSpPr>
        <p:sp>
          <p:nvSpPr>
            <p:cNvPr id="41" name="pole tekstowe 40"/>
            <p:cNvSpPr txBox="1"/>
            <p:nvPr/>
          </p:nvSpPr>
          <p:spPr>
            <a:xfrm>
              <a:off x="3855680" y="1383645"/>
              <a:ext cx="1729446" cy="5542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3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OŚWIADCZENIA 2019 DYSCYPLINY</a:t>
              </a:r>
              <a:endParaRPr lang="pl-PL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40" name="Schemat blokowy: proces alternatywny 39"/>
            <p:cNvSpPr/>
            <p:nvPr/>
          </p:nvSpPr>
          <p:spPr>
            <a:xfrm>
              <a:off x="3878555" y="1421863"/>
              <a:ext cx="1650502" cy="549963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cxnSp>
        <p:nvCxnSpPr>
          <p:cNvPr id="42" name="Łącznik prosty ze strzałką 41"/>
          <p:cNvCxnSpPr/>
          <p:nvPr/>
        </p:nvCxnSpPr>
        <p:spPr>
          <a:xfrm flipV="1">
            <a:off x="3293915" y="2464110"/>
            <a:ext cx="546959" cy="216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/>
          <p:nvPr/>
        </p:nvCxnSpPr>
        <p:spPr>
          <a:xfrm flipV="1">
            <a:off x="3295130" y="2675729"/>
            <a:ext cx="546502" cy="15073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/>
          <p:nvPr/>
        </p:nvSpPr>
        <p:spPr>
          <a:xfrm>
            <a:off x="2211006" y="2580751"/>
            <a:ext cx="86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A+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pl-PL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9" name="Obraz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544" y="3307493"/>
            <a:ext cx="403508" cy="268788"/>
          </a:xfrm>
          <a:prstGeom prst="rect">
            <a:avLst/>
          </a:prstGeom>
        </p:spPr>
      </p:pic>
      <p:pic>
        <p:nvPicPr>
          <p:cNvPr id="50" name="Obraz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1" y="4042979"/>
            <a:ext cx="403508" cy="268788"/>
          </a:xfrm>
          <a:prstGeom prst="rect">
            <a:avLst/>
          </a:prstGeom>
        </p:spPr>
      </p:pic>
      <p:pic>
        <p:nvPicPr>
          <p:cNvPr id="51" name="Obraz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983" y="4750613"/>
            <a:ext cx="403508" cy="268788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2252619" y="4730744"/>
            <a:ext cx="794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endParaRPr lang="pl-PL" sz="14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278461" y="4011799"/>
            <a:ext cx="734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A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60</a:t>
            </a:r>
            <a:endParaRPr lang="pl-PL" sz="1400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2283606" y="3291620"/>
            <a:ext cx="716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B - </a:t>
            </a:r>
            <a:r>
              <a:rPr lang="pl-PL" sz="14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</a:t>
            </a:r>
            <a:endParaRPr lang="pl-PL" sz="1400" b="1" dirty="0">
              <a:solidFill>
                <a:srgbClr val="E81B2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6" name="Prostokąt 265"/>
          <p:cNvSpPr/>
          <p:nvPr/>
        </p:nvSpPr>
        <p:spPr>
          <a:xfrm>
            <a:off x="3780642" y="2283634"/>
            <a:ext cx="18233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CHEMIA OGÓLNA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Prostokąt 52"/>
          <p:cNvSpPr/>
          <p:nvPr/>
        </p:nvSpPr>
        <p:spPr>
          <a:xfrm>
            <a:off x="3786387" y="2521191"/>
            <a:ext cx="119805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BIOLOGIA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" name="Łącznik prosty ze strzałką 53"/>
          <p:cNvCxnSpPr/>
          <p:nvPr/>
        </p:nvCxnSpPr>
        <p:spPr>
          <a:xfrm>
            <a:off x="3293062" y="2697730"/>
            <a:ext cx="540149" cy="213902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ostokąt 54"/>
          <p:cNvSpPr/>
          <p:nvPr/>
        </p:nvSpPr>
        <p:spPr>
          <a:xfrm>
            <a:off x="3788724" y="2757743"/>
            <a:ext cx="18150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FIZYKA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2" name="Łącznik prosty ze strzałką 61"/>
          <p:cNvCxnSpPr/>
          <p:nvPr/>
        </p:nvCxnSpPr>
        <p:spPr>
          <a:xfrm flipV="1">
            <a:off x="3335019" y="3271740"/>
            <a:ext cx="523702" cy="216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>
            <a:stCxn id="49" idx="3"/>
          </p:cNvCxnSpPr>
          <p:nvPr/>
        </p:nvCxnSpPr>
        <p:spPr>
          <a:xfrm>
            <a:off x="3335019" y="3495780"/>
            <a:ext cx="509769" cy="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Prostokąt 68"/>
          <p:cNvSpPr/>
          <p:nvPr/>
        </p:nvSpPr>
        <p:spPr>
          <a:xfrm>
            <a:off x="3786388" y="3141918"/>
            <a:ext cx="13265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EKONOMIA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3818060" y="3350088"/>
            <a:ext cx="160118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JĘZYKOZASTWO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2" name="Łącznik prosty ze strzałką 71"/>
          <p:cNvCxnSpPr>
            <a:stCxn id="49" idx="3"/>
          </p:cNvCxnSpPr>
          <p:nvPr/>
        </p:nvCxnSpPr>
        <p:spPr>
          <a:xfrm>
            <a:off x="3335019" y="3495780"/>
            <a:ext cx="493263" cy="216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Prostokąt 74"/>
          <p:cNvSpPr/>
          <p:nvPr/>
        </p:nvSpPr>
        <p:spPr>
          <a:xfrm>
            <a:off x="3815566" y="3576201"/>
            <a:ext cx="9601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SZTUKA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6" name="Łącznik prosty ze strzałką 75"/>
          <p:cNvCxnSpPr>
            <a:stCxn id="49" idx="3"/>
          </p:cNvCxnSpPr>
          <p:nvPr/>
        </p:nvCxnSpPr>
        <p:spPr>
          <a:xfrm>
            <a:off x="3335019" y="3495780"/>
            <a:ext cx="493263" cy="432000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Prostokąt 78"/>
          <p:cNvSpPr/>
          <p:nvPr/>
        </p:nvSpPr>
        <p:spPr>
          <a:xfrm>
            <a:off x="3814189" y="3798485"/>
            <a:ext cx="7582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 BRAK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0" name="Łącznik prosty ze strzałką 79"/>
          <p:cNvCxnSpPr>
            <a:stCxn id="50" idx="3"/>
            <a:endCxn id="83" idx="1"/>
          </p:cNvCxnSpPr>
          <p:nvPr/>
        </p:nvCxnSpPr>
        <p:spPr>
          <a:xfrm>
            <a:off x="3335019" y="4177373"/>
            <a:ext cx="461196" cy="209375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rostokąt 82"/>
          <p:cNvSpPr/>
          <p:nvPr/>
        </p:nvSpPr>
        <p:spPr>
          <a:xfrm>
            <a:off x="3796215" y="4255943"/>
            <a:ext cx="20901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lang="pl-PL" sz="11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NANOTECHNOLOGIA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5" name="Łącznik prosty ze strzałką 84"/>
          <p:cNvCxnSpPr>
            <a:stCxn id="50" idx="3"/>
            <a:endCxn id="88" idx="1"/>
          </p:cNvCxnSpPr>
          <p:nvPr/>
        </p:nvCxnSpPr>
        <p:spPr>
          <a:xfrm>
            <a:off x="3335019" y="4177373"/>
            <a:ext cx="451074" cy="415032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rostokąt 87"/>
          <p:cNvSpPr/>
          <p:nvPr/>
        </p:nvSpPr>
        <p:spPr>
          <a:xfrm>
            <a:off x="3786093" y="4461600"/>
            <a:ext cx="13282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pl-PL" sz="11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EKONOMIA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0" name="pole tekstowe 89"/>
          <p:cNvSpPr txBox="1"/>
          <p:nvPr/>
        </p:nvSpPr>
        <p:spPr>
          <a:xfrm>
            <a:off x="3465301" y="5230460"/>
            <a:ext cx="214327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NIE MA ZNACZENIA OBECNE MIEJSCE PRACY</a:t>
            </a:r>
          </a:p>
          <a:p>
            <a:pPr algn="ctr"/>
            <a:r>
              <a:rPr lang="pl-PL" sz="100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(Ci pracownicy wypracowali kategorię dla jednostki)</a:t>
            </a:r>
            <a:endParaRPr lang="pl-PL" sz="100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1" name="Łącznik prosty 90"/>
          <p:cNvCxnSpPr/>
          <p:nvPr/>
        </p:nvCxnSpPr>
        <p:spPr>
          <a:xfrm>
            <a:off x="5646198" y="1804436"/>
            <a:ext cx="0" cy="34692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upa 94"/>
          <p:cNvGrpSpPr/>
          <p:nvPr/>
        </p:nvGrpSpPr>
        <p:grpSpPr>
          <a:xfrm>
            <a:off x="5724407" y="1686031"/>
            <a:ext cx="1650502" cy="529073"/>
            <a:chOff x="3824586" y="1195702"/>
            <a:chExt cx="1650502" cy="529073"/>
          </a:xfrm>
        </p:grpSpPr>
        <p:sp>
          <p:nvSpPr>
            <p:cNvPr id="96" name="pole tekstowe 95"/>
            <p:cNvSpPr txBox="1"/>
            <p:nvPr/>
          </p:nvSpPr>
          <p:spPr>
            <a:xfrm>
              <a:off x="3824586" y="1195702"/>
              <a:ext cx="1650502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3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KATEGORIE W DYSCYPLINACH</a:t>
              </a:r>
              <a:endParaRPr lang="pl-PL" sz="13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7" name="Schemat blokowy: proces alternatywny 96"/>
            <p:cNvSpPr/>
            <p:nvPr/>
          </p:nvSpPr>
          <p:spPr>
            <a:xfrm>
              <a:off x="3824586" y="1251697"/>
              <a:ext cx="1650502" cy="473078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8" name="pole tekstowe 97"/>
          <p:cNvSpPr txBox="1"/>
          <p:nvPr/>
        </p:nvSpPr>
        <p:spPr>
          <a:xfrm>
            <a:off x="5492671" y="5244017"/>
            <a:ext cx="2143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50" b="1" dirty="0" smtClean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WARUNEK 12 W DYSCYPLINIE</a:t>
            </a:r>
            <a:endParaRPr lang="pl-PL" sz="1350" b="1" dirty="0">
              <a:solidFill>
                <a:srgbClr val="4073A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7" name="Łącznik prosty ze strzałką 106"/>
          <p:cNvCxnSpPr>
            <a:stCxn id="50" idx="3"/>
            <a:endCxn id="108" idx="1"/>
          </p:cNvCxnSpPr>
          <p:nvPr/>
        </p:nvCxnSpPr>
        <p:spPr>
          <a:xfrm>
            <a:off x="3335019" y="4177373"/>
            <a:ext cx="475742" cy="625259"/>
          </a:xfrm>
          <a:prstGeom prst="straightConnector1">
            <a:avLst/>
          </a:prstGeom>
          <a:ln w="19050">
            <a:solidFill>
              <a:srgbClr val="4073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Prostokąt 107"/>
          <p:cNvSpPr/>
          <p:nvPr/>
        </p:nvSpPr>
        <p:spPr>
          <a:xfrm>
            <a:off x="3810761" y="4671827"/>
            <a:ext cx="17043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b="1" dirty="0" smtClean="0">
                <a:solidFill>
                  <a:srgbClr val="E81B2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pl-PL" sz="11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pl-PL" sz="11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CHEMIA OGÓLNA</a:t>
            </a:r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7" name="Grupa 46"/>
          <p:cNvGrpSpPr/>
          <p:nvPr/>
        </p:nvGrpSpPr>
        <p:grpSpPr>
          <a:xfrm>
            <a:off x="5775899" y="2277335"/>
            <a:ext cx="3294210" cy="581558"/>
            <a:chOff x="5929678" y="1805650"/>
            <a:chExt cx="3294210" cy="581558"/>
          </a:xfrm>
        </p:grpSpPr>
        <p:sp>
          <p:nvSpPr>
            <p:cNvPr id="34" name="Prostokąt 33"/>
            <p:cNvSpPr/>
            <p:nvPr/>
          </p:nvSpPr>
          <p:spPr>
            <a:xfrm>
              <a:off x="5929678" y="1981251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CHEMIA OGÓLNA</a:t>
              </a:r>
            </a:p>
          </p:txBody>
        </p:sp>
        <p:grpSp>
          <p:nvGrpSpPr>
            <p:cNvPr id="35" name="Grupa 34"/>
            <p:cNvGrpSpPr/>
            <p:nvPr/>
          </p:nvGrpSpPr>
          <p:grpSpPr>
            <a:xfrm>
              <a:off x="7682400" y="1805650"/>
              <a:ext cx="1131060" cy="581558"/>
              <a:chOff x="7682400" y="1805650"/>
              <a:chExt cx="1131060" cy="581558"/>
            </a:xfrm>
          </p:grpSpPr>
          <p:pic>
            <p:nvPicPr>
              <p:cNvPr id="102" name="Obraz 10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2400" y="2118420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00" name="Prostokąt 99"/>
              <p:cNvSpPr/>
              <p:nvPr/>
            </p:nvSpPr>
            <p:spPr>
              <a:xfrm>
                <a:off x="8057718" y="1805650"/>
                <a:ext cx="75574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10 – A+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01" name="Nawias klamrowy otwierający 100"/>
            <p:cNvSpPr/>
            <p:nvPr/>
          </p:nvSpPr>
          <p:spPr>
            <a:xfrm>
              <a:off x="7512943" y="1831759"/>
              <a:ext cx="122048" cy="471001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104" name="Grupa 103"/>
            <p:cNvGrpSpPr/>
            <p:nvPr/>
          </p:nvGrpSpPr>
          <p:grpSpPr>
            <a:xfrm>
              <a:off x="7689115" y="1832506"/>
              <a:ext cx="1002911" cy="523191"/>
              <a:chOff x="7684838" y="1518221"/>
              <a:chExt cx="1002911" cy="523191"/>
            </a:xfrm>
          </p:grpSpPr>
          <p:pic>
            <p:nvPicPr>
              <p:cNvPr id="105" name="Obraz 1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4838" y="1518221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06" name="Prostokąt 105"/>
              <p:cNvSpPr/>
              <p:nvPr/>
            </p:nvSpPr>
            <p:spPr>
              <a:xfrm>
                <a:off x="8106047" y="1779802"/>
                <a:ext cx="581702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5 – A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15" name="pole tekstowe 114"/>
            <p:cNvSpPr txBox="1"/>
            <p:nvPr/>
          </p:nvSpPr>
          <p:spPr>
            <a:xfrm>
              <a:off x="8656396" y="1938698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17" name="Grupa 116"/>
          <p:cNvGrpSpPr/>
          <p:nvPr/>
        </p:nvGrpSpPr>
        <p:grpSpPr>
          <a:xfrm>
            <a:off x="5775899" y="3480281"/>
            <a:ext cx="3299426" cy="318204"/>
            <a:chOff x="5766797" y="2035948"/>
            <a:chExt cx="3299426" cy="318204"/>
          </a:xfrm>
        </p:grpSpPr>
        <p:sp>
          <p:nvSpPr>
            <p:cNvPr id="118" name="Prostokąt 117"/>
            <p:cNvSpPr/>
            <p:nvPr/>
          </p:nvSpPr>
          <p:spPr>
            <a:xfrm>
              <a:off x="5766797" y="2103167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FIZYKA</a:t>
              </a:r>
            </a:p>
          </p:txBody>
        </p:sp>
        <p:grpSp>
          <p:nvGrpSpPr>
            <p:cNvPr id="119" name="Grupa 118"/>
            <p:cNvGrpSpPr/>
            <p:nvPr/>
          </p:nvGrpSpPr>
          <p:grpSpPr>
            <a:xfrm>
              <a:off x="7514777" y="2050628"/>
              <a:ext cx="1183778" cy="303524"/>
              <a:chOff x="7514777" y="2050628"/>
              <a:chExt cx="1183778" cy="303524"/>
            </a:xfrm>
          </p:grpSpPr>
          <p:pic>
            <p:nvPicPr>
              <p:cNvPr id="125" name="Obraz 12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777" y="2085364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26" name="Prostokąt 125"/>
              <p:cNvSpPr/>
              <p:nvPr/>
            </p:nvSpPr>
            <p:spPr>
              <a:xfrm>
                <a:off x="7880952" y="2050628"/>
                <a:ext cx="817603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14 – A+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20" name="Nawias klamrowy otwierający 119"/>
            <p:cNvSpPr/>
            <p:nvPr/>
          </p:nvSpPr>
          <p:spPr>
            <a:xfrm>
              <a:off x="7348205" y="2050628"/>
              <a:ext cx="107978" cy="285663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22" name="pole tekstowe 121"/>
            <p:cNvSpPr txBox="1"/>
            <p:nvPr/>
          </p:nvSpPr>
          <p:spPr>
            <a:xfrm>
              <a:off x="8498731" y="2035948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27" name="Grupa 126"/>
          <p:cNvGrpSpPr/>
          <p:nvPr/>
        </p:nvGrpSpPr>
        <p:grpSpPr>
          <a:xfrm>
            <a:off x="5775899" y="3920567"/>
            <a:ext cx="3299426" cy="583073"/>
            <a:chOff x="5767202" y="1886023"/>
            <a:chExt cx="3299426" cy="583073"/>
          </a:xfrm>
        </p:grpSpPr>
        <p:sp>
          <p:nvSpPr>
            <p:cNvPr id="128" name="Prostokąt 127"/>
            <p:cNvSpPr/>
            <p:nvPr/>
          </p:nvSpPr>
          <p:spPr>
            <a:xfrm>
              <a:off x="5767202" y="2103167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EKONOMIA</a:t>
              </a:r>
            </a:p>
          </p:txBody>
        </p:sp>
        <p:grpSp>
          <p:nvGrpSpPr>
            <p:cNvPr id="129" name="Grupa 128"/>
            <p:cNvGrpSpPr/>
            <p:nvPr/>
          </p:nvGrpSpPr>
          <p:grpSpPr>
            <a:xfrm>
              <a:off x="7532413" y="1886023"/>
              <a:ext cx="1534215" cy="278733"/>
              <a:chOff x="7532413" y="1886023"/>
              <a:chExt cx="1534215" cy="278733"/>
            </a:xfrm>
          </p:grpSpPr>
          <p:pic>
            <p:nvPicPr>
              <p:cNvPr id="135" name="Obraz 1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2413" y="1886023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36" name="Prostokąt 135"/>
              <p:cNvSpPr/>
              <p:nvPr/>
            </p:nvSpPr>
            <p:spPr>
              <a:xfrm>
                <a:off x="7881357" y="1903146"/>
                <a:ext cx="118527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15 – B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grpSp>
          <p:nvGrpSpPr>
            <p:cNvPr id="131" name="Grupa 130"/>
            <p:cNvGrpSpPr/>
            <p:nvPr/>
          </p:nvGrpSpPr>
          <p:grpSpPr>
            <a:xfrm>
              <a:off x="7536690" y="2183658"/>
              <a:ext cx="1045255" cy="285438"/>
              <a:chOff x="7532413" y="1869373"/>
              <a:chExt cx="1045255" cy="285438"/>
            </a:xfrm>
          </p:grpSpPr>
          <p:pic>
            <p:nvPicPr>
              <p:cNvPr id="133" name="Obraz 1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2413" y="1886023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34" name="Prostokąt 133"/>
              <p:cNvSpPr/>
              <p:nvPr/>
            </p:nvSpPr>
            <p:spPr>
              <a:xfrm>
                <a:off x="7890121" y="1869373"/>
                <a:ext cx="687547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10 – A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32" name="pole tekstowe 131"/>
            <p:cNvSpPr txBox="1"/>
            <p:nvPr/>
          </p:nvSpPr>
          <p:spPr>
            <a:xfrm>
              <a:off x="8460307" y="2037136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B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44" name="Grupa 143"/>
          <p:cNvGrpSpPr/>
          <p:nvPr/>
        </p:nvGrpSpPr>
        <p:grpSpPr>
          <a:xfrm>
            <a:off x="5737533" y="4717321"/>
            <a:ext cx="3281087" cy="288255"/>
            <a:chOff x="5727037" y="2067116"/>
            <a:chExt cx="3281087" cy="288255"/>
          </a:xfrm>
        </p:grpSpPr>
        <p:sp>
          <p:nvSpPr>
            <p:cNvPr id="145" name="Prostokąt 144"/>
            <p:cNvSpPr/>
            <p:nvPr/>
          </p:nvSpPr>
          <p:spPr>
            <a:xfrm>
              <a:off x="5727037" y="2103167"/>
              <a:ext cx="1588428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05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NANOTECHNOLOGIA</a:t>
              </a:r>
            </a:p>
          </p:txBody>
        </p:sp>
        <p:grpSp>
          <p:nvGrpSpPr>
            <p:cNvPr id="146" name="Grupa 145"/>
            <p:cNvGrpSpPr/>
            <p:nvPr/>
          </p:nvGrpSpPr>
          <p:grpSpPr>
            <a:xfrm>
              <a:off x="7514777" y="2085364"/>
              <a:ext cx="1138287" cy="270007"/>
              <a:chOff x="7514777" y="2085364"/>
              <a:chExt cx="1138287" cy="270007"/>
            </a:xfrm>
          </p:grpSpPr>
          <p:pic>
            <p:nvPicPr>
              <p:cNvPr id="149" name="Obraz 14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777" y="2085364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50" name="Prostokąt 149"/>
              <p:cNvSpPr/>
              <p:nvPr/>
            </p:nvSpPr>
            <p:spPr>
              <a:xfrm>
                <a:off x="7897290" y="2093761"/>
                <a:ext cx="755774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20 – A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47" name="Nawias klamrowy otwierający 146"/>
            <p:cNvSpPr/>
            <p:nvPr/>
          </p:nvSpPr>
          <p:spPr>
            <a:xfrm>
              <a:off x="7373229" y="2067116"/>
              <a:ext cx="107978" cy="285663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8" name="pole tekstowe 147"/>
            <p:cNvSpPr txBox="1"/>
            <p:nvPr/>
          </p:nvSpPr>
          <p:spPr>
            <a:xfrm>
              <a:off x="8440632" y="2088953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151" name="Grupa 150"/>
          <p:cNvGrpSpPr/>
          <p:nvPr/>
        </p:nvGrpSpPr>
        <p:grpSpPr>
          <a:xfrm>
            <a:off x="5775899" y="2989640"/>
            <a:ext cx="3294508" cy="314109"/>
            <a:chOff x="5765404" y="2050578"/>
            <a:chExt cx="3294508" cy="314109"/>
          </a:xfrm>
        </p:grpSpPr>
        <p:sp>
          <p:nvSpPr>
            <p:cNvPr id="152" name="Prostokąt 151"/>
            <p:cNvSpPr/>
            <p:nvPr/>
          </p:nvSpPr>
          <p:spPr>
            <a:xfrm>
              <a:off x="5765404" y="2103167"/>
              <a:ext cx="1550062" cy="21905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11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Arial"/>
                </a:rPr>
                <a:t>BIOLOGIA</a:t>
              </a:r>
            </a:p>
          </p:txBody>
        </p:sp>
        <p:grpSp>
          <p:nvGrpSpPr>
            <p:cNvPr id="153" name="Grupa 152"/>
            <p:cNvGrpSpPr/>
            <p:nvPr/>
          </p:nvGrpSpPr>
          <p:grpSpPr>
            <a:xfrm>
              <a:off x="7514777" y="2050578"/>
              <a:ext cx="1182385" cy="286316"/>
              <a:chOff x="7514777" y="2050578"/>
              <a:chExt cx="1182385" cy="286316"/>
            </a:xfrm>
          </p:grpSpPr>
          <p:pic>
            <p:nvPicPr>
              <p:cNvPr id="156" name="Obraz 1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777" y="2068106"/>
                <a:ext cx="403508" cy="268788"/>
              </a:xfrm>
              <a:prstGeom prst="rect">
                <a:avLst/>
              </a:prstGeom>
            </p:spPr>
          </p:pic>
          <p:sp>
            <p:nvSpPr>
              <p:cNvPr id="157" name="Prostokąt 156"/>
              <p:cNvSpPr/>
              <p:nvPr/>
            </p:nvSpPr>
            <p:spPr>
              <a:xfrm>
                <a:off x="7897291" y="2050578"/>
                <a:ext cx="799871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l-PL" sz="1100" b="1" dirty="0" smtClean="0">
                    <a:solidFill>
                      <a:srgbClr val="E81B29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16 – A+</a:t>
                </a:r>
                <a:endParaRPr lang="pl-PL" sz="1100" dirty="0">
                  <a:solidFill>
                    <a:srgbClr val="E81B29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p:grpSp>
        <p:sp>
          <p:nvSpPr>
            <p:cNvPr id="154" name="Nawias klamrowy otwierający 153"/>
            <p:cNvSpPr/>
            <p:nvPr/>
          </p:nvSpPr>
          <p:spPr>
            <a:xfrm>
              <a:off x="7362739" y="2079024"/>
              <a:ext cx="107978" cy="285663"/>
            </a:xfrm>
            <a:prstGeom prst="leftBrace">
              <a:avLst>
                <a:gd name="adj1" fmla="val 11070"/>
                <a:gd name="adj2" fmla="val 5000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sz="11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5" name="pole tekstowe 154"/>
            <p:cNvSpPr txBox="1"/>
            <p:nvPr/>
          </p:nvSpPr>
          <p:spPr>
            <a:xfrm>
              <a:off x="8492420" y="2054050"/>
              <a:ext cx="56749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100" b="1" dirty="0" smtClean="0">
                  <a:solidFill>
                    <a:srgbClr val="4073AF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A+</a:t>
              </a:r>
              <a:endParaRPr lang="pl-PL" sz="1100" b="1" dirty="0">
                <a:solidFill>
                  <a:srgbClr val="4073A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103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01" y="1614244"/>
            <a:ext cx="427288" cy="569984"/>
          </a:xfrm>
          <a:prstGeom prst="rect">
            <a:avLst/>
          </a:prstGeom>
        </p:spPr>
      </p:pic>
      <p:pic>
        <p:nvPicPr>
          <p:cNvPr id="109" name="Obraz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502617" y="5434877"/>
            <a:ext cx="464514" cy="619639"/>
          </a:xfrm>
          <a:prstGeom prst="rect">
            <a:avLst/>
          </a:prstGeom>
        </p:spPr>
      </p:pic>
      <p:sp>
        <p:nvSpPr>
          <p:cNvPr id="3" name="Symbol zastępczy numeru slajdu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63D052-B3B5-43AD-B7C4-34EE993C7C2F}" type="slidenum">
              <a:rPr lang="pl-PL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9</a:t>
            </a:fld>
            <a:endParaRPr lang="pl-PL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Nawias klamrowy otwierający 98"/>
          <p:cNvSpPr/>
          <p:nvPr/>
        </p:nvSpPr>
        <p:spPr>
          <a:xfrm>
            <a:off x="7359164" y="4022507"/>
            <a:ext cx="122048" cy="471001"/>
          </a:xfrm>
          <a:prstGeom prst="leftBrace">
            <a:avLst>
              <a:gd name="adj1" fmla="val 11070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0" name="Obraz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6303851"/>
            <a:ext cx="3903924" cy="5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5188</TotalTime>
  <Words>1471</Words>
  <Application>Microsoft Office PowerPoint</Application>
  <PresentationFormat>Pokaz na ekranie (4:3)</PresentationFormat>
  <Paragraphs>515</Paragraphs>
  <Slides>24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Prezentacja programu PowerPoint</vt:lpstr>
      <vt:lpstr>WALORYZACJA ŚRODKÓW</vt:lpstr>
      <vt:lpstr>OBLIGACJE</vt:lpstr>
      <vt:lpstr>STRUMIENIE FINANSOWANIA</vt:lpstr>
      <vt:lpstr>STRUMIENIE FINANSOWANIA</vt:lpstr>
      <vt:lpstr>STRUMIENIE FINANSOWANIA</vt:lpstr>
      <vt:lpstr>STRUMIENIE FINANSOWANIA</vt:lpstr>
      <vt:lpstr>SUBWENCJA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UCZELNIE NIEPUBLICZE POTENCJAŁ BADAWCZY</vt:lpstr>
      <vt:lpstr>STRUMIENIE FINANSOWANIA</vt:lpstr>
      <vt:lpstr>INICJATYWA DOSKONAŁOŚCI UCZELNIA BADAWCZA</vt:lpstr>
      <vt:lpstr>REGIONALNA INICJATYWA DOSKONAŁOŚCI</vt:lpstr>
      <vt:lpstr>DYDAKTYCZNA INICJATYWA DOSKONAŁOŚCI</vt:lpstr>
      <vt:lpstr>FUNDUSZE W UCZELNI</vt:lpstr>
      <vt:lpstr>PRZEPISY PRZEJŚCIOWE</vt:lpstr>
      <vt:lpstr>PRZEPISY PRZEJŚCIOWE</vt:lpstr>
      <vt:lpstr>PROGRAM NAPRAWCZY</vt:lpstr>
      <vt:lpstr>GOSPODARKA FINANSOWA</vt:lpstr>
      <vt:lpstr>Dziękuję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Katarzyna;Piotr.Jagielski@mnisw.gov.pl;Mariusz.Zielonka@mnisw.gov.pl</dc:creator>
  <cp:lastModifiedBy>Kulpińska Klaudia</cp:lastModifiedBy>
  <cp:revision>259</cp:revision>
  <cp:lastPrinted>2018-09-20T14:46:52Z</cp:lastPrinted>
  <dcterms:created xsi:type="dcterms:W3CDTF">2017-09-04T07:10:50Z</dcterms:created>
  <dcterms:modified xsi:type="dcterms:W3CDTF">2018-10-02T09:40:53Z</dcterms:modified>
</cp:coreProperties>
</file>