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6" r:id="rId20"/>
    <p:sldId id="277" r:id="rId21"/>
    <p:sldId id="373" r:id="rId22"/>
    <p:sldId id="281" r:id="rId23"/>
    <p:sldId id="374" r:id="rId24"/>
    <p:sldId id="375" r:id="rId25"/>
    <p:sldId id="284" r:id="rId26"/>
    <p:sldId id="286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92" r:id="rId38"/>
    <p:sldId id="287" r:id="rId39"/>
    <p:sldId id="288" r:id="rId40"/>
    <p:sldId id="289" r:id="rId41"/>
    <p:sldId id="290" r:id="rId42"/>
    <p:sldId id="29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2" r:id="rId61"/>
    <p:sldId id="313" r:id="rId62"/>
    <p:sldId id="311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90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5" r:id="rId102"/>
    <p:sldId id="391" r:id="rId103"/>
    <p:sldId id="367" r:id="rId104"/>
    <p:sldId id="368" r:id="rId105"/>
    <p:sldId id="369" r:id="rId106"/>
    <p:sldId id="370" r:id="rId107"/>
    <p:sldId id="371" r:id="rId108"/>
    <p:sldId id="372" r:id="rId10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0650" y="2930985"/>
            <a:ext cx="3822700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629150" y="1471613"/>
            <a:ext cx="4005263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1208283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370334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3826263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5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40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87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40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2925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474" y="1925489"/>
            <a:ext cx="467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xmlns="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1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114116" y="5420479"/>
            <a:ext cx="467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xmlns="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8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23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68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50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042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999895"/>
            <a:ext cx="8127974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05305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2223" y="385681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00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64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onstytucjadlanauki@mnisw.gov.pl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DN-prezetacja-tlo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663223" y="1892292"/>
            <a:ext cx="7807361" cy="3952875"/>
            <a:chOff x="2222500" y="2734221"/>
            <a:chExt cx="4699000" cy="266612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2" name="Łącznik prosty 11"/>
          <p:cNvCxnSpPr/>
          <p:nvPr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Tekstowe 12"/>
          <p:cNvSpPr txBox="1"/>
          <p:nvPr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653236" y="4527435"/>
            <a:ext cx="3835400" cy="558800"/>
            <a:chOff x="2435888" y="3442389"/>
            <a:chExt cx="3835400" cy="55880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4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Picture 17" descr="MNiSW-k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398609" y="2536793"/>
            <a:ext cx="6306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USTRÓJ UCZELNI 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SPRAWY ORGANIZACYJNE</a:t>
            </a:r>
          </a:p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I NADZÓR </a:t>
            </a:r>
          </a:p>
        </p:txBody>
      </p:sp>
      <p:pic>
        <p:nvPicPr>
          <p:cNvPr id="16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75" y="6309320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457511"/>
            <a:ext cx="6737480" cy="3055496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Montserrat Medium" panose="00000600000000000000" pitchFamily="2" charset="-18"/>
              </a:rPr>
              <a:t>	</a:t>
            </a:r>
            <a:r>
              <a:rPr lang="pl-PL" sz="1600" dirty="0" smtClean="0">
                <a:latin typeface="Montserrat Medium" panose="00000600000000000000" pitchFamily="2" charset="-18"/>
              </a:rPr>
              <a:t>     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niepubliczne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akademickie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zawodowe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14709" y="2057400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Uczelnie  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C308BA25-BACA-4F94-A8CD-B1A21DA6CB2B}"/>
              </a:ext>
            </a:extLst>
          </p:cNvPr>
          <p:cNvCxnSpPr/>
          <p:nvPr/>
        </p:nvCxnSpPr>
        <p:spPr>
          <a:xfrm>
            <a:off x="4328160" y="2733040"/>
            <a:ext cx="13716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A9016AEB-157C-4207-B755-49DEE11F22A4}"/>
              </a:ext>
            </a:extLst>
          </p:cNvPr>
          <p:cNvCxnSpPr/>
          <p:nvPr/>
        </p:nvCxnSpPr>
        <p:spPr>
          <a:xfrm flipH="1">
            <a:off x="3058160" y="2733040"/>
            <a:ext cx="11931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0E0CE702-F38E-4F38-8DA3-53B851EE1973}"/>
              </a:ext>
            </a:extLst>
          </p:cNvPr>
          <p:cNvCxnSpPr>
            <a:cxnSpLocks/>
          </p:cNvCxnSpPr>
          <p:nvPr/>
        </p:nvCxnSpPr>
        <p:spPr>
          <a:xfrm>
            <a:off x="4358640" y="4289483"/>
            <a:ext cx="1351280" cy="511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6D08B4ED-EC0B-4D54-9898-DA46A05DF94D}"/>
              </a:ext>
            </a:extLst>
          </p:cNvPr>
          <p:cNvCxnSpPr>
            <a:cxnSpLocks/>
          </p:cNvCxnSpPr>
          <p:nvPr/>
        </p:nvCxnSpPr>
        <p:spPr>
          <a:xfrm flipH="1">
            <a:off x="3068320" y="4303569"/>
            <a:ext cx="1193100" cy="497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100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Odwołanie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52936"/>
            <a:ext cx="6737480" cy="258946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 naruszenia przez rektora przepisów prawa, minister może wystąpić do kolegium elektorów albo podmiotu, który dokonał wyboru rektora, albo go powołał z wnioskiem o odwołanie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odwołanie rektora jest rozpatrywany w terminie 30 dni od dnia jego doręczenia, a nie – jak przewidywała dotychczasowa ustawa – od dnia jego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złożenia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czasu rozpatrzenia wniosku o odwołanie rektora minister może zawiesić go w pełnieniu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funkcji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101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Odwołanie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rektora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7239080" cy="25248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uporczywie lub rażąco narusza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prawa Minister może go odwołać, po zasięgnięciu opinii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RGNiSW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właściwej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konferencji rektorów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przedstawiane w terminie 30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odwołania rektora przez Ministra, obowiązki rektora pełni najstarszy członek senatu posiadający co najmniej stopień doktora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nowego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 powołuje się na okres do końca kadencji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102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Zawieszenie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mocy prawa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6737480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zostaje zawieszony w pełnieniu funkcji z mocy prawa, w przypadku gdy toczy się przeciwko niemu postępowanie karne z oskarżenia publicznego o przestępstwo umyślne lub postępowanie o umyślne przestępstwo skarbowe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rektora pełni najstarszy członek senatu posiadający co najmniej stopień doktora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103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Skrócenie kadencji rady uczelni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 naruszenia przez radę uczelni przepisów prawa, minister występuje do senatu z wnioskiem o skrócenie kadencji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C1D7F70-06BD-41C1-9BCA-46484764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14" y="4050685"/>
            <a:ext cx="1345705" cy="10691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104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100 000 zł w przypadku prowadzenia studiów z w sposób nieuprawniony 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w przypadku naruszenia terminu do wydania absolwentowi dyplomu ukończenia studiów wraz z suplementem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E64D14A-D0F1-4C31-BEA0-F40BE051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37" y="4569276"/>
            <a:ext cx="873125" cy="8731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105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58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52306" y="2924944"/>
            <a:ext cx="7508126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50 000 zł w przypadku: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niezapewnienia studentom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kontynowania studiów (po zaprzestaniu ich prowadzenia)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nieudostępnienia ogłoszenia o konkursie na stanowisko nauczyciela akademickiego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nieopublikowania w BIP wymaganych w ustawie dokumentów i informacji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niezawiadomienia Ministra oraz PKA o utworzeniu studiów,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rozpoczęciu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zaprzestaniu ich prowadzenia, zaprzestaniu spełniania warunków do ich prowadzenia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600" dirty="0">
                <a:solidFill>
                  <a:schemeClr val="tx1"/>
                </a:solidFill>
                <a:latin typeface="Montserrat Medium" pitchFamily="2" charset="0"/>
              </a:rPr>
              <a:t>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101441A-858A-4CBB-80D8-2BE9D48F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5" y="1685925"/>
            <a:ext cx="873125" cy="8731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106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89938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917562"/>
            <a:ext cx="6737480" cy="2524839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50 000 zł w przypadku: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niewprowadzenia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niezaktualizowania, niezarchiwizowania lub nieusunięcia danych do Systemu POL-on w zakresie wymaganym przepisami ustawy 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pobierania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studentów opłat z naruszeniem przepisów</a:t>
            </a:r>
          </a:p>
          <a:p>
            <a:pPr marL="28575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3CFA8A7-15B6-4810-8992-F842179C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5" y="1685925"/>
            <a:ext cx="873125" cy="8731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107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697733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19120"/>
            <a:ext cx="6737480" cy="232328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wszczęte i niezakończone przed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2018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postępowania w sprawie kontroli prowadzi się na podstawie przepisów dotychczasowych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6440803-5A4F-4BE9-8946-621EF33D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14" y="4050685"/>
            <a:ext cx="1345705" cy="10691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9" y="1999894"/>
            <a:ext cx="8127974" cy="1645129"/>
          </a:xfrm>
        </p:spPr>
        <p:txBody>
          <a:bodyPr>
            <a:normAutofit/>
          </a:bodyPr>
          <a:lstStyle/>
          <a:p>
            <a:r>
              <a:rPr lang="pl-PL" sz="3600" noProof="1">
                <a:latin typeface="Arial" panose="020B0604020202020204" pitchFamily="34" charset="0"/>
                <a:cs typeface="Arial" panose="020B0604020202020204" pitchFamily="34" charset="0"/>
              </a:rPr>
              <a:t>Dziękujemy za </a:t>
            </a:r>
            <a:r>
              <a:rPr lang="pl-PL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br>
              <a:rPr lang="pl-PL" sz="3600" noProof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ewentualne pytania prosimy kierować na adres </a:t>
            </a: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konstytucjadlanauki@mnisw.gov.pl</a:t>
            </a:r>
            <a:r>
              <a:rPr lang="pl-PL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65104"/>
            <a:ext cx="8127974" cy="1361014"/>
          </a:xfrm>
        </p:spPr>
        <p:txBody>
          <a:bodyPr/>
          <a:lstStyle/>
          <a:p>
            <a:r>
              <a:rPr lang="en-US" dirty="0" err="1"/>
              <a:t>ul</a:t>
            </a:r>
            <a:r>
              <a:rPr lang="en-US" dirty="0"/>
              <a:t>. </a:t>
            </a:r>
            <a:r>
              <a:rPr lang="en-US" dirty="0" err="1"/>
              <a:t>Hoża</a:t>
            </a:r>
            <a:r>
              <a:rPr lang="en-US" dirty="0"/>
              <a:t> 20, </a:t>
            </a:r>
            <a:r>
              <a:rPr lang="en-US" dirty="0" err="1"/>
              <a:t>ul</a:t>
            </a:r>
            <a:r>
              <a:rPr lang="en-US" dirty="0"/>
              <a:t>. Wspólna1/3</a:t>
            </a:r>
          </a:p>
          <a:p>
            <a:r>
              <a:rPr lang="en-US" dirty="0"/>
              <a:t>00-529 Warszawa</a:t>
            </a:r>
          </a:p>
          <a:p>
            <a:endParaRPr lang="en-US" dirty="0"/>
          </a:p>
          <a:p>
            <a:r>
              <a:rPr lang="en-US" dirty="0"/>
              <a:t>tel. +48 (22) 529 27 18</a:t>
            </a:r>
          </a:p>
          <a:p>
            <a:r>
              <a:rPr lang="en-US" dirty="0"/>
              <a:t>fax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26" y="5488019"/>
            <a:ext cx="1980000" cy="287999"/>
          </a:xfrm>
          <a:prstGeom prst="rect">
            <a:avLst/>
          </a:prstGeom>
        </p:spPr>
      </p:pic>
      <p:sp>
        <p:nvSpPr>
          <p:cNvPr id="4" name="PoleTekstowe 13"/>
          <p:cNvSpPr txBox="1"/>
          <p:nvPr/>
        </p:nvSpPr>
        <p:spPr>
          <a:xfrm>
            <a:off x="3050087" y="5507419"/>
            <a:ext cx="3244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  <p:pic>
        <p:nvPicPr>
          <p:cNvPr id="14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97" y="1951530"/>
            <a:ext cx="431800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52384" y="2803835"/>
            <a:ext cx="431800" cy="571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81" y="6331398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625754"/>
            <a:ext cx="7489371" cy="3047666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uczelnia publiczna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– utworzona przez organ państwa </a:t>
            </a:r>
          </a:p>
          <a:p>
            <a:pPr marL="801450" lvl="2" indent="-171450" algn="just"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publiczna uczelnia akademicka – ustawa</a:t>
            </a:r>
          </a:p>
          <a:p>
            <a:pPr marL="801450" lvl="2" indent="-171450" algn="just"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publiczna uczelnia zawodowa – rozporządzanie Ministra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250" lvl="1" indent="-171450" algn="just">
              <a:spcBef>
                <a:spcPts val="1000"/>
              </a:spcBef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połączenie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 publicznych, instytutów badawczych lub instytutów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</a:p>
          <a:p>
            <a:pPr marL="344250" lvl="1" indent="-171450" algn="just"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600" b="1" dirty="0" smtClean="0">
                <a:latin typeface="Montserrat Medium" pitchFamily="2" charset="0"/>
              </a:rPr>
              <a:t>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uczelnia niepubliczna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tworzona przez założyciela: osobę fizyczną, osobę prawną (niebędącą JST, państwową albo samorządową osobę prawną) za zgodą Ministra (środki finansowe 3 mln.)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57400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Utworzenie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865120"/>
            <a:ext cx="7489371" cy="28083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publiczna, do której nastąpiło włączenie: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innej uczelni publicznej,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instytutu badawczego lub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instytutu PAN, </a:t>
            </a:r>
          </a:p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wstępuje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prawa i obowiązki tej uczelni lub tego instytutu, w tym w prawa i obowiązki wynikające z decyzji administracyjnych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6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Łączenie uczelni publicznych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włączenie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3212976"/>
            <a:ext cx="7489371" cy="2222623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niepubliczna z inną uczelnią niepubliczną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powstaje nowa uczelnia niepubliczna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wpis składają rektorzy i założyciele łączących się uczelni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wstępuje w ogół praw i obowiązków łączonych uczelni, w tym w prawa i obowiązki wynikające z decyzji administracyjnych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Łączenie uczelni niepublicznych – połączenie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852936"/>
            <a:ext cx="6737480" cy="2319742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niepubliczna do innej uczelni niepublicznej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skuteczne z dniem wykreślenia z ewidencji uczelni włączanej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wykreślenie uczelni włączanej składają rektorzy i założyciele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niepubliczna, do której nastąpiło włączenie innej uczelni niepublicznej, wstępuje w prawa i obowiązki tej uczelni, w tym w prawa i obowiązki wynikające z decyzji administracyjnych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62003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Łączenie uczelni niepublicznych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włączenie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692400"/>
            <a:ext cx="7259320" cy="2743200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polega na zadysponowaniu składnikami materialnymi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niematerialnymi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 majątku po zaspokojeniu lub zabezpieczeniu wierzycieli, w szczególności pracowników, studentów i doktorantów, w celu zakończenia jej działalności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likwidator powołany przez Ministra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Likwidacja uczelni publicznej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71902" y="2579430"/>
            <a:ext cx="6737480" cy="29112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b="1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na celu zakończenie działalności uczelni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założyciel za zgodą Ministra (decyzja administracyjna)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warunek: zapewnienie studentom oraz doktorantom możliwości kontynuowania kształcenia </a:t>
            </a:r>
          </a:p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Likwidacja uczelni niepublicznej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0ADE842-5024-487E-AAE6-3FEA53BF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70" y="4179912"/>
            <a:ext cx="962025" cy="10113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56248" y="2522513"/>
            <a:ext cx="7259320" cy="2861672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likwidator (założyciel) przejmuje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organów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</a:p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wygasa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organów uczelni</a:t>
            </a:r>
          </a:p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prowadzi się przyjęć na studia, studia podyplomowe, kształcenie specjalistyczne i inne formy kształcenia, a także do szkół doktorskich</a:t>
            </a:r>
          </a:p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nadaje się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stopni naukowych i stopni w zakresie sztuki</a:t>
            </a:r>
          </a:p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pozbawienie lub ograniczenie możliwości otrzymywania środków finansowych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Likwidacja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uczelni - skutki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924944"/>
            <a:ext cx="7259320" cy="2304256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prowadzone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może być kontynuowane nie dłużej niż do końca roku akademickiego,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stosunki pracy nauczycieli akademickich wygasają z końcem roku akademickiego</a:t>
            </a:r>
          </a:p>
          <a:p>
            <a:pPr marL="0" indent="0" algn="just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którym postawiono uczelnię w stan likwidacji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Likwidacja uczelni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skutki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640985"/>
            <a:ext cx="7259320" cy="2794615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postępowania w sprawie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wydania pozwolenia na utworzenie uczelni niepublicznej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wszczęte i niezakończone przed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1 października 2018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umarza się</a:t>
            </a:r>
          </a:p>
          <a:p>
            <a:pPr marL="285750" algn="just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Minister wydał przed 1 października 2018 r.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pozwolenie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utworzenie uczelni niepublicznej ale założyciel nie złożył wniosku o wpis uczelni niepublicznej do rejestru - pozwolenie wygasa z dniem 1 października 2018 r.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postępowanie </a:t>
            </a: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wpisu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rejestru uczelni niepublicznych wszczęte i niezakończone przed 1 października 2018 r. prowadzi się na zasadach dotychczasowych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-78" r="31214" b="12833"/>
          <a:stretch/>
        </p:blipFill>
        <p:spPr>
          <a:xfrm>
            <a:off x="4680684" y="1581249"/>
            <a:ext cx="3859812" cy="4170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3826263" cy="1162050"/>
          </a:xfrm>
        </p:spPr>
        <p:txBody>
          <a:bodyPr anchor="t">
            <a:norm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prezentacji</a:t>
            </a:r>
            <a:endParaRPr lang="en-US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1"/>
          </p:nvPr>
        </p:nvSpPr>
        <p:spPr>
          <a:xfrm>
            <a:off x="506948" y="1581249"/>
            <a:ext cx="4006329" cy="4170328"/>
          </a:xfrm>
        </p:spPr>
        <p:txBody>
          <a:bodyPr>
            <a:normAutofit fontScale="92500"/>
          </a:bodyPr>
          <a:lstStyle/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Uczelnia – główny podmiot systemu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organizacyjna uczelni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Federacje – tworzenie, zasady funkcjonowania i zadania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Nadzór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 systemem szkolnictwa wyższego i nauki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Medium" pitchFamily="2" charset="0"/>
            </a:endParaRPr>
          </a:p>
        </p:txBody>
      </p:sp>
      <p:grpSp>
        <p:nvGrpSpPr>
          <p:cNvPr id="3" name="Grupa 11"/>
          <p:cNvGrpSpPr/>
          <p:nvPr/>
        </p:nvGrpSpPr>
        <p:grpSpPr>
          <a:xfrm>
            <a:off x="4822162" y="1666469"/>
            <a:ext cx="3619308" cy="4018533"/>
            <a:chOff x="463822" y="1666469"/>
            <a:chExt cx="3619308" cy="4018533"/>
          </a:xfrm>
        </p:grpSpPr>
        <p:pic>
          <p:nvPicPr>
            <p:cNvPr id="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822" y="1666469"/>
              <a:ext cx="431800" cy="571500"/>
            </a:xfrm>
            <a:prstGeom prst="rect">
              <a:avLst/>
            </a:prstGeom>
          </p:spPr>
        </p:pic>
        <p:pic>
          <p:nvPicPr>
            <p:cNvPr id="5" name="Obraz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651330" y="5113502"/>
              <a:ext cx="431800" cy="571500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7FB09B5-CB38-2445-9C9A-EBD462DF8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3010316"/>
            <a:ext cx="7259320" cy="2866955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1 października 2018 do 30 </a:t>
            </a:r>
            <a:r>
              <a:rPr lang="pl-PL" sz="1800" dirty="0"/>
              <a:t>września 2019 r. senaty uczelni publicznych mogą złożyć do </a:t>
            </a:r>
            <a:r>
              <a:rPr lang="pl-PL" sz="1800" dirty="0" smtClean="0"/>
              <a:t>Ministra wniosek </a:t>
            </a:r>
            <a:r>
              <a:rPr lang="pl-PL" sz="1800" dirty="0"/>
              <a:t>o włączenie filii uczelni publicznej do innej uczelni publicznej mającej siedzibę w tej samej miejscowości, w której mieści się ta </a:t>
            </a:r>
            <a:r>
              <a:rPr lang="pl-PL" sz="1800" dirty="0" smtClean="0"/>
              <a:t>filia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umowa między uczelniami (mienie, kontynuacja kształcenia, stosunki pracy)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/>
              <a:t>rozporządzenie Ministra w sprawie włączenia i przeniesienia na uczelnię pozwoleń na </a:t>
            </a:r>
            <a:r>
              <a:rPr lang="pl-PL" sz="1800" dirty="0"/>
              <a:t>utworzenie </a:t>
            </a:r>
            <a:r>
              <a:rPr lang="pl-PL" sz="1800" dirty="0" smtClean="0"/>
              <a:t>studiów przysługujących filii</a:t>
            </a:r>
            <a:endParaRPr lang="pl-PL" sz="1800" dirty="0"/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przejściowy  - włączanie filii do innej uczelni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996952"/>
            <a:ext cx="7259320" cy="243864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działalność naukową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kategorię naukową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A+, A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 w co najmniej jednej dyscyplinie naukowej albo artystycznej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prowadzić kształcenie doktorantów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prowadzi kształcenia specjalistycznego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akademicka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640985"/>
            <a:ext cx="7259320" cy="302026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posiada żadnej kategorii naukowej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w żadnej dyscyplinie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kategorii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naukowej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uwzględniające potrzeby otoczenia społeczno-gospodarczego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studia pierwszego stopnia i może prowadzić studia drugiego stopnia lub jednolite studia  magisterskie 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kształcenie wyłącznie o profilu praktycznym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prowadzić kształcenie specjalistyczne </a:t>
            </a:r>
          </a:p>
          <a:p>
            <a:pPr marL="285750" algn="just">
              <a:lnSpc>
                <a:spcPct val="100000"/>
              </a:lnSpc>
              <a:buClr>
                <a:srgbClr val="E81B29"/>
              </a:buClr>
              <a:buSzPct val="100000"/>
              <a:buFontTx/>
              <a:buChar char="-"/>
            </a:pPr>
            <a:endParaRPr lang="pl-PL" sz="1800" b="1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Uczelnia zawodowa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22514"/>
            <a:ext cx="6737480" cy="2968120"/>
          </a:xfrm>
        </p:spPr>
        <p:txBody>
          <a:bodyPr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kształcenia na studiach</a:t>
            </a:r>
          </a:p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kształcenia na studiach podyplomowych lub innych form kształcenia</a:t>
            </a:r>
          </a:p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działalności naukowej, świadczenie usług badawczych oraz transfer wiedzy i technologii do gospodarki (w szczególności akademickie)</a:t>
            </a:r>
          </a:p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kształcenia doktorantów (tylko akademickie)</a:t>
            </a:r>
          </a:p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i promowanie kadr uczelni</a:t>
            </a:r>
          </a:p>
          <a:p>
            <a:pPr marL="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stwarzanie osobom niepełnosprawnym warunków do pełnego udziału w procesie rekrutacyjnym, kształceniu, prowadzeniu działalności naukowej</a:t>
            </a:r>
          </a:p>
          <a:p>
            <a:pPr marL="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720622"/>
            <a:ext cx="6737480" cy="2770011"/>
          </a:xfrm>
        </p:spPr>
        <p:txBody>
          <a:bodyPr>
            <a:noAutofit/>
          </a:bodyPr>
          <a:lstStyle/>
          <a:p>
            <a:pPr marL="285750" algn="just"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wychowywanie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studentów w poczuciu odpowiedzialności za państwo polskie, tradycję narodową, umacnianie zasad demokracji i poszanowanie praw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człowieka</a:t>
            </a:r>
          </a:p>
          <a:p>
            <a:pPr marL="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upowszechnianie i pomnażanie osiągnięć nauki i kultury, w tym przez gromadzenie i udostępnianie zbiorów bibliotecznych, informacyjnych 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archiwalnych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na rzecz społeczności lokalnych i regionalnych</a:t>
            </a:r>
            <a:r>
              <a:rPr lang="pl-PL" sz="1800" dirty="0">
                <a:solidFill>
                  <a:schemeClr val="tx1"/>
                </a:solidFill>
                <a:latin typeface="Montserrat Medium" pitchFamily="2" charset="0"/>
              </a:rPr>
              <a:t>.</a:t>
            </a:r>
          </a:p>
          <a:p>
            <a:pPr marL="285750" algn="just"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19" y="2891845"/>
            <a:ext cx="7110011" cy="2698522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zgodą Ministra (decyzja administracyjna)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wyniku zaprzestania spełniania wymogu posiadania kat. A+, A lub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minimum 1 dyscyplinie naukowej lub artystycznej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momencie zmiany statusu: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dostosowuje prowadzone kształcenie na studiach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 praktycznego  (w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terminie 12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miesięcy)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prowadząca kształcenie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doktorantów zaprzestaje tego kształcenia z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końcem roku akademickiego (obowiązek zapewnienia możliwości kontunuowania kształcenia)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198" y="2060848"/>
            <a:ext cx="715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Zmiana statusu uczelni akademickiej na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zawodową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895600"/>
            <a:ext cx="7259320" cy="2540000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uczelnie akademickie i zawodowe stają się uczelniami akademickim i zawodowymi w rozumieniu nowych przepisów </a:t>
            </a:r>
          </a:p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działające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1 października 2018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 prawo posługiwać się dotychczasowymi nazwami </a:t>
            </a:r>
          </a:p>
          <a:p>
            <a:pPr marL="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chęci zmiany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nazwy uczelni (już działającej) o okresie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 października 2018 r.  do 31 grudnia 2021 r.  stosuje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przepisy (warunki) dotychczasowe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89098"/>
            <a:ext cx="7565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71600" y="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708920"/>
            <a:ext cx="4101942" cy="1008112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28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894667"/>
            <a:ext cx="4436908" cy="277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Tryb uchwalania/ nadawania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Okres przejściowy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Przygotowanie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statutu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679164"/>
            <a:ext cx="7023056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powoływania i odwoływania organów uczelni, w tym podmioty uprawnione do wskazywania kandydatów na rektora, oraz sposób organizowania wyborów do organów uczelni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rady uczelni oraz senatu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i tryb funkcjonowania rady uczelni, senatu i kolegium elektorów (w tym skład kolegium oraz tryb wyboru jego członków)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sprawowania wewnętrznego nadzoru nad aktami wydawanymi przez organy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8" y="2145541"/>
            <a:ext cx="7565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31398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jednostek organizacyjnych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funkcje kierownicze w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powoływania osób do pełnienia funkcji kierowniczych w uczelni i ich odwoływania;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nadawania tytułu doktora honoris causa;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prowadzenia działalności gospodarczej przez uczelnię;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924944"/>
            <a:ext cx="6737480" cy="268800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dysponowania mieniem uczelni;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nadawania regulaminu organizacyjnego;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porządkowe dotyczące odbywania zgromadzeń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85E2FC-DBA8-4CFE-BC2E-54E1467F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0" y="4267282"/>
            <a:ext cx="1282999" cy="10396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kalifikacje wymagane od nauczycieli akademickich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i warunki przeprowadzania konkursów na nauczyciela akademickiego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wyboru i skład uczelnianej komisji dyscyplinarnej dla nauczycieli akademickich oraz komisji dyscyplinarnych (I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instancji) dla studentów i doktorantów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uczelniach wojskowych oraz służb państwowych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określa ograny uczelni wykonujące zadania rady uczelni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7214632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na zajęcie stanowiska przez samorząd studentów lub doktorantów w odniesieniu do kandydata do pełnienia funkcji kierowniczej w uczelni, do zakresu obowiązków której należą sprawy studentów lub doktorantów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do wyrażenia opinii przez samorząd studentów lub doktorantów w odniesieniu do programu studiów lub programu kształcenia w szkole doktorskiej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701742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niepublicznej wskazuje osobę fizyczną albo osobę prawną (inną niż jednostka samorządu terytorialnego albo państwowa albo samorządowa osoba prawna), która staje się założycielem w przypadku jego śmierci albo utraty osobowości prawnej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niepublicznej określa tryb likwidacji uczelni oraz przeznaczenie składników mienia uczelni po zakończeniu likwidacji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7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Obligatoryjna materia statutowa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79430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publiczna – senat po zaciągnięciu opinii rady uczelni oraz związków zawodowych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wojskowej </a:t>
            </a:r>
            <a:r>
              <a:rPr lang="pl-PL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służb państwowych wejście w życie statut jest uzależnione od decyzji nadzorującego ministra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niepubliczna – senat uczelni chyba, że statut przyznaje tą kompetencję założycielowi lub określonemu organowi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Tryb uchwalania/ nadawania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79430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statuty uczelni zachowują moc do czasu wejścia w życie nowych tj.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</a:t>
            </a: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statuty uczelni: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 – uchwalą senaty, 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niepublicznych – uchwalą senaty albo nadadzą założyciele albo inne określone w statutach organy uczelni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podstawie nowych przepisów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852936"/>
            <a:ext cx="6737480" cy="2637697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czego rozpocząć? </a:t>
            </a: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Kiedy zacząć prace i kiedy uchwalić? </a:t>
            </a:r>
            <a:endPara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Kogo włączyć w prace?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czy korekta </a:t>
            </a: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obecnego, nowa czy stara struktura? 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aspekt merytoryczny 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aspekt legislacyjny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przejściowy!</a:t>
            </a:r>
          </a:p>
          <a:p>
            <a:pPr marL="458550" lvl="1">
              <a:buClr>
                <a:srgbClr val="E81B29"/>
              </a:buClr>
              <a:buSzPct val="100000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Propozycja podejścia do opracowania statutu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899592" y="2104102"/>
            <a:ext cx="7565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</a:t>
            </a:r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sz="36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468866"/>
            <a:ext cx="4101942" cy="108772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  <a:r>
              <a:rPr lang="pl-PL" sz="2600" dirty="0">
                <a:solidFill>
                  <a:srgbClr val="E81B29"/>
                </a:solidFill>
                <a:latin typeface="Montserrat" pitchFamily="2" charset="0"/>
              </a:rPr>
              <a:t/>
            </a:r>
            <a:br>
              <a:rPr lang="pl-PL" sz="2600" dirty="0">
                <a:solidFill>
                  <a:srgbClr val="E81B29"/>
                </a:solidFill>
                <a:latin typeface="Montserrat" pitchFamily="2" charset="0"/>
              </a:rPr>
            </a:br>
            <a:endParaRPr lang="pl-PL" sz="2600" dirty="0">
              <a:solidFill>
                <a:srgbClr val="E81B29"/>
              </a:solidFill>
              <a:latin typeface="Montserrat" pitchFamily="2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39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429001"/>
            <a:ext cx="443690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Rada uczelni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Senat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Inne organy uczelni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Funkcje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kierownicze </a:t>
            </a:r>
          </a:p>
          <a:p>
            <a:pPr marL="184150" indent="-184150">
              <a:spcAft>
                <a:spcPts val="400"/>
              </a:spcAft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Okres przejściowy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666999"/>
            <a:ext cx="7489371" cy="309623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uczelnie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Polska Akademia Nauk oraz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naukowe PAN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instytuty badawcze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międzynarodowe instytuty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naukowe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federacje wyżej wymienionych podmiotów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Polska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Akademia Umiejętności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inne podmioty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57400"/>
            <a:ext cx="5954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systemu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1688B9-5F16-4DF5-90B1-15E1E0A4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467310"/>
            <a:ext cx="959711" cy="9616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publicznej – rada uczelni, rektor i senat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niepublicznej – rektor i senat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uczelni może przewidywać również inne organy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Organy uczelni 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 publicznej wybiera kolegium elektorów spośród kandydatów wskazanych przez radę uczelni (po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zasięgnięciu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opinii senatu)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 podmiot wskazany w statucie 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niepublicznej powołuje założyciel albo wybiera senat albo inny określony w statucie organ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22513"/>
            <a:ext cx="6951048" cy="2623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Rektorem może być osoba, która: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prawnych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 z pełni praw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skarbowe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była karana karą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dyscyplinarną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organami;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wykształcenie wyższe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18116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664178"/>
            <a:ext cx="6737480" cy="28264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Rektorem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osoba, która: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publicznych dodatkowo: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posiada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stopień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 ukończyła 67. roku życia w dniu rozpoczęcia kadencji</a:t>
            </a:r>
          </a:p>
          <a:p>
            <a:pPr marL="630000" lvl="1" indent="-1714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Statut może określać dodatkowe wymagania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uczelni publicznej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1 września)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rektorem przez więcej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 2 następujące po sobie kadencje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6A92E45-DA82-4233-9241-D4E44C43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70" y="4138655"/>
            <a:ext cx="962025" cy="10113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79430"/>
            <a:ext cx="6737480" cy="29112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8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domniemanie kompetencji rektora </a:t>
            </a: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 sprawy uczelni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niezastrzeżone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ustawę lub statut do kompetencji innych organów uczelni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F50371B-E0A2-4EC6-8DC5-8F00E7D8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34" y="4442735"/>
            <a:ext cx="1128506" cy="10478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852936"/>
            <a:ext cx="6737480" cy="26642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rektora obejmują: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reprezentowanie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uczelnią;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przygotowywanie projektu statutu oraz projektu strategii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składanie sprawozdania z realizacji strategii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wykonywanie czynności z zakresu prawa pracy;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dirty="0">
                <a:solidFill>
                  <a:srgbClr val="E81B29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8920"/>
            <a:ext cx="6737480" cy="278171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powoływanie osób do pełnienia funkcji kierowniczych w uczelni i ich odwoływanie;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polityki kadrowej w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studiów na określonym kierunku, poziomie i profilu;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szkół doktorskich;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gospodarki finansowej uczelni;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zapewnianie wykonywania przepisów obowiązujących w uczelni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Rektor</a:t>
            </a:r>
            <a:r>
              <a:rPr lang="pl-PL" sz="2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Skład: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albo 8 członków powoływanych przez senat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spoza wspólnoty uczelni stanowią co najmniej 50% ww. osób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samorządu studentów (z mocy prawa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550" lvl="1">
              <a:buClr>
                <a:srgbClr val="E81B29"/>
              </a:buClr>
              <a:buSzPct val="100000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Przewodniczącym rady jest zawsze  członek pochodzący spoza wspólnoty uczelni wybrany przez senat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58822" y="2522513"/>
            <a:ext cx="7241570" cy="302967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może być osoba, która: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prawnych i korzysta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pełni praw publicznych;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skarbowe ani 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była karana karą dyscyplinarną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organami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 wykształcenie wyższe (nie dotyczy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przewodniczącego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samorządu studentów)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ukończyła 67. roku życia do dnia rozpoczęcia kadencji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szkolnictwa wyższego i nauki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666999"/>
            <a:ext cx="7489371" cy="2534175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Narodowe Centrum Badań i Rozwoju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Narodowe Centrum Nauki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Narodowa Agencja Wymiany Akademickiej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57400"/>
            <a:ext cx="6191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działające na rzecz systemu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1688B9-5F16-4DF5-90B1-15E1E0A4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2467310"/>
            <a:ext cx="959711" cy="9616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</a:t>
            </a:r>
            <a:r>
              <a:rPr lang="pl-PL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może być osoba, która: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pełni funkcję organu jakiejkolwiek uczelni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członkiem rady innej uczelni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zatrudniona w administracji publicznej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1 stycznia po wyborach rektora)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więcej niż 2 następujące po sobie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członkowi rady przysługuje wynagrodzenie  (maksymalnie 4 294,70)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 na podstawie swojego regulaminu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zasad działania określonych w statucie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522514"/>
            <a:ext cx="7766248" cy="3426766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zadań rady należy: 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projektu strategii uczelni;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projektu statutu;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gospodarki finansowej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 tym opiniowanie planu rzeczowo – finansowego i zatwierdzanie sprawozdania z jego wykonania a także zatwierdzanie sprawozdania finansowego)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zarządzania uczelnią;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wskazywanie kandydatów na rektora, po zaopiniowaniu przez senat;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opiniowanie sprawozdania z realizacji strategii uczelni;</a:t>
            </a:r>
          </a:p>
          <a:p>
            <a:pPr marL="744300" lvl="1" indent="-285750"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wykonywanie innych zadań określonych w statucie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6084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Rada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2560"/>
            <a:ext cx="6737480" cy="278807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senatu publicznej uczelni akademickiej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profesorowie i profesorowie uczelni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mniej niż 50%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akademiccy zatrudnieni na innych stanowiskach i pracownicy niebędący nauczycielami akademickimi (nie mniej niż 25%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studenci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doktoranci (nie mniej niż 20% składu senatu),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0" y="2702560"/>
            <a:ext cx="6737480" cy="278807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 senatu publicznej uczelni zawodowej 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nauczyciele akademiccy posiadający co najmniej stopień doktora (nie mniej niż 50%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nauczyciele akademiccy nieposiadający stopnia doktora i pracownicy niebędący nauczycielami akademickimi, (nie mniej niż 25% składu senatu)</a:t>
            </a: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00" lvl="1" indent="-28575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studenci (nie mniej niż 20% składu senatu)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745076" y="2492896"/>
            <a:ext cx="7230524" cy="342286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Członkiem może być osoba, która: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 pełną zdolność do czynności prawnych;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korzysta z pełni praw publicznych;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skazana prawomocnym wyrokiem za umyślne przestępstwo lub umyślne przestępstwo skarbowe;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była karana karą dyscyplinarną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okresie od dnia 22 lipca 1944 r. do dnia 31 lipca 1990 r. nie pracowała w organach bezpieczeństwa państwa, nie pełniła w nich służby ani nie współpracowała z tymi organami</a:t>
            </a:r>
          </a:p>
          <a:p>
            <a:pPr marL="744300" lvl="1" indent="-285750"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 ukończyła 67. roku życia do dnia rozpoczęcia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kadencji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48360" y="198884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50A8FB1-7F42-4DF1-B654-0B19AFF0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404" y="1888898"/>
            <a:ext cx="1029196" cy="9227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trwa 4 lata (od września)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osoba nie więcej niż 2 następujące po sobie kadencje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przewodniczącym jest rektor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studentów i doktorantów jest określony w regulaminach ich samorządów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912533"/>
            <a:ext cx="6737480" cy="2734278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określone w statucie uczelni (publicznej lub niepublicznej)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wymagania dla osób pełniących funkcje organu jednoosobowego lub członków organów kolegialnych – analogiczne jak w przypadku rektora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może określić dodatkowe wymagania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Inne organy uczelni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822969"/>
            <a:ext cx="7167072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rozstrzyga jakie funkcje kierownicze będą występowały w uczelni, a także określa zasady powoływania i odwoływania osób na funkcje kierownicze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 powołuje i odwołuje osoby na funkcje kierownicze 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powołanie osoby do pełnienia funkcji kierowniczej, do której zakresu obowiązków należą sprawy studenckie lub sprawy doktorantów, wymaga uzgodnienia odpowiednio z samorządem studenckim lub samorządem doktorantów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Funkcje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kierownicze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5760" y="2579430"/>
            <a:ext cx="7142624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rektorzy uczelni publicznych pełnią funkcję do końca kadencji (kadencje rozpoczęte 2015 i 2017 kończą się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sierpnia 2020 r.)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1października 2018 r. do 30 września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prorektorzy uczelni pełnią swoje dotychczasowe funkcje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4755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organy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jednoosobowe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145542"/>
            <a:ext cx="7565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 podmiot systemu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311699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783840"/>
            <a:ext cx="6737480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senaty uczelni publicznych działają do końca kadencji rozpoczętej przed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2018 r.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kadencje senatów rozpoczęte w 2015 i 2017 r. trwają do 31 sierpnia 2020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czasu powołania pierwszej rady uczelni jej zadania wykonuje senat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- senat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783840"/>
            <a:ext cx="7167072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czerwca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senaty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powołują pierwszą radę uczelni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kadencja pierwszej rady (kadencja „zerowa”) trwa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31 grudnia 2020 r. 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kadencji „zerowej” nie wlicza się do limitu możliwych kadencji członka rady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od powołania do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wykonuje obowiązki w ograniczonym zakresie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rada uczelni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595545"/>
            <a:ext cx="6737480" cy="291120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września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podstawowych jednostek organizacyjnych oraz kierownicy tych jednostek przestają być organami uczelni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rektorzy wstępują 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obowiązki dotychczasowych  kierowników podstawowych jednostek organizacyjnych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przejściowy –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pjo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63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89098"/>
            <a:ext cx="7565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71600" y="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468866"/>
            <a:ext cx="4101942" cy="108772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  <a:b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64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894667"/>
            <a:ext cx="4436908" cy="248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Typy jednostek organizacyjnych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Prowadzenie działalności poza siedzibą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Regulamin organizacyjny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79430"/>
            <a:ext cx="7167072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 smtClean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 uczelni w zakresie kształtowania wewnętrznego ładu organizacyjnego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typy jednostek organizacyjnych: 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wydziały 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nstytuty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katedry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zakłady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</a:p>
          <a:p>
            <a:pPr marL="801450" lvl="1" indent="-342900">
              <a:buClr>
                <a:srgbClr val="E81B29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olegia</a:t>
            </a:r>
          </a:p>
          <a:p>
            <a:pPr marL="458550" lvl="1"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7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033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Typy jednostek organizacyjnych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79430"/>
            <a:ext cx="6737480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jednostek organizacyjnych w uczelni określa statut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strukturę organizacyjną określa rektor w regulaminie organizacyjnym </a:t>
            </a:r>
          </a:p>
          <a:p>
            <a:pPr marL="458550" lvl="1"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7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8788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Typy jednostek organizacyjnych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71600" y="3068960"/>
            <a:ext cx="7128792" cy="2666153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wstępuje w ogół praw i obowiązków jej podstawowych jednostek organizacyjnych, w tym w prawa i obowiązki wynikające z decyzji Ministra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września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podstawowych jednostek organizacyjnych oraz kierownicy tych jednostek przestają być organami uczelni </a:t>
            </a:r>
          </a:p>
          <a:p>
            <a:pPr marL="285750">
              <a:lnSpc>
                <a:spcPct val="100000"/>
              </a:lnSpc>
              <a:spcAft>
                <a:spcPts val="4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października 2019 r.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rektorzy wstępują w praw i obowiązki dotychczasowych  kierowników podstawowych jednostek organizacyjnych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67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B9F0F0F-B65D-40AD-8924-9956F420CF64}"/>
              </a:ext>
            </a:extLst>
          </p:cNvPr>
          <p:cNvSpPr txBox="1"/>
          <p:nvPr/>
        </p:nvSpPr>
        <p:spPr>
          <a:xfrm>
            <a:off x="971600" y="2087879"/>
            <a:ext cx="73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Typy jednostek organizacyjnych – okres przejściowy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79430"/>
            <a:ext cx="6737480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wyłączna forma prowadzenia przez uczelnię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działalności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 siedzibą lub poza obszarem metropolitalnym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filii uczelnia może prowadzić studia na kierunku, poziomie i profilu o tej samej nazwie lub  tych samych efektach uczenia się co w swojej siedzibie (wyjątek od ogólnej reguły)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8788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Prowadzenie działalności poza siedzibą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780106" y="2918877"/>
            <a:ext cx="7248277" cy="286297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600" dirty="0" smtClean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zamiejscowe jednostki organizacyjne stają się filiami w rozumieniu nowych przepisów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7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69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87880"/>
            <a:ext cx="68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Prowadzenie działalności poza siedzibą – okres przejściowy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85439" y="2298584"/>
            <a:ext cx="5058561" cy="889234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sz="26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447875"/>
            <a:ext cx="4436908" cy="327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Autonomia uczelni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Nazwy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Uczelnie publiczne i niepubliczne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akademickie i zawodowe oraz ich zadania</a:t>
            </a:r>
          </a:p>
          <a:p>
            <a:pPr marL="184150" indent="-184150">
              <a:lnSpc>
                <a:spcPct val="114000"/>
              </a:lnSpc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Zmiana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obecnego statusu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uczelni i okres przejściowy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45" y="6329630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uczelni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933320" y="2549545"/>
            <a:ext cx="6737480" cy="28629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Określa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8550" lvl="1"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strukturę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organizacyjną uczelni</a:t>
            </a:r>
          </a:p>
          <a:p>
            <a:pPr marL="458550" lvl="1"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podział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zadań w ramach tej struktury</a:t>
            </a:r>
          </a:p>
          <a:p>
            <a:pPr marL="458550" lvl="1"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organizację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zasady działania administracji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Aft>
                <a:spcPts val="6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nadawania regulaminu organizacyjnego uczelni określa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Regulamin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organizacyjny nadaje rektor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08788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Regulamin organizacyjny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6645478-A28A-4CE6-ADC8-289E900C2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0" y="4443723"/>
            <a:ext cx="812800" cy="83382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71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74817"/>
            <a:ext cx="7565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Federacje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780928"/>
            <a:ext cx="4101942" cy="792088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Federacje</a:t>
            </a:r>
            <a:endParaRPr lang="en-US" sz="2400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72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789040"/>
            <a:ext cx="485753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Zagadnienia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ogólne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Działalność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Nadzór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 federacjami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Przepisy przejściowe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Zagadnienia ogólne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4" y="2686756"/>
            <a:ext cx="7155924" cy="2902484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Wspólna realizacja zadań w zakresie:</a:t>
            </a:r>
          </a:p>
          <a:p>
            <a:pPr marL="546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prowadzenia działalności naukowej;</a:t>
            </a:r>
          </a:p>
          <a:p>
            <a:pPr marL="546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kształcenia doktorantów;</a:t>
            </a:r>
          </a:p>
          <a:p>
            <a:pPr marL="546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nadawania stopni naukowych lub stopni w zakresie sztuki;</a:t>
            </a:r>
          </a:p>
          <a:p>
            <a:pPr marL="546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komercjalizacji wyników działalności naukowej oraz know-how związanego z tymi wynikami</a:t>
            </a:r>
          </a:p>
          <a:p>
            <a:pPr marL="546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innych powierzonych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zadań – z wyłączeniem kształcenia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 studiach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73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Cele powołania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Zagadnienia ogólne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4" y="2686756"/>
            <a:ext cx="6737480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założenia i istnienia federacji potrzebne są co najmniej 2 podmioty uczestniczące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ramach federacji mogą łączyć się: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publiczna uczelnia akademicka z publiczną uczelnią akademicką, instytutem badawczym, instytutem PAN lub instytutem międzynarodowym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niepubliczna uczelnia akademicka z inną niepubliczną uczelnią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akademicką</a:t>
            </a:r>
          </a:p>
          <a:p>
            <a:pPr marL="43338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38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Powyższe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podmioty mogą uczestniczyć tylko w 1 federacji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Courier New" panose="02070309020205020404" pitchFamily="49" charset="0"/>
              <a:buChar char="o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Podmioty tworzące federację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Zagadnienia ogólne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4" y="2686756"/>
            <a:ext cx="7011908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Federacja posiada osobowość prawną odrębną od jednostek w niej uczestniczących – osobowość prawna od momentu wpisu do rejestru federacji (prowadzi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MNiSW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Pracownicy jednostek wchodzących w skład federacji pozostają pracownikami tych jednostek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Federacja i jej jednostki uczestniczące nie mogą ze sobą konkurować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Federacja może prowadzić działalność gospodarczą wyodrębnioną organizacyjnie i finansowo od działalności statutowej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Odpowiednie stosowanie przepisów dotyczących uczelni – zgodnie z katalogiem odesłań ustawowych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Courier New" panose="02070309020205020404" pitchFamily="49" charset="0"/>
              <a:buChar char="o"/>
            </a:pPr>
            <a:endParaRPr lang="pl-PL" sz="1550" dirty="0">
              <a:latin typeface="Montserrat Medium" pitchFamily="2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Status prawny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71745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Utworzenie federacji tylko na wniosek jednostek uczestniczących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pierwszego statutu federacji należy uzgodnić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MNiSW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 innymi organami nadzorującymi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Dla utworzenia federacji niezbędne jest zatwierdzenie statutu przez właściwe organy jednostek uczestniczących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Federację tworzy, likwiduje, zmienia jej skład lub nazwę minister, w drodze decyzji administracyjnej!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600" dirty="0">
              <a:latin typeface="Montserrat Medium" pitchFamily="2" charset="0"/>
            </a:endParaRP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Courier New" panose="02070309020205020404" pitchFamily="49" charset="0"/>
              <a:buChar char="o"/>
            </a:pPr>
            <a:endParaRPr lang="pl-PL" sz="1600" dirty="0">
              <a:latin typeface="Montserrat Medium" pitchFamily="2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76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Procedura tworzenia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4" y="2686756"/>
            <a:ext cx="7293516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Nazwa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siedziba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federacji oraz jednostki uczestniczące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Zadania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federacji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powoływania i odwoływania, zakres zadań i sposób działania organów federacji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członków zgromadzenia federacji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Zasady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korzystania z obiektów i urządzeń federacji lub jednostek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uczestniczących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77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Zakres regulacji statutowych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skazanie jednostki uczestniczącej uprawnionej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otrzymania środków finansowych na kształcenie w szkole doktorskiej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zasady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udziału w pokrywaniu kosztów działalności federacji</a:t>
            </a:r>
          </a:p>
          <a:p>
            <a:pPr marL="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jednostek uczestniczących w przypadku likwidacji federacji, w tym udział w kosztach likwidacji oraz zasady wstąpienia jednostek uczestniczących w prawa i obowiązki federacji, w tym prawa i obowiązki wynikające z decyzji administracyjnych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Zakres regulacji statutowych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5" y="2636912"/>
            <a:ext cx="7083916" cy="265288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Główne zadania prezydenta federacji: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reprezentowanie federacji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zarządzanie federacją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wykonywanie czynności z zakresu prawa pracy w stosunku do pracowników federacji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prowadzenie gospodarki finansowej federacji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zapewnianie wykonywania przepisów obowiązujących w federacji</a:t>
            </a:r>
          </a:p>
          <a:p>
            <a:pPr marL="715963" indent="-2825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Domniemanie kompetencji prezydenta federacji!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79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Prezydent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82520" y="2733040"/>
            <a:ext cx="6737480" cy="30385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posiadają osobowość prawną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są autonomiczne (w prawnie określonych granicach)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studia na co najmniej jednym kierunku (wymóg)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prowadzą działalność w swojej siedzibie (lub na obszarze związku metropolitalnego)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mogą prowadzić działalność poza siedzibą (filia) </a:t>
            </a:r>
          </a:p>
          <a:p>
            <a:pPr marL="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Montserrat Medium" panose="00000600000000000000" pitchFamily="2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Montserrat Medium" panose="00000600000000000000" pitchFamily="2" charset="-18"/>
              </a:rPr>
              <a:t>		</a:t>
            </a:r>
          </a:p>
          <a:p>
            <a:pPr marL="0" indent="0" algn="ctr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96645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Uczelnie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522513"/>
            <a:ext cx="7249973" cy="2817131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Główne zadania zgromadzenia federacji: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uchwalanie zmian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statutu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gospodarki finansowej federacji w tym opiniowanie planu rzeczowo – finansowego i zatwierdzanie sprawozdania z jego wykonania a także zatwierdzanie sprawozdania finansowego)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przeprowadzanie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oceny funkcjonowania federacji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formułowanie rekomendacji dla prezydenta w zakresie wykonywanych przez niego zadań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nadawanie stopni naukowych i stopni w zakresie sztuki</a:t>
            </a:r>
          </a:p>
          <a:p>
            <a:pPr marL="715963" indent="-282575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wykonywanie innych zadań określonych w statucie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971600" y="2060848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Zgromadzenie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Organy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Analogicznie jak w przypadku uczelni, w federacji statut może określać: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 organ federacji, lub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 organ jednostki uczestniczącej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będzie mógł nadawać stopnie naukowe i stopnie w zakresie sztuki.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Tx/>
              <a:buChar char="-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jak w przypadku uczelni, dla jednej dyscypliny możliwe jest wskazanie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jednego organu właściwego do nadawania stopni.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59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Organ do nadawania stopni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zrzeszenia w formie federacji, ewaluację jakości działalności naukowej prowadzi się dla federacji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jednostki uczestniczące nie są wówczas odrębnie ewaluowane!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Ewaluacja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dyscyplinach, w których jednostki federacji łącznie zatrudniały min. 12 pracowników prowadzących działalność naukową w danej dyscyplinie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Pracownicy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składają oświadczenia o upoważnieniu federacji do zaliczenia go do liczby N – max. w 1 podmiocie i w 2 dyscyplinach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naukowe otrzymuje federacja! 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3" y="2158999"/>
            <a:ext cx="734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Ewaluacja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działalności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naukowej federacji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Federacja jest „nośnikiem” uprawnień związanych z kategoriami naukowymi, tj. uprawnień do:</a:t>
            </a:r>
          </a:p>
          <a:p>
            <a:pPr marL="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Nadawania stopni doktora i doktora habilitowanego</a:t>
            </a:r>
          </a:p>
          <a:p>
            <a:pPr marL="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Kształcenia doktorantów w ramach szkół doktorskich</a:t>
            </a:r>
          </a:p>
          <a:p>
            <a:pPr marL="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Przystępowania do konkursów: </a:t>
            </a:r>
          </a:p>
          <a:p>
            <a:pPr marL="7191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„Inicjatywa doskonałości – uczelnia badawcza”</a:t>
            </a:r>
          </a:p>
          <a:p>
            <a:pPr marL="7191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„Regionalna inicjatywa doskonałości”</a:t>
            </a:r>
          </a:p>
          <a:p>
            <a:pPr marL="539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539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83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715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czasu uzyskania własnych kategorii naukowej, federacja korzysta z uprawnień wynikających z kategorii naukowych jednostek uczestniczących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kategorie powielają się w danej dyscyplinie, to bierze się pod uwagę najwyższą kategorię w tej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dyscyplinie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715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federacji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federacji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uczestniczące są „nośnikiem” uprawnień związanych z kategoriami naukowymi federacji, tj. uprawnień do:</a:t>
            </a:r>
          </a:p>
          <a:p>
            <a:pPr marL="715963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określonej nazwy uczelni - zgodnie z wymogami Ustawy</a:t>
            </a:r>
          </a:p>
          <a:p>
            <a:pPr marL="715963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tworzenia i prowadzenia studiów</a:t>
            </a:r>
          </a:p>
          <a:p>
            <a:pPr marL="715963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potwierdzania efektów uczenia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715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jednostek uczestniczących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federacjami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249973" cy="2652888"/>
          </a:xfrm>
        </p:spPr>
        <p:txBody>
          <a:bodyPr anchor="t">
            <a:noAutofit/>
          </a:bodyPr>
          <a:lstStyle/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federacją sprawuje minister, który może nakładać administracyjne kary pieniężne w wysokości do 50 000 zł w przypadkach określonych 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Ustawie (informacje o konkursie przy zatrudnieniu, udostępnienie informacji w postępowaniu o nadanie stopnia, rozprawy doktorskiej i recenzji, informacje w BIP, niewprowadzenie danych do Systemu POL-on)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obligatoryjnie likwiduje federację w przypadku nieuzyskania przez nią kategorii naukowej A+, A albo B+ w co najmniej 1 dyscyplinie – koszty likwidacji pokrywa się z majątku jednostek uczestniczących</a:t>
            </a:r>
          </a:p>
          <a:p>
            <a:pPr marL="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86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715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Nadzór nad federacjami i ich likwidacja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przejściowe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8483" y="2686756"/>
            <a:ext cx="7371949" cy="2652888"/>
          </a:xfrm>
        </p:spPr>
        <p:txBody>
          <a:bodyPr anchor="t">
            <a:noAutofit/>
          </a:bodyPr>
          <a:lstStyle/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Dotychczasowe związki uczelni publicznych mogą funkcjonować nie dłużej niż do 1 października 2028 r. – w tym okresie działają na zasadach dotychczasowych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</a:t>
            </a:r>
            <a:r>
              <a:rPr lang="pl-PL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związki uczelni publicznych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mogą być tworzone na dotychczasowych zasadach maksymalnie do 1 października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2020r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Decyzje w sprawie utworzenia związku uczelni niepublicznych wydane przed 1 października 2018 r. wygasają, a związek uczelni niepublicznych podlega likwidacji</a:t>
            </a:r>
            <a:r>
              <a:rPr lang="pl-PL" sz="1600" dirty="0">
                <a:solidFill>
                  <a:schemeClr val="tx1"/>
                </a:solidFill>
                <a:latin typeface="Montserrat Medium" pitchFamily="2" charset="0"/>
              </a:rPr>
              <a:t>!</a:t>
            </a:r>
          </a:p>
          <a:p>
            <a:pPr marL="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itchFamily="2" charset="2"/>
              <a:buChar char="v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87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D6F29A-699E-4765-AE02-5CD27DEA12E1}"/>
              </a:ext>
            </a:extLst>
          </p:cNvPr>
          <p:cNvSpPr txBox="1"/>
          <p:nvPr/>
        </p:nvSpPr>
        <p:spPr>
          <a:xfrm>
            <a:off x="1088484" y="2158999"/>
            <a:ext cx="715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Związki uczelni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94C2E9-45AF-D245-89CF-61EBDFE4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88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133C313-EBAB-4E47-875C-7F575CC167A9}"/>
              </a:ext>
            </a:extLst>
          </p:cNvPr>
          <p:cNvSpPr txBox="1"/>
          <p:nvPr/>
        </p:nvSpPr>
        <p:spPr>
          <a:xfrm>
            <a:off x="761999" y="2089098"/>
            <a:ext cx="7565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l-PL" sz="4000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r="19529"/>
          <a:stretch/>
        </p:blipFill>
        <p:spPr>
          <a:xfrm>
            <a:off x="0" y="0"/>
            <a:ext cx="8269605" cy="6858000"/>
          </a:xfrm>
        </p:spPr>
      </p:pic>
      <p:pic>
        <p:nvPicPr>
          <p:cNvPr id="8" name="Picture Placeholder 7" descr="KDN-prezetacja-tlo-v1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>
          <a:xfrm>
            <a:off x="941833" y="-57150"/>
            <a:ext cx="8375904" cy="699828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261" y="2468866"/>
            <a:ext cx="4101942" cy="108772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BF66430-5A03-834D-8994-D3684E31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8D1279F9-9BE8-994B-A8C7-A68BA0E9F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89</a:t>
            </a:fld>
            <a:endParaRPr lang="pl-P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46033D-8166-4F44-9E78-7FCC3FC21705}"/>
              </a:ext>
            </a:extLst>
          </p:cNvPr>
          <p:cNvSpPr txBox="1">
            <a:spLocks/>
          </p:cNvSpPr>
          <p:nvPr/>
        </p:nvSpPr>
        <p:spPr>
          <a:xfrm>
            <a:off x="4286468" y="3717033"/>
            <a:ext cx="443690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Inne uprawnienia Ministra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Odwołanie  rektora 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Skrócenie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kadencji rady uczelni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Administracyjne kary pieniężne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Okres przejściowy </a:t>
            </a: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  <a:p>
            <a:pPr marL="184150" indent="-184150">
              <a:buClr>
                <a:srgbClr val="E81B29"/>
              </a:buClr>
              <a:buSzPct val="100000"/>
              <a:buFont typeface="+mj-lt"/>
              <a:buAutoNum type="arabicPeriod"/>
            </a:pPr>
            <a:endParaRPr lang="pl-PL" sz="1400" dirty="0">
              <a:latin typeface="Montserrat Light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 główny podmiot systemu</a:t>
            </a:r>
            <a:endParaRPr lang="pl-PL" dirty="0">
              <a:solidFill>
                <a:srgbClr val="E81B29"/>
              </a:solidFill>
              <a:latin typeface="Montserrat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838201" y="2759978"/>
            <a:ext cx="7634680" cy="2675622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Montserrat Medium" pitchFamily="2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akademia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zastrzeżona dla nazwy uczelni akademickiej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politechnika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uczelnia akademicka posiadająca kat.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naukową A+, A albo B+ 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dyscyplinach w zakresie nauk inżynieryjnych i technicznych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uniwersytet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uczelnia akademicka posiadająca kat. naukową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A+, A albo B+ w co najmniej 6 dyscyplinach naukowych lub artystycznych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zawierających się w co najmniej 3 dziedzinach nauki lub sztuki, zwanych dalej „dziedzinami”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Nazwy uczelni a wyniki kategoryzacji.</a:t>
            </a:r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7C575D-5054-624E-942F-E3A74D5B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64602D-ED42-BB46-97BF-60B9FE0939FC}"/>
              </a:ext>
            </a:extLst>
          </p:cNvPr>
          <p:cNvSpPr txBox="1"/>
          <p:nvPr/>
        </p:nvSpPr>
        <p:spPr>
          <a:xfrm>
            <a:off x="838200" y="2179320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Status uczelni a jej nazwa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21421" cy="412087"/>
          </a:xfrm>
        </p:spPr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838200" y="2753414"/>
            <a:ext cx="6737480" cy="2600905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systemie Minister sprawuje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sprawuje nadzór nad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czelniami w zakresie zgodności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działania z przepisami prawa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prawidłowości wydatkowania środków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instytutami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PAN, instytutami badawczymi i instytutami międzynarodowymi w zakresie zgodności działania z przepisami dotyczącymi kształcenia w szkole doktorskiej oraz prawidłowości wydatkowania środków publicznych przekazanych przez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ministra;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RGNiSW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PSRP, KRD oraz podmiotami, o których mowa w art. 7 ust. 1 pkt 8, w zakresie prawidłowości wydatkowania środków publicznych przekazanych przez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ministra;</a:t>
            </a:r>
          </a:p>
          <a:p>
            <a:pPr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NAWA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 NCN, w zakresie prawidłowości wydatkowania środków z budżetu państwa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21421" cy="412087"/>
          </a:xfrm>
        </p:spPr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838200" y="2753414"/>
            <a:ext cx="6737480" cy="260090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Minister sprawuje nadzór nad uczelniami w zakresie: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działania z przepisami prawa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prawidłowości wydatkowania środków publicznych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2729100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46775" y="2282663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uczelniami: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wojskowymi,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służb państwowych,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artystycznymi,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medycznymi </a:t>
            </a:r>
          </a:p>
          <a:p>
            <a:pPr marL="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morskimi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sprawowany jest przez właściwych ministrów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1781364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93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nadzoru Minister może: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żądać od uczelni informacji i wyjaśnień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dokonywać kontroli działalności uczelni 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uczelni niepublicznych dotyczy to również informacji i wyjaśnień od jej założyciela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  <a:endParaRPr lang="en-US" dirty="0">
              <a:solidFill>
                <a:srgbClr val="E81B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595134-0C16-2F45-AB3D-C5DDF47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47" y="1781364"/>
            <a:ext cx="1345705" cy="1069190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6D0BBBB-9441-7A4F-92B2-175FA259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242A87-558F-4074-8EFD-A0E2EE19618F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Uprawnienia nadzorcze Ministra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xmlns="" id="{59028307-8F09-4DB7-B959-2EF3CBECD7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prowadzona jest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przepisów ustawy  o kontroli w administracji rządowej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kontroli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powołani eksperci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95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7023056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stwierdza nieważność: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 wydanego przez organy uczelni, z wyłączeniem uchwały określającej sposób postępowania w sprawie nadania stopnia doktora oraz kwestii związanych z nadawaniem stopnia doktora habilitowanego, a także decyzji administracyjnej,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 założyciela w sprawie nadania statutu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przypadku stwierdzenia ich niezgodności z przepisami prawa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96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747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Stwierdzenie nieważności aktów uczelnianych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rozstrzygnięcie w sprawie stwierdzenia nieważności aktu służy, w terminie 30 dni od dnia jego doręczenia, skarga do sądu administracyjnego.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o zaskarżaniu do sądu administracyjnego decyzji administracyjnych stosuje się odpowiednio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97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Wezwanie do usunięcia naruszenia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43608" y="2852936"/>
            <a:ext cx="7272808" cy="2567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uczelnia, a w przypadku uczelni niepublicznej również jej założyciel: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narusza przepisy prawa lub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pozwolenie na utworzenie studiów na określonym kierunku, poziomie i profilu 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minister wzywa do zaprzestania tej działalności i usunięcia naruszenia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98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8382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Wezwanie do usunięcia naruszenia 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2875280"/>
            <a:ext cx="6737480" cy="256712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niezrealizowania wezwania Minister, w drodze decyzji administracyjnej, może zawiesić rekrutację na studia lub do szkoły doktorskiej na kolejny rok akademicki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decyzji nadaje się rygor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natychmiastowej wykonalności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>
                <a:solidFill>
                  <a:srgbClr val="E81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Nadzór nad systemem szkolnictwa wyższego i nauki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C90F271E-0079-8A40-AD43-314A192CD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99</a:t>
            </a:fld>
            <a:endParaRPr lang="pl-PL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xmlns="" id="{3FED787C-4A09-344E-AC7A-86C88DFDED22}"/>
              </a:ext>
            </a:extLst>
          </p:cNvPr>
          <p:cNvSpPr txBox="1">
            <a:spLocks/>
          </p:cNvSpPr>
          <p:nvPr/>
        </p:nvSpPr>
        <p:spPr>
          <a:xfrm>
            <a:off x="580101" y="2000538"/>
            <a:ext cx="5969555" cy="358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E81B29"/>
              </a:buClr>
              <a:buSzPct val="100000"/>
              <a:buFontTx/>
              <a:buNone/>
            </a:pPr>
            <a:endParaRPr lang="pl-PL" sz="1100" dirty="0">
              <a:latin typeface="Montserrat Medium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3D12AF-3ADB-4ECE-B5BD-23B5C2C0CC1A}"/>
              </a:ext>
            </a:extLst>
          </p:cNvPr>
          <p:cNvSpPr txBox="1"/>
          <p:nvPr/>
        </p:nvSpPr>
        <p:spPr>
          <a:xfrm>
            <a:off x="787400" y="2258995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Nakazanie zaprzestania prowadzenia studiów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xmlns="" id="{5D1C7FA5-80E5-47E3-9E37-B7868CA475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3320" y="3190240"/>
            <a:ext cx="6737480" cy="2252161"/>
          </a:xfrm>
        </p:spPr>
        <p:txBody>
          <a:bodyPr>
            <a:noAutofit/>
          </a:bodyPr>
          <a:lstStyle/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stwierdzenia, że uczelnia prowadzi studia z naruszeniem przepisów określających warunki prowadzenia studiów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nakazuje uczelni zaprzestanie tej działalności. </a:t>
            </a:r>
          </a:p>
          <a:p>
            <a:pPr marL="285750">
              <a:lnSpc>
                <a:spcPct val="100000"/>
              </a:lnSpc>
              <a:buClr>
                <a:srgbClr val="E81B29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administracyjnej, której obligatoryjnie nadaje się rygor natychmiastowej wykonalności</a:t>
            </a:r>
          </a:p>
          <a:p>
            <a:pPr marL="0" indent="0">
              <a:lnSpc>
                <a:spcPct val="100000"/>
              </a:lnSpc>
              <a:buClr>
                <a:srgbClr val="E81B29"/>
              </a:buClr>
              <a:buSzPct val="100000"/>
              <a:buNone/>
            </a:pPr>
            <a:endParaRPr lang="pl-PL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88073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4820</Words>
  <Application>Microsoft Office PowerPoint</Application>
  <PresentationFormat>Pokaz na ekranie (4:3)</PresentationFormat>
  <Paragraphs>941</Paragraphs>
  <Slides>108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108</vt:i4>
      </vt:variant>
    </vt:vector>
  </HeadingPairs>
  <TitlesOfParts>
    <vt:vector size="109" baseType="lpstr">
      <vt:lpstr>Motyw pakietu Office</vt:lpstr>
      <vt:lpstr>Prezentacja programu PowerPoint</vt:lpstr>
      <vt:lpstr>Plan prezentacji</vt:lpstr>
      <vt:lpstr>Prezentacja programu PowerPoint</vt:lpstr>
      <vt:lpstr>System szkolnictwa wyższego i nauki</vt:lpstr>
      <vt:lpstr>System szkolnictwa wyższego i nauki</vt:lpstr>
      <vt:lpstr>Prezentacja programu PowerPoint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Uczelnia główny podmiot systemu</vt:lpstr>
      <vt:lpstr>Prezentacja programu PowerPoint</vt:lpstr>
      <vt:lpstr>Statut uczelni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Statut uczelni </vt:lpstr>
      <vt:lpstr>Prezentacja programu PowerPoint</vt:lpstr>
      <vt:lpstr>Organy uczelni 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Organy uczelni </vt:lpstr>
      <vt:lpstr>Struktura uczelni </vt:lpstr>
      <vt:lpstr>Organy uczelni </vt:lpstr>
      <vt:lpstr>Prezentacja programu PowerPoint</vt:lpstr>
      <vt:lpstr>Struktura uczelni  </vt:lpstr>
      <vt:lpstr>Struktura uczelni </vt:lpstr>
      <vt:lpstr>Struktura uczelni </vt:lpstr>
      <vt:lpstr>Struktura uczelni </vt:lpstr>
      <vt:lpstr>Struktura uczelni </vt:lpstr>
      <vt:lpstr>Struktura uczelni </vt:lpstr>
      <vt:lpstr>Struktura uczelni </vt:lpstr>
      <vt:lpstr>Prezentacja programu PowerPoint</vt:lpstr>
      <vt:lpstr>Federacje</vt:lpstr>
      <vt:lpstr>Zagadnienia ogólne</vt:lpstr>
      <vt:lpstr>Zagadnienia ogólne</vt:lpstr>
      <vt:lpstr>Zagadnienia ogólne</vt:lpstr>
      <vt:lpstr>Tworzenie federacji</vt:lpstr>
      <vt:lpstr>Tworzenie federacji</vt:lpstr>
      <vt:lpstr>Tworzenie federacji</vt:lpstr>
      <vt:lpstr>Organy federacji</vt:lpstr>
      <vt:lpstr>Organy federacji</vt:lpstr>
      <vt:lpstr>Organy federacji</vt:lpstr>
      <vt:lpstr>Działalność federacji</vt:lpstr>
      <vt:lpstr>Działalność federacji</vt:lpstr>
      <vt:lpstr>Działalność federacji</vt:lpstr>
      <vt:lpstr>Działalność federacji</vt:lpstr>
      <vt:lpstr>Nadzór nad federacjami</vt:lpstr>
      <vt:lpstr>Przepisy przejściowe</vt:lpstr>
      <vt:lpstr>Prezentacja programu PowerPoint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Nadzór nad systemem szkolnictwa wyższego i nauki </vt:lpstr>
      <vt:lpstr>Dziękujemy za uwagę ewentualne pytania prosimy kierować na adres konstytucjadlanauki@mnisw.gov.pl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Czaja Marcin</dc:creator>
  <cp:lastModifiedBy>Kulpińska Klaudia</cp:lastModifiedBy>
  <cp:revision>61</cp:revision>
  <dcterms:created xsi:type="dcterms:W3CDTF">2018-09-18T07:07:14Z</dcterms:created>
  <dcterms:modified xsi:type="dcterms:W3CDTF">2018-10-02T09:37:24Z</dcterms:modified>
</cp:coreProperties>
</file>