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3" r:id="rId17"/>
    <p:sldId id="271" r:id="rId18"/>
    <p:sldId id="272" r:id="rId19"/>
    <p:sldId id="276" r:id="rId20"/>
    <p:sldId id="277" r:id="rId21"/>
    <p:sldId id="373" r:id="rId22"/>
    <p:sldId id="281" r:id="rId23"/>
    <p:sldId id="374" r:id="rId24"/>
    <p:sldId id="375" r:id="rId25"/>
    <p:sldId id="284" r:id="rId26"/>
    <p:sldId id="286" r:id="rId27"/>
    <p:sldId id="376" r:id="rId28"/>
    <p:sldId id="377" r:id="rId29"/>
    <p:sldId id="378" r:id="rId30"/>
    <p:sldId id="379" r:id="rId31"/>
    <p:sldId id="380" r:id="rId32"/>
    <p:sldId id="381" r:id="rId33"/>
    <p:sldId id="382" r:id="rId34"/>
    <p:sldId id="383" r:id="rId35"/>
    <p:sldId id="384" r:id="rId36"/>
    <p:sldId id="385" r:id="rId37"/>
    <p:sldId id="392" r:id="rId38"/>
    <p:sldId id="287" r:id="rId39"/>
    <p:sldId id="288" r:id="rId40"/>
    <p:sldId id="289" r:id="rId41"/>
    <p:sldId id="290" r:id="rId42"/>
    <p:sldId id="291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1" r:id="rId51"/>
    <p:sldId id="302" r:id="rId52"/>
    <p:sldId id="303" r:id="rId53"/>
    <p:sldId id="304" r:id="rId54"/>
    <p:sldId id="305" r:id="rId55"/>
    <p:sldId id="306" r:id="rId56"/>
    <p:sldId id="307" r:id="rId57"/>
    <p:sldId id="308" r:id="rId58"/>
    <p:sldId id="309" r:id="rId59"/>
    <p:sldId id="310" r:id="rId60"/>
    <p:sldId id="312" r:id="rId61"/>
    <p:sldId id="313" r:id="rId62"/>
    <p:sldId id="311" r:id="rId63"/>
    <p:sldId id="324" r:id="rId64"/>
    <p:sldId id="325" r:id="rId65"/>
    <p:sldId id="326" r:id="rId66"/>
    <p:sldId id="327" r:id="rId67"/>
    <p:sldId id="328" r:id="rId68"/>
    <p:sldId id="329" r:id="rId69"/>
    <p:sldId id="330" r:id="rId70"/>
    <p:sldId id="331" r:id="rId71"/>
    <p:sldId id="333" r:id="rId72"/>
    <p:sldId id="334" r:id="rId73"/>
    <p:sldId id="335" r:id="rId74"/>
    <p:sldId id="336" r:id="rId75"/>
    <p:sldId id="337" r:id="rId76"/>
    <p:sldId id="338" r:id="rId77"/>
    <p:sldId id="339" r:id="rId78"/>
    <p:sldId id="340" r:id="rId79"/>
    <p:sldId id="341" r:id="rId80"/>
    <p:sldId id="342" r:id="rId81"/>
    <p:sldId id="344" r:id="rId82"/>
    <p:sldId id="345" r:id="rId83"/>
    <p:sldId id="346" r:id="rId84"/>
    <p:sldId id="347" r:id="rId85"/>
    <p:sldId id="348" r:id="rId86"/>
    <p:sldId id="349" r:id="rId87"/>
    <p:sldId id="350" r:id="rId88"/>
    <p:sldId id="351" r:id="rId89"/>
    <p:sldId id="352" r:id="rId90"/>
    <p:sldId id="390" r:id="rId91"/>
    <p:sldId id="353" r:id="rId92"/>
    <p:sldId id="354" r:id="rId93"/>
    <p:sldId id="355" r:id="rId94"/>
    <p:sldId id="356" r:id="rId95"/>
    <p:sldId id="357" r:id="rId96"/>
    <p:sldId id="358" r:id="rId97"/>
    <p:sldId id="359" r:id="rId98"/>
    <p:sldId id="360" r:id="rId99"/>
    <p:sldId id="361" r:id="rId100"/>
    <p:sldId id="362" r:id="rId101"/>
    <p:sldId id="365" r:id="rId102"/>
    <p:sldId id="391" r:id="rId103"/>
    <p:sldId id="367" r:id="rId104"/>
    <p:sldId id="368" r:id="rId105"/>
    <p:sldId id="369" r:id="rId106"/>
    <p:sldId id="370" r:id="rId107"/>
    <p:sldId id="371" r:id="rId108"/>
    <p:sldId id="372" r:id="rId109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59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theme" Target="theme/theme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tableStyles" Target="tableStyles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presProps" Target="presProp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7" Type="http://schemas.openxmlformats.org/officeDocument/2006/relationships/image" Target="../media/image6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emf"/><Relationship Id="rId4" Type="http://schemas.openxmlformats.org/officeDocument/2006/relationships/image" Target="../media/image5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emf"/><Relationship Id="rId4" Type="http://schemas.openxmlformats.org/officeDocument/2006/relationships/image" Target="../media/image10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emf"/><Relationship Id="rId5" Type="http://schemas.openxmlformats.org/officeDocument/2006/relationships/image" Target="../media/image5.png"/><Relationship Id="rId4" Type="http://schemas.openxmlformats.org/officeDocument/2006/relationships/image" Target="../media/image2.emf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emf"/><Relationship Id="rId4" Type="http://schemas.openxmlformats.org/officeDocument/2006/relationships/image" Target="../media/image10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emf"/><Relationship Id="rId5" Type="http://schemas.openxmlformats.org/officeDocument/2006/relationships/image" Target="../media/image5.png"/><Relationship Id="rId4" Type="http://schemas.openxmlformats.org/officeDocument/2006/relationships/image" Target="../media/image7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emf"/><Relationship Id="rId5" Type="http://schemas.openxmlformats.org/officeDocument/2006/relationships/image" Target="../media/image5.png"/><Relationship Id="rId4" Type="http://schemas.openxmlformats.org/officeDocument/2006/relationships/image" Target="../media/image7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emf"/><Relationship Id="rId4" Type="http://schemas.openxmlformats.org/officeDocument/2006/relationships/image" Target="../media/image10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emf"/><Relationship Id="rId4" Type="http://schemas.openxmlformats.org/officeDocument/2006/relationships/image" Target="../media/image10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emf"/><Relationship Id="rId4" Type="http://schemas.openxmlformats.org/officeDocument/2006/relationships/image" Target="../media/image10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emf"/><Relationship Id="rId4" Type="http://schemas.openxmlformats.org/officeDocument/2006/relationships/image" Target="../media/image10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emf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emf"/><Relationship Id="rId4" Type="http://schemas.openxmlformats.org/officeDocument/2006/relationships/image" Target="../media/image10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2018-10-02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2018-10-02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2018-10-02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ajd tytułowy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a 16"/>
          <p:cNvGrpSpPr/>
          <p:nvPr userDrawn="1"/>
        </p:nvGrpSpPr>
        <p:grpSpPr>
          <a:xfrm>
            <a:off x="2222500" y="2645235"/>
            <a:ext cx="4699000" cy="2666121"/>
            <a:chOff x="2222500" y="2734221"/>
            <a:chExt cx="4699000" cy="2666121"/>
          </a:xfrm>
        </p:grpSpPr>
        <p:pic>
          <p:nvPicPr>
            <p:cNvPr id="10" name="Obraz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222500" y="2734221"/>
              <a:ext cx="431800" cy="571500"/>
            </a:xfrm>
            <a:prstGeom prst="rect">
              <a:avLst/>
            </a:prstGeom>
          </p:spPr>
        </p:pic>
        <p:pic>
          <p:nvPicPr>
            <p:cNvPr id="11" name="Obraz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0800000">
              <a:off x="6489700" y="4828842"/>
              <a:ext cx="431800" cy="571500"/>
            </a:xfrm>
            <a:prstGeom prst="rect">
              <a:avLst/>
            </a:prstGeom>
          </p:spPr>
        </p:pic>
      </p:grpSp>
      <p:cxnSp>
        <p:nvCxnSpPr>
          <p:cNvPr id="13" name="Łącznik prosty 11"/>
          <p:cNvCxnSpPr/>
          <p:nvPr userDrawn="1"/>
        </p:nvCxnSpPr>
        <p:spPr>
          <a:xfrm>
            <a:off x="506949" y="6237119"/>
            <a:ext cx="8127974" cy="0"/>
          </a:xfrm>
          <a:prstGeom prst="line">
            <a:avLst/>
          </a:prstGeom>
          <a:ln w="12700">
            <a:solidFill>
              <a:srgbClr val="82828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PoleTekstowe 12"/>
          <p:cNvSpPr txBox="1"/>
          <p:nvPr userDrawn="1"/>
        </p:nvSpPr>
        <p:spPr>
          <a:xfrm>
            <a:off x="438260" y="6400144"/>
            <a:ext cx="17135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err="1">
                <a:solidFill>
                  <a:srgbClr val="828282"/>
                </a:solidFill>
              </a:rPr>
              <a:t>www.facebook.com</a:t>
            </a:r>
            <a:r>
              <a:rPr lang="pl-PL" sz="1000" dirty="0">
                <a:solidFill>
                  <a:srgbClr val="E81B29"/>
                </a:solidFill>
              </a:rPr>
              <a:t>/</a:t>
            </a:r>
            <a:r>
              <a:rPr lang="pl-PL" sz="1000" dirty="0" err="1">
                <a:solidFill>
                  <a:srgbClr val="E81B29"/>
                </a:solidFill>
              </a:rPr>
              <a:t>MNiSW</a:t>
            </a:r>
            <a:endParaRPr lang="pl-PL" sz="1000" dirty="0">
              <a:solidFill>
                <a:srgbClr val="E81B29"/>
              </a:solidFill>
            </a:endParaRPr>
          </a:p>
        </p:txBody>
      </p:sp>
      <p:grpSp>
        <p:nvGrpSpPr>
          <p:cNvPr id="15" name="Grupa 14"/>
          <p:cNvGrpSpPr/>
          <p:nvPr userDrawn="1"/>
        </p:nvGrpSpPr>
        <p:grpSpPr>
          <a:xfrm>
            <a:off x="2654300" y="4316685"/>
            <a:ext cx="3835400" cy="558800"/>
            <a:chOff x="2435888" y="3442389"/>
            <a:chExt cx="3835400" cy="558800"/>
          </a:xfrm>
        </p:grpSpPr>
        <p:pic>
          <p:nvPicPr>
            <p:cNvPr id="16" name="Obraz 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435888" y="3442389"/>
              <a:ext cx="3835400" cy="558800"/>
            </a:xfrm>
            <a:prstGeom prst="rect">
              <a:avLst/>
            </a:prstGeom>
          </p:spPr>
        </p:pic>
        <p:sp>
          <p:nvSpPr>
            <p:cNvPr id="17" name="PoleTekstowe 13"/>
            <p:cNvSpPr txBox="1"/>
            <p:nvPr/>
          </p:nvSpPr>
          <p:spPr>
            <a:xfrm>
              <a:off x="2727304" y="3541960"/>
              <a:ext cx="32445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1400" dirty="0" err="1">
                  <a:solidFill>
                    <a:schemeClr val="bg1"/>
                  </a:solidFill>
                  <a:latin typeface="Helvetica"/>
                  <a:cs typeface="Helvetica"/>
                </a:rPr>
                <a:t>www.konstytucjadlanauki.gov.pl</a:t>
              </a:r>
              <a:endParaRPr lang="pl-PL" sz="1400" dirty="0">
                <a:solidFill>
                  <a:schemeClr val="bg1"/>
                </a:solidFill>
                <a:latin typeface="Helvetica"/>
                <a:cs typeface="Helvetica"/>
              </a:endParaRPr>
            </a:p>
          </p:txBody>
        </p:sp>
      </p:grpSp>
      <p:pic>
        <p:nvPicPr>
          <p:cNvPr id="18" name="Obraz 15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660650" y="2930985"/>
            <a:ext cx="3822700" cy="1143000"/>
          </a:xfrm>
          <a:prstGeom prst="rect">
            <a:avLst/>
          </a:prstGeom>
        </p:spPr>
      </p:pic>
      <p:pic>
        <p:nvPicPr>
          <p:cNvPr id="19" name="Picture 18" descr="MNiSW-kolor.png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2196" y="6451245"/>
            <a:ext cx="1272727" cy="252000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xmlns="" id="{E4DBC0C4-5ECC-BE42-94EB-529FC93663B7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547454" y="770480"/>
            <a:ext cx="4049092" cy="596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4399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wa elementy zawartości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Łącznik prosty 7"/>
          <p:cNvCxnSpPr/>
          <p:nvPr userDrawn="1"/>
        </p:nvCxnSpPr>
        <p:spPr>
          <a:xfrm>
            <a:off x="506949" y="6237119"/>
            <a:ext cx="8127974" cy="0"/>
          </a:xfrm>
          <a:prstGeom prst="line">
            <a:avLst/>
          </a:prstGeom>
          <a:ln w="12700">
            <a:solidFill>
              <a:srgbClr val="B4B4B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Picture Placeholder 20"/>
          <p:cNvSpPr>
            <a:spLocks noGrp="1"/>
          </p:cNvSpPr>
          <p:nvPr>
            <p:ph type="pic" sz="quarter" idx="10"/>
          </p:nvPr>
        </p:nvSpPr>
        <p:spPr>
          <a:xfrm>
            <a:off x="4629150" y="1471613"/>
            <a:ext cx="4005263" cy="4406900"/>
          </a:xfrm>
        </p:spPr>
        <p:txBody>
          <a:bodyPr/>
          <a:lstStyle/>
          <a:p>
            <a:endParaRPr lang="en-US"/>
          </a:p>
        </p:txBody>
      </p:sp>
      <p:sp>
        <p:nvSpPr>
          <p:cNvPr id="27" name="Tytuł 1"/>
          <p:cNvSpPr>
            <a:spLocks noGrp="1"/>
          </p:cNvSpPr>
          <p:nvPr>
            <p:ph type="title"/>
          </p:nvPr>
        </p:nvSpPr>
        <p:spPr>
          <a:xfrm>
            <a:off x="506949" y="1208283"/>
            <a:ext cx="3826263" cy="1162050"/>
          </a:xfrm>
        </p:spPr>
        <p:txBody>
          <a:bodyPr anchor="b">
            <a:normAutofit/>
          </a:bodyPr>
          <a:lstStyle>
            <a:lvl1pPr algn="l">
              <a:defRPr sz="2500" b="1">
                <a:solidFill>
                  <a:srgbClr val="040404"/>
                </a:solidFill>
                <a:latin typeface="Helvetica"/>
                <a:cs typeface="Helvetica"/>
              </a:defRPr>
            </a:lvl1pPr>
          </a:lstStyle>
          <a:p>
            <a:r>
              <a:rPr lang="pl-PL" dirty="0"/>
              <a:t>Kliknij, aby </a:t>
            </a:r>
            <a:r>
              <a:rPr lang="pl-PL" dirty="0" err="1"/>
              <a:t>edyt</a:t>
            </a:r>
            <a:r>
              <a:rPr lang="pl-PL" dirty="0"/>
              <a:t>. styl wz. tyt.</a:t>
            </a:r>
          </a:p>
        </p:txBody>
      </p:sp>
      <p:sp>
        <p:nvSpPr>
          <p:cNvPr id="28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506949" y="2370334"/>
            <a:ext cx="3826263" cy="1202324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600" b="1">
                <a:solidFill>
                  <a:srgbClr val="040404"/>
                </a:solidFill>
                <a:latin typeface="Helvetica"/>
                <a:cs typeface="Helvetic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29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506949" y="3491011"/>
            <a:ext cx="3826263" cy="2333054"/>
          </a:xfrm>
        </p:spPr>
        <p:txBody>
          <a:bodyPr/>
          <a:lstStyle>
            <a:lvl1pPr marL="212400" indent="-285750">
              <a:lnSpc>
                <a:spcPct val="120000"/>
              </a:lnSpc>
              <a:spcAft>
                <a:spcPts val="1000"/>
              </a:spcAft>
              <a:buSzPct val="80000"/>
              <a:buFontTx/>
              <a:buBlip>
                <a:blip r:embed="rId3"/>
              </a:buBlip>
              <a:defRPr sz="1300">
                <a:solidFill>
                  <a:srgbClr val="040404"/>
                </a:solidFill>
                <a:latin typeface="Helvetica Light"/>
                <a:cs typeface="Helvetica Ligh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pic>
        <p:nvPicPr>
          <p:cNvPr id="12" name="Picture 11" descr="MNiSW-kolor.pn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136" y="6459558"/>
            <a:ext cx="1272727" cy="252000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xmlns="" id="{AC482825-6F2D-7744-80BF-AA1CEBE8409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325139" y="527147"/>
            <a:ext cx="1309783" cy="192987"/>
          </a:xfrm>
          <a:prstGeom prst="rect">
            <a:avLst/>
          </a:prstGeom>
        </p:spPr>
      </p:pic>
      <p:sp>
        <p:nvSpPr>
          <p:cNvPr id="9" name="Symbol zastępczy numeru slajdu 5">
            <a:extLst>
              <a:ext uri="{FF2B5EF4-FFF2-40B4-BE49-F238E27FC236}">
                <a16:creationId xmlns:a16="http://schemas.microsoft.com/office/drawing/2014/main" xmlns="" id="{7C642A37-5508-FE47-8510-1B04121A21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3E0C11-EF55-6545-89EC-E302494CA4F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76523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3" descr="KDN-prezetacja-tlo-02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641"/>
            <a:ext cx="9144000" cy="6842760"/>
          </a:xfrm>
          <a:prstGeom prst="rect">
            <a:avLst/>
          </a:prstGeom>
        </p:spPr>
      </p:pic>
      <p:cxnSp>
        <p:nvCxnSpPr>
          <p:cNvPr id="9" name="Łącznik prosty 5"/>
          <p:cNvCxnSpPr/>
          <p:nvPr userDrawn="1"/>
        </p:nvCxnSpPr>
        <p:spPr>
          <a:xfrm>
            <a:off x="506949" y="6237119"/>
            <a:ext cx="8127974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2" name="Grupa 1"/>
          <p:cNvGrpSpPr/>
          <p:nvPr userDrawn="1"/>
        </p:nvGrpSpPr>
        <p:grpSpPr>
          <a:xfrm>
            <a:off x="506949" y="1573863"/>
            <a:ext cx="8127974" cy="4298213"/>
            <a:chOff x="506949" y="1573863"/>
            <a:chExt cx="8127974" cy="4298213"/>
          </a:xfrm>
        </p:grpSpPr>
        <p:pic>
          <p:nvPicPr>
            <p:cNvPr id="13" name="Obraz 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06949" y="1573863"/>
              <a:ext cx="431800" cy="571500"/>
            </a:xfrm>
            <a:prstGeom prst="rect">
              <a:avLst/>
            </a:prstGeom>
          </p:spPr>
        </p:pic>
        <p:pic>
          <p:nvPicPr>
            <p:cNvPr id="14" name="Obraz 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0800000">
              <a:off x="8203123" y="5300576"/>
              <a:ext cx="431800" cy="571500"/>
            </a:xfrm>
            <a:prstGeom prst="rect">
              <a:avLst/>
            </a:prstGeom>
          </p:spPr>
        </p:pic>
      </p:grpSp>
      <p:pic>
        <p:nvPicPr>
          <p:cNvPr id="16" name="Picture 15" descr="MNiSW-biale.pn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619" y="6477786"/>
            <a:ext cx="1272727" cy="252000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xmlns="" id="{72E27C34-8A55-DF4B-BDCF-62301F2C96A5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325139" y="527147"/>
            <a:ext cx="1309783" cy="192987"/>
          </a:xfrm>
          <a:prstGeom prst="rect">
            <a:avLst/>
          </a:prstGeom>
        </p:spPr>
      </p:pic>
      <p:sp>
        <p:nvSpPr>
          <p:cNvPr id="10" name="Symbol zastępczy numeru slajdu 5">
            <a:extLst>
              <a:ext uri="{FF2B5EF4-FFF2-40B4-BE49-F238E27FC236}">
                <a16:creationId xmlns:a16="http://schemas.microsoft.com/office/drawing/2014/main" xmlns="" id="{06187E90-6287-B444-93B0-CC54FC7369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53E0C11-EF55-6545-89EC-E302494CA4FA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7814075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Dwa elementy zawartości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Łącznik prosty 7"/>
          <p:cNvCxnSpPr/>
          <p:nvPr userDrawn="1"/>
        </p:nvCxnSpPr>
        <p:spPr>
          <a:xfrm>
            <a:off x="506949" y="6237119"/>
            <a:ext cx="8127974" cy="0"/>
          </a:xfrm>
          <a:prstGeom prst="line">
            <a:avLst/>
          </a:prstGeom>
          <a:ln w="12700">
            <a:solidFill>
              <a:srgbClr val="B4B4B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ytuł 1"/>
          <p:cNvSpPr>
            <a:spLocks noGrp="1"/>
          </p:cNvSpPr>
          <p:nvPr>
            <p:ph type="title"/>
          </p:nvPr>
        </p:nvSpPr>
        <p:spPr>
          <a:xfrm>
            <a:off x="506949" y="455328"/>
            <a:ext cx="6621421" cy="412087"/>
          </a:xfrm>
        </p:spPr>
        <p:txBody>
          <a:bodyPr anchor="b">
            <a:noAutofit/>
          </a:bodyPr>
          <a:lstStyle>
            <a:lvl1pPr algn="l">
              <a:defRPr sz="2600" b="1">
                <a:solidFill>
                  <a:srgbClr val="040404"/>
                </a:solidFill>
                <a:latin typeface="Helvetica"/>
                <a:cs typeface="Helvetica"/>
              </a:defRPr>
            </a:lvl1pPr>
          </a:lstStyle>
          <a:p>
            <a:r>
              <a:rPr lang="pl-PL" dirty="0"/>
              <a:t>Kliknij, aby </a:t>
            </a:r>
            <a:r>
              <a:rPr lang="pl-PL" dirty="0" err="1"/>
              <a:t>edyt</a:t>
            </a:r>
            <a:r>
              <a:rPr lang="pl-PL" dirty="0"/>
              <a:t>. styl wz. tyt.</a:t>
            </a:r>
          </a:p>
        </p:txBody>
      </p:sp>
      <p:sp>
        <p:nvSpPr>
          <p:cNvPr id="1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1161636" y="2261475"/>
            <a:ext cx="6737480" cy="2911203"/>
          </a:xfrm>
        </p:spPr>
        <p:txBody>
          <a:bodyPr>
            <a:normAutofit/>
          </a:bodyPr>
          <a:lstStyle>
            <a:lvl1pPr marL="284400" indent="-285750">
              <a:lnSpc>
                <a:spcPct val="120000"/>
              </a:lnSpc>
              <a:spcAft>
                <a:spcPts val="1000"/>
              </a:spcAft>
              <a:buSzPct val="60000"/>
              <a:buFontTx/>
              <a:buBlip>
                <a:blip r:embed="rId3"/>
              </a:buBlip>
              <a:defRPr sz="2100">
                <a:solidFill>
                  <a:srgbClr val="040404"/>
                </a:solidFill>
                <a:latin typeface="Helvetica Light"/>
                <a:cs typeface="Helvetica Ligh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pic>
        <p:nvPicPr>
          <p:cNvPr id="21" name="Obraz 8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10800000">
            <a:off x="8150315" y="4956979"/>
            <a:ext cx="431800" cy="571500"/>
          </a:xfrm>
          <a:prstGeom prst="rect">
            <a:avLst/>
          </a:prstGeom>
        </p:spPr>
      </p:pic>
      <p:pic>
        <p:nvPicPr>
          <p:cNvPr id="15" name="Obraz 9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06949" y="1925489"/>
            <a:ext cx="431800" cy="571500"/>
          </a:xfrm>
          <a:prstGeom prst="rect">
            <a:avLst/>
          </a:prstGeom>
        </p:spPr>
      </p:pic>
      <p:pic>
        <p:nvPicPr>
          <p:cNvPr id="12" name="Picture 11" descr="MNiSW-kolor.png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136" y="6459558"/>
            <a:ext cx="1272727" cy="252000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xmlns="" id="{3B5051D9-0C29-FC4F-875C-F475C146D24D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325139" y="527147"/>
            <a:ext cx="1309783" cy="192987"/>
          </a:xfrm>
          <a:prstGeom prst="rect">
            <a:avLst/>
          </a:prstGeom>
        </p:spPr>
      </p:pic>
      <p:sp>
        <p:nvSpPr>
          <p:cNvPr id="9" name="Symbol zastępczy numeru slajdu 5">
            <a:extLst>
              <a:ext uri="{FF2B5EF4-FFF2-40B4-BE49-F238E27FC236}">
                <a16:creationId xmlns:a16="http://schemas.microsoft.com/office/drawing/2014/main" xmlns="" id="{FB969277-FB96-5A43-9AE8-352A1DABFB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3E0C11-EF55-6545-89EC-E302494CA4F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788723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3" descr="KDN-prezetacja-tlo-02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641"/>
            <a:ext cx="9144000" cy="6842760"/>
          </a:xfrm>
          <a:prstGeom prst="rect">
            <a:avLst/>
          </a:prstGeom>
        </p:spPr>
      </p:pic>
      <p:cxnSp>
        <p:nvCxnSpPr>
          <p:cNvPr id="9" name="Łącznik prosty 5"/>
          <p:cNvCxnSpPr/>
          <p:nvPr userDrawn="1"/>
        </p:nvCxnSpPr>
        <p:spPr>
          <a:xfrm>
            <a:off x="506949" y="6237119"/>
            <a:ext cx="8127974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2" name="Grupa 1"/>
          <p:cNvGrpSpPr/>
          <p:nvPr userDrawn="1"/>
        </p:nvGrpSpPr>
        <p:grpSpPr>
          <a:xfrm>
            <a:off x="506949" y="1573863"/>
            <a:ext cx="8127974" cy="4298213"/>
            <a:chOff x="506949" y="1573863"/>
            <a:chExt cx="8127974" cy="4298213"/>
          </a:xfrm>
        </p:grpSpPr>
        <p:pic>
          <p:nvPicPr>
            <p:cNvPr id="13" name="Obraz 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06949" y="1573863"/>
              <a:ext cx="431800" cy="571500"/>
            </a:xfrm>
            <a:prstGeom prst="rect">
              <a:avLst/>
            </a:prstGeom>
          </p:spPr>
        </p:pic>
        <p:pic>
          <p:nvPicPr>
            <p:cNvPr id="14" name="Obraz 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0800000">
              <a:off x="8203123" y="5300576"/>
              <a:ext cx="431800" cy="571500"/>
            </a:xfrm>
            <a:prstGeom prst="rect">
              <a:avLst/>
            </a:prstGeom>
          </p:spPr>
        </p:pic>
      </p:grpSp>
      <p:pic>
        <p:nvPicPr>
          <p:cNvPr id="16" name="Picture 15" descr="MNiSW-biale.pn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619" y="6477786"/>
            <a:ext cx="1272727" cy="252000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xmlns="" id="{72E27C34-8A55-DF4B-BDCF-62301F2C96A5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325139" y="527147"/>
            <a:ext cx="1309783" cy="192987"/>
          </a:xfrm>
          <a:prstGeom prst="rect">
            <a:avLst/>
          </a:prstGeom>
        </p:spPr>
      </p:pic>
      <p:sp>
        <p:nvSpPr>
          <p:cNvPr id="10" name="Symbol zastępczy numeru slajdu 5">
            <a:extLst>
              <a:ext uri="{FF2B5EF4-FFF2-40B4-BE49-F238E27FC236}">
                <a16:creationId xmlns:a16="http://schemas.microsoft.com/office/drawing/2014/main" xmlns="" id="{06187E90-6287-B444-93B0-CC54FC7369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53E0C11-EF55-6545-89EC-E302494CA4FA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7814075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ytuł 1"/>
          <p:cNvSpPr>
            <a:spLocks noGrp="1"/>
          </p:cNvSpPr>
          <p:nvPr>
            <p:ph type="title"/>
          </p:nvPr>
        </p:nvSpPr>
        <p:spPr>
          <a:xfrm>
            <a:off x="4443344" y="1948865"/>
            <a:ext cx="3826263" cy="1162050"/>
          </a:xfrm>
        </p:spPr>
        <p:txBody>
          <a:bodyPr anchor="b">
            <a:normAutofit/>
          </a:bodyPr>
          <a:lstStyle>
            <a:lvl1pPr algn="l">
              <a:defRPr sz="2500" b="1">
                <a:solidFill>
                  <a:srgbClr val="040404"/>
                </a:solidFill>
                <a:latin typeface="Helvetica"/>
                <a:cs typeface="Helvetica"/>
              </a:defRPr>
            </a:lvl1pPr>
          </a:lstStyle>
          <a:p>
            <a:r>
              <a:rPr lang="pl-PL" dirty="0"/>
              <a:t>Kliknij, aby </a:t>
            </a:r>
            <a:r>
              <a:rPr lang="pl-PL" dirty="0" err="1"/>
              <a:t>edyt</a:t>
            </a:r>
            <a:r>
              <a:rPr lang="pl-PL" dirty="0"/>
              <a:t>. styl wz. tyt.</a:t>
            </a:r>
          </a:p>
        </p:txBody>
      </p:sp>
      <p:sp>
        <p:nvSpPr>
          <p:cNvPr id="16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443344" y="3010836"/>
            <a:ext cx="3826263" cy="1202324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600" b="1">
                <a:solidFill>
                  <a:srgbClr val="040404"/>
                </a:solidFill>
                <a:latin typeface="Helvetica"/>
                <a:cs typeface="Helvetic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7" name="Symbol zastępczy tekstu 3"/>
          <p:cNvSpPr>
            <a:spLocks noGrp="1"/>
          </p:cNvSpPr>
          <p:nvPr>
            <p:ph type="body" sz="half" idx="10"/>
          </p:nvPr>
        </p:nvSpPr>
        <p:spPr>
          <a:xfrm>
            <a:off x="4443344" y="4151200"/>
            <a:ext cx="3826263" cy="2462840"/>
          </a:xfrm>
        </p:spPr>
        <p:txBody>
          <a:bodyPr/>
          <a:lstStyle>
            <a:lvl1pPr marL="212400" indent="-285750">
              <a:lnSpc>
                <a:spcPct val="120000"/>
              </a:lnSpc>
              <a:spcAft>
                <a:spcPts val="1000"/>
              </a:spcAft>
              <a:buSzPct val="80000"/>
              <a:buFontTx/>
              <a:buBlip>
                <a:blip r:embed="rId2"/>
              </a:buBlip>
              <a:defRPr sz="1300">
                <a:solidFill>
                  <a:srgbClr val="040404"/>
                </a:solidFill>
                <a:latin typeface="Helvetica Light"/>
                <a:cs typeface="Helvetica Ligh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5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5429250" cy="6858000"/>
          </a:xfrm>
        </p:spPr>
        <p:txBody>
          <a:bodyPr/>
          <a:lstStyle/>
          <a:p>
            <a:endParaRPr lang="en-US"/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xmlns="" id="{7033066C-A68B-B343-9171-22C49545EF3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325139" y="527147"/>
            <a:ext cx="1309783" cy="192987"/>
          </a:xfrm>
          <a:prstGeom prst="rect">
            <a:avLst/>
          </a:prstGeom>
        </p:spPr>
      </p:pic>
      <p:sp>
        <p:nvSpPr>
          <p:cNvPr id="8" name="Symbol zastępczy numeru slajdu 5">
            <a:extLst>
              <a:ext uri="{FF2B5EF4-FFF2-40B4-BE49-F238E27FC236}">
                <a16:creationId xmlns:a16="http://schemas.microsoft.com/office/drawing/2014/main" xmlns="" id="{A28EB8A5-C13D-3D49-BF0E-E6FE396C4A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3E0C11-EF55-6545-89EC-E302494CA4F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99125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Dwa elementy zawartości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Łącznik prosty 7"/>
          <p:cNvCxnSpPr/>
          <p:nvPr userDrawn="1"/>
        </p:nvCxnSpPr>
        <p:spPr>
          <a:xfrm>
            <a:off x="506949" y="6237119"/>
            <a:ext cx="8127974" cy="0"/>
          </a:xfrm>
          <a:prstGeom prst="line">
            <a:avLst/>
          </a:prstGeom>
          <a:ln w="12700">
            <a:solidFill>
              <a:srgbClr val="B4B4B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ytuł 1"/>
          <p:cNvSpPr>
            <a:spLocks noGrp="1"/>
          </p:cNvSpPr>
          <p:nvPr>
            <p:ph type="title"/>
          </p:nvPr>
        </p:nvSpPr>
        <p:spPr>
          <a:xfrm>
            <a:off x="506949" y="455328"/>
            <a:ext cx="6621421" cy="412087"/>
          </a:xfrm>
        </p:spPr>
        <p:txBody>
          <a:bodyPr anchor="b">
            <a:noAutofit/>
          </a:bodyPr>
          <a:lstStyle>
            <a:lvl1pPr algn="l">
              <a:defRPr sz="2600" b="1">
                <a:solidFill>
                  <a:srgbClr val="040404"/>
                </a:solidFill>
                <a:latin typeface="Helvetica"/>
                <a:cs typeface="Helvetica"/>
              </a:defRPr>
            </a:lvl1pPr>
          </a:lstStyle>
          <a:p>
            <a:r>
              <a:rPr lang="pl-PL" dirty="0"/>
              <a:t>Kliknij, aby </a:t>
            </a:r>
            <a:r>
              <a:rPr lang="pl-PL" dirty="0" err="1"/>
              <a:t>edyt</a:t>
            </a:r>
            <a:r>
              <a:rPr lang="pl-PL" dirty="0"/>
              <a:t>. styl wz. tyt.</a:t>
            </a:r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502474" y="1925489"/>
            <a:ext cx="467999" cy="108000"/>
            <a:chOff x="8132793" y="5607219"/>
            <a:chExt cx="427917" cy="108000"/>
          </a:xfrm>
        </p:grpSpPr>
        <p:sp>
          <p:nvSpPr>
            <p:cNvPr id="13" name="Rectangle 12"/>
            <p:cNvSpPr/>
            <p:nvPr userDrawn="1"/>
          </p:nvSpPr>
          <p:spPr>
            <a:xfrm>
              <a:off x="8132793" y="5607219"/>
              <a:ext cx="92931" cy="108000"/>
            </a:xfrm>
            <a:prstGeom prst="rect">
              <a:avLst/>
            </a:prstGeom>
            <a:solidFill>
              <a:srgbClr val="E81B29"/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/>
            <p:cNvSpPr/>
            <p:nvPr userDrawn="1"/>
          </p:nvSpPr>
          <p:spPr>
            <a:xfrm>
              <a:off x="8298853" y="5607219"/>
              <a:ext cx="92931" cy="108000"/>
            </a:xfrm>
            <a:prstGeom prst="rect">
              <a:avLst/>
            </a:prstGeom>
            <a:solidFill>
              <a:srgbClr val="E81B29"/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 userDrawn="1"/>
          </p:nvSpPr>
          <p:spPr>
            <a:xfrm>
              <a:off x="8467779" y="5607219"/>
              <a:ext cx="92931" cy="108000"/>
            </a:xfrm>
            <a:prstGeom prst="rect">
              <a:avLst/>
            </a:prstGeom>
            <a:solidFill>
              <a:srgbClr val="E81B29"/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21" name="Obraz 8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0800000">
            <a:off x="8150315" y="4956979"/>
            <a:ext cx="431800" cy="571500"/>
          </a:xfrm>
          <a:prstGeom prst="rect">
            <a:avLst/>
          </a:prstGeom>
        </p:spPr>
      </p:pic>
      <p:sp>
        <p:nvSpPr>
          <p:cNvPr id="22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1161636" y="2261475"/>
            <a:ext cx="6737480" cy="2911203"/>
          </a:xfrm>
        </p:spPr>
        <p:txBody>
          <a:bodyPr>
            <a:normAutofit/>
          </a:bodyPr>
          <a:lstStyle>
            <a:lvl1pPr marL="284400" indent="-285750">
              <a:lnSpc>
                <a:spcPct val="120000"/>
              </a:lnSpc>
              <a:spcAft>
                <a:spcPts val="1000"/>
              </a:spcAft>
              <a:buSzPct val="60000"/>
              <a:buFontTx/>
              <a:buBlip>
                <a:blip r:embed="rId4"/>
              </a:buBlip>
              <a:defRPr sz="2100">
                <a:solidFill>
                  <a:srgbClr val="040404"/>
                </a:solidFill>
                <a:latin typeface="Helvetica Light"/>
                <a:cs typeface="Helvetica Ligh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pic>
        <p:nvPicPr>
          <p:cNvPr id="15" name="Picture 14" descr="MNiSW-kolor.png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136" y="6459558"/>
            <a:ext cx="1272727" cy="252000"/>
          </a:xfrm>
          <a:prstGeom prst="rect">
            <a:avLst/>
          </a:prstGeom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xmlns="" id="{A55D8B5E-3EDA-224E-9EEF-8B5F239FF5D6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325139" y="527147"/>
            <a:ext cx="1309783" cy="192987"/>
          </a:xfrm>
          <a:prstGeom prst="rect">
            <a:avLst/>
          </a:prstGeom>
        </p:spPr>
      </p:pic>
      <p:sp>
        <p:nvSpPr>
          <p:cNvPr id="16" name="Symbol zastępczy numeru slajdu 5">
            <a:extLst>
              <a:ext uri="{FF2B5EF4-FFF2-40B4-BE49-F238E27FC236}">
                <a16:creationId xmlns:a16="http://schemas.microsoft.com/office/drawing/2014/main" xmlns="" id="{00043BD1-5EA3-1442-B10B-98B7D2D73B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3E0C11-EF55-6545-89EC-E302494CA4F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9971785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Dwa elementy zawartości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Łącznik prosty 7"/>
          <p:cNvCxnSpPr/>
          <p:nvPr userDrawn="1"/>
        </p:nvCxnSpPr>
        <p:spPr>
          <a:xfrm>
            <a:off x="506949" y="6237119"/>
            <a:ext cx="8127974" cy="0"/>
          </a:xfrm>
          <a:prstGeom prst="line">
            <a:avLst/>
          </a:prstGeom>
          <a:ln w="12700">
            <a:solidFill>
              <a:srgbClr val="B4B4B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ytuł 1"/>
          <p:cNvSpPr>
            <a:spLocks noGrp="1"/>
          </p:cNvSpPr>
          <p:nvPr>
            <p:ph type="title"/>
          </p:nvPr>
        </p:nvSpPr>
        <p:spPr>
          <a:xfrm>
            <a:off x="506949" y="455328"/>
            <a:ext cx="6621421" cy="412087"/>
          </a:xfrm>
        </p:spPr>
        <p:txBody>
          <a:bodyPr anchor="b">
            <a:noAutofit/>
          </a:bodyPr>
          <a:lstStyle>
            <a:lvl1pPr algn="l">
              <a:defRPr sz="2600" b="1">
                <a:solidFill>
                  <a:srgbClr val="040404"/>
                </a:solidFill>
                <a:latin typeface="Helvetica"/>
                <a:cs typeface="Helvetica"/>
              </a:defRPr>
            </a:lvl1pPr>
          </a:lstStyle>
          <a:p>
            <a:r>
              <a:rPr lang="pl-PL" dirty="0"/>
              <a:t>Kliknij, aby </a:t>
            </a:r>
            <a:r>
              <a:rPr lang="pl-PL" dirty="0" err="1"/>
              <a:t>edyt</a:t>
            </a:r>
            <a:r>
              <a:rPr lang="pl-PL" dirty="0"/>
              <a:t>. styl wz. tyt.</a:t>
            </a:r>
          </a:p>
        </p:txBody>
      </p:sp>
      <p:pic>
        <p:nvPicPr>
          <p:cNvPr id="15" name="Obraz 9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06949" y="1925489"/>
            <a:ext cx="431800" cy="571500"/>
          </a:xfrm>
          <a:prstGeom prst="rect">
            <a:avLst/>
          </a:prstGeom>
        </p:spPr>
      </p:pic>
      <p:grpSp>
        <p:nvGrpSpPr>
          <p:cNvPr id="3" name="Group 2"/>
          <p:cNvGrpSpPr/>
          <p:nvPr userDrawn="1"/>
        </p:nvGrpSpPr>
        <p:grpSpPr>
          <a:xfrm>
            <a:off x="8114116" y="5420479"/>
            <a:ext cx="467999" cy="108000"/>
            <a:chOff x="8132793" y="5607219"/>
            <a:chExt cx="427917" cy="108000"/>
          </a:xfrm>
        </p:grpSpPr>
        <p:sp>
          <p:nvSpPr>
            <p:cNvPr id="2" name="Rectangle 1"/>
            <p:cNvSpPr/>
            <p:nvPr userDrawn="1"/>
          </p:nvSpPr>
          <p:spPr>
            <a:xfrm>
              <a:off x="8132793" y="5607219"/>
              <a:ext cx="92931" cy="108000"/>
            </a:xfrm>
            <a:prstGeom prst="rect">
              <a:avLst/>
            </a:prstGeom>
            <a:solidFill>
              <a:srgbClr val="E81B29"/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8298853" y="5607219"/>
              <a:ext cx="92931" cy="108000"/>
            </a:xfrm>
            <a:prstGeom prst="rect">
              <a:avLst/>
            </a:prstGeom>
            <a:solidFill>
              <a:srgbClr val="E81B29"/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/>
            <p:cNvSpPr/>
            <p:nvPr userDrawn="1"/>
          </p:nvSpPr>
          <p:spPr>
            <a:xfrm>
              <a:off x="8467779" y="5607219"/>
              <a:ext cx="92931" cy="108000"/>
            </a:xfrm>
            <a:prstGeom prst="rect">
              <a:avLst/>
            </a:prstGeom>
            <a:solidFill>
              <a:srgbClr val="E81B29"/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8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1161636" y="2261475"/>
            <a:ext cx="6737480" cy="2911203"/>
          </a:xfrm>
        </p:spPr>
        <p:txBody>
          <a:bodyPr>
            <a:normAutofit/>
          </a:bodyPr>
          <a:lstStyle>
            <a:lvl1pPr marL="284400" indent="-285750">
              <a:lnSpc>
                <a:spcPct val="120000"/>
              </a:lnSpc>
              <a:spcAft>
                <a:spcPts val="1000"/>
              </a:spcAft>
              <a:buSzPct val="60000"/>
              <a:buFontTx/>
              <a:buBlip>
                <a:blip r:embed="rId4"/>
              </a:buBlip>
              <a:defRPr sz="2100">
                <a:solidFill>
                  <a:srgbClr val="040404"/>
                </a:solidFill>
                <a:latin typeface="Helvetica Light"/>
                <a:cs typeface="Helvetica Ligh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pic>
        <p:nvPicPr>
          <p:cNvPr id="13" name="Picture 12" descr="MNiSW-kolor.png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136" y="6459558"/>
            <a:ext cx="1272727" cy="252000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xmlns="" id="{E63559DB-B485-784D-990B-2E4A2BC401AF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325139" y="527147"/>
            <a:ext cx="1309783" cy="192987"/>
          </a:xfrm>
          <a:prstGeom prst="rect">
            <a:avLst/>
          </a:prstGeom>
        </p:spPr>
      </p:pic>
      <p:sp>
        <p:nvSpPr>
          <p:cNvPr id="14" name="Symbol zastępczy numeru slajdu 5">
            <a:extLst>
              <a:ext uri="{FF2B5EF4-FFF2-40B4-BE49-F238E27FC236}">
                <a16:creationId xmlns:a16="http://schemas.microsoft.com/office/drawing/2014/main" xmlns="" id="{DEDD77BF-BB22-2146-827B-7A1250FB84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3E0C11-EF55-6545-89EC-E302494CA4F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518534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2018-10-02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3" descr="KDN-prezetacja-tlo-02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641"/>
            <a:ext cx="9144000" cy="6842760"/>
          </a:xfrm>
          <a:prstGeom prst="rect">
            <a:avLst/>
          </a:prstGeom>
        </p:spPr>
      </p:pic>
      <p:cxnSp>
        <p:nvCxnSpPr>
          <p:cNvPr id="9" name="Łącznik prosty 5"/>
          <p:cNvCxnSpPr/>
          <p:nvPr userDrawn="1"/>
        </p:nvCxnSpPr>
        <p:spPr>
          <a:xfrm>
            <a:off x="506949" y="6237119"/>
            <a:ext cx="8127974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2" name="Grupa 1"/>
          <p:cNvGrpSpPr/>
          <p:nvPr userDrawn="1"/>
        </p:nvGrpSpPr>
        <p:grpSpPr>
          <a:xfrm>
            <a:off x="506949" y="1573863"/>
            <a:ext cx="8127974" cy="4298213"/>
            <a:chOff x="506949" y="1573863"/>
            <a:chExt cx="8127974" cy="4298213"/>
          </a:xfrm>
        </p:grpSpPr>
        <p:pic>
          <p:nvPicPr>
            <p:cNvPr id="13" name="Obraz 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06949" y="1573863"/>
              <a:ext cx="431800" cy="571500"/>
            </a:xfrm>
            <a:prstGeom prst="rect">
              <a:avLst/>
            </a:prstGeom>
          </p:spPr>
        </p:pic>
        <p:pic>
          <p:nvPicPr>
            <p:cNvPr id="14" name="Obraz 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0800000">
              <a:off x="8203123" y="5300576"/>
              <a:ext cx="431800" cy="571500"/>
            </a:xfrm>
            <a:prstGeom prst="rect">
              <a:avLst/>
            </a:prstGeom>
          </p:spPr>
        </p:pic>
      </p:grpSp>
      <p:pic>
        <p:nvPicPr>
          <p:cNvPr id="16" name="Picture 15" descr="MNiSW-biale.pn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619" y="6477786"/>
            <a:ext cx="1272727" cy="252000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xmlns="" id="{72E27C34-8A55-DF4B-BDCF-62301F2C96A5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325139" y="527147"/>
            <a:ext cx="1309783" cy="192987"/>
          </a:xfrm>
          <a:prstGeom prst="rect">
            <a:avLst/>
          </a:prstGeom>
        </p:spPr>
      </p:pic>
      <p:sp>
        <p:nvSpPr>
          <p:cNvPr id="10" name="Symbol zastępczy numeru slajdu 5">
            <a:extLst>
              <a:ext uri="{FF2B5EF4-FFF2-40B4-BE49-F238E27FC236}">
                <a16:creationId xmlns:a16="http://schemas.microsoft.com/office/drawing/2014/main" xmlns="" id="{06187E90-6287-B444-93B0-CC54FC7369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53E0C11-EF55-6545-89EC-E302494CA4FA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5823444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3" descr="KDN-prezetacja-tlo-02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641"/>
            <a:ext cx="9144000" cy="6842760"/>
          </a:xfrm>
          <a:prstGeom prst="rect">
            <a:avLst/>
          </a:prstGeom>
        </p:spPr>
      </p:pic>
      <p:cxnSp>
        <p:nvCxnSpPr>
          <p:cNvPr id="9" name="Łącznik prosty 5"/>
          <p:cNvCxnSpPr/>
          <p:nvPr userDrawn="1"/>
        </p:nvCxnSpPr>
        <p:spPr>
          <a:xfrm>
            <a:off x="506949" y="6237119"/>
            <a:ext cx="8127974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2" name="Grupa 1"/>
          <p:cNvGrpSpPr/>
          <p:nvPr userDrawn="1"/>
        </p:nvGrpSpPr>
        <p:grpSpPr>
          <a:xfrm>
            <a:off x="506949" y="1573863"/>
            <a:ext cx="8127974" cy="4298213"/>
            <a:chOff x="506949" y="1573863"/>
            <a:chExt cx="8127974" cy="4298213"/>
          </a:xfrm>
        </p:grpSpPr>
        <p:pic>
          <p:nvPicPr>
            <p:cNvPr id="13" name="Obraz 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06949" y="1573863"/>
              <a:ext cx="431800" cy="571500"/>
            </a:xfrm>
            <a:prstGeom prst="rect">
              <a:avLst/>
            </a:prstGeom>
          </p:spPr>
        </p:pic>
        <p:pic>
          <p:nvPicPr>
            <p:cNvPr id="14" name="Obraz 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0800000">
              <a:off x="8203123" y="5300576"/>
              <a:ext cx="431800" cy="571500"/>
            </a:xfrm>
            <a:prstGeom prst="rect">
              <a:avLst/>
            </a:prstGeom>
          </p:spPr>
        </p:pic>
      </p:grpSp>
      <p:pic>
        <p:nvPicPr>
          <p:cNvPr id="16" name="Picture 15" descr="MNiSW-biale.pn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619" y="6477786"/>
            <a:ext cx="1272727" cy="252000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xmlns="" id="{72E27C34-8A55-DF4B-BDCF-62301F2C96A5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325139" y="527147"/>
            <a:ext cx="1309783" cy="192987"/>
          </a:xfrm>
          <a:prstGeom prst="rect">
            <a:avLst/>
          </a:prstGeom>
        </p:spPr>
      </p:pic>
      <p:sp>
        <p:nvSpPr>
          <p:cNvPr id="10" name="Symbol zastępczy numeru slajdu 5">
            <a:extLst>
              <a:ext uri="{FF2B5EF4-FFF2-40B4-BE49-F238E27FC236}">
                <a16:creationId xmlns:a16="http://schemas.microsoft.com/office/drawing/2014/main" xmlns="" id="{06187E90-6287-B444-93B0-CC54FC7369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53E0C11-EF55-6545-89EC-E302494CA4FA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6706847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3" descr="KDN-prezetacja-tlo-02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641"/>
            <a:ext cx="9144000" cy="6842760"/>
          </a:xfrm>
          <a:prstGeom prst="rect">
            <a:avLst/>
          </a:prstGeom>
        </p:spPr>
      </p:pic>
      <p:cxnSp>
        <p:nvCxnSpPr>
          <p:cNvPr id="9" name="Łącznik prosty 5"/>
          <p:cNvCxnSpPr/>
          <p:nvPr userDrawn="1"/>
        </p:nvCxnSpPr>
        <p:spPr>
          <a:xfrm>
            <a:off x="506949" y="6237119"/>
            <a:ext cx="8127974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2" name="Grupa 1"/>
          <p:cNvGrpSpPr/>
          <p:nvPr userDrawn="1"/>
        </p:nvGrpSpPr>
        <p:grpSpPr>
          <a:xfrm>
            <a:off x="506949" y="1573863"/>
            <a:ext cx="8127974" cy="4298213"/>
            <a:chOff x="506949" y="1573863"/>
            <a:chExt cx="8127974" cy="4298213"/>
          </a:xfrm>
        </p:grpSpPr>
        <p:pic>
          <p:nvPicPr>
            <p:cNvPr id="13" name="Obraz 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06949" y="1573863"/>
              <a:ext cx="431800" cy="571500"/>
            </a:xfrm>
            <a:prstGeom prst="rect">
              <a:avLst/>
            </a:prstGeom>
          </p:spPr>
        </p:pic>
        <p:pic>
          <p:nvPicPr>
            <p:cNvPr id="14" name="Obraz 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0800000">
              <a:off x="8203123" y="5300576"/>
              <a:ext cx="431800" cy="571500"/>
            </a:xfrm>
            <a:prstGeom prst="rect">
              <a:avLst/>
            </a:prstGeom>
          </p:spPr>
        </p:pic>
      </p:grpSp>
      <p:pic>
        <p:nvPicPr>
          <p:cNvPr id="16" name="Picture 15" descr="MNiSW-biale.pn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619" y="6477786"/>
            <a:ext cx="1272727" cy="252000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xmlns="" id="{72E27C34-8A55-DF4B-BDCF-62301F2C96A5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325139" y="527147"/>
            <a:ext cx="1309783" cy="192987"/>
          </a:xfrm>
          <a:prstGeom prst="rect">
            <a:avLst/>
          </a:prstGeom>
        </p:spPr>
      </p:pic>
      <p:sp>
        <p:nvSpPr>
          <p:cNvPr id="10" name="Symbol zastępczy numeru slajdu 5">
            <a:extLst>
              <a:ext uri="{FF2B5EF4-FFF2-40B4-BE49-F238E27FC236}">
                <a16:creationId xmlns:a16="http://schemas.microsoft.com/office/drawing/2014/main" xmlns="" id="{06187E90-6287-B444-93B0-CC54FC7369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53E0C11-EF55-6545-89EC-E302494CA4FA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30550451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3" descr="KDN-prezetacja-tlo-02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641"/>
            <a:ext cx="9144000" cy="6842760"/>
          </a:xfrm>
          <a:prstGeom prst="rect">
            <a:avLst/>
          </a:prstGeom>
        </p:spPr>
      </p:pic>
      <p:cxnSp>
        <p:nvCxnSpPr>
          <p:cNvPr id="9" name="Łącznik prosty 5"/>
          <p:cNvCxnSpPr/>
          <p:nvPr userDrawn="1"/>
        </p:nvCxnSpPr>
        <p:spPr>
          <a:xfrm>
            <a:off x="506949" y="6237119"/>
            <a:ext cx="8127974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2" name="Grupa 1"/>
          <p:cNvGrpSpPr/>
          <p:nvPr userDrawn="1"/>
        </p:nvGrpSpPr>
        <p:grpSpPr>
          <a:xfrm>
            <a:off x="506949" y="1573863"/>
            <a:ext cx="8127974" cy="4298213"/>
            <a:chOff x="506949" y="1573863"/>
            <a:chExt cx="8127974" cy="4298213"/>
          </a:xfrm>
        </p:grpSpPr>
        <p:pic>
          <p:nvPicPr>
            <p:cNvPr id="13" name="Obraz 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06949" y="1573863"/>
              <a:ext cx="431800" cy="571500"/>
            </a:xfrm>
            <a:prstGeom prst="rect">
              <a:avLst/>
            </a:prstGeom>
          </p:spPr>
        </p:pic>
        <p:pic>
          <p:nvPicPr>
            <p:cNvPr id="14" name="Obraz 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0800000">
              <a:off x="8203123" y="5300576"/>
              <a:ext cx="431800" cy="571500"/>
            </a:xfrm>
            <a:prstGeom prst="rect">
              <a:avLst/>
            </a:prstGeom>
          </p:spPr>
        </p:pic>
      </p:grpSp>
      <p:pic>
        <p:nvPicPr>
          <p:cNvPr id="16" name="Picture 15" descr="MNiSW-biale.pn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619" y="6477786"/>
            <a:ext cx="1272727" cy="252000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xmlns="" id="{72E27C34-8A55-DF4B-BDCF-62301F2C96A5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325139" y="527147"/>
            <a:ext cx="1309783" cy="192987"/>
          </a:xfrm>
          <a:prstGeom prst="rect">
            <a:avLst/>
          </a:prstGeom>
        </p:spPr>
      </p:pic>
      <p:sp>
        <p:nvSpPr>
          <p:cNvPr id="10" name="Symbol zastępczy numeru slajdu 5">
            <a:extLst>
              <a:ext uri="{FF2B5EF4-FFF2-40B4-BE49-F238E27FC236}">
                <a16:creationId xmlns:a16="http://schemas.microsoft.com/office/drawing/2014/main" xmlns="" id="{06187E90-6287-B444-93B0-CC54FC7369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53E0C11-EF55-6545-89EC-E302494CA4FA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76304281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Porównani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ytuł 1"/>
          <p:cNvSpPr>
            <a:spLocks noGrp="1"/>
          </p:cNvSpPr>
          <p:nvPr>
            <p:ph type="title"/>
          </p:nvPr>
        </p:nvSpPr>
        <p:spPr>
          <a:xfrm>
            <a:off x="506949" y="1999895"/>
            <a:ext cx="8127974" cy="1143000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rgbClr val="040404"/>
                </a:solidFill>
                <a:latin typeface="Helvetica"/>
                <a:cs typeface="Helvetica"/>
              </a:defRPr>
            </a:lvl1pPr>
          </a:lstStyle>
          <a:p>
            <a:r>
              <a:rPr lang="pl-PL" dirty="0"/>
              <a:t>Kliknij, aby </a:t>
            </a:r>
            <a:r>
              <a:rPr lang="pl-PL" dirty="0" err="1"/>
              <a:t>edyt</a:t>
            </a:r>
            <a:r>
              <a:rPr lang="pl-PL" dirty="0"/>
              <a:t>. styl wz. tyt.</a:t>
            </a:r>
          </a:p>
        </p:txBody>
      </p:sp>
      <p:cxnSp>
        <p:nvCxnSpPr>
          <p:cNvPr id="17" name="Łącznik prosty 7"/>
          <p:cNvCxnSpPr/>
          <p:nvPr userDrawn="1"/>
        </p:nvCxnSpPr>
        <p:spPr>
          <a:xfrm>
            <a:off x="506949" y="6237119"/>
            <a:ext cx="8127974" cy="0"/>
          </a:xfrm>
          <a:prstGeom prst="line">
            <a:avLst/>
          </a:prstGeom>
          <a:ln w="12700">
            <a:solidFill>
              <a:srgbClr val="B4B4B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506949" y="4305305"/>
            <a:ext cx="8127974" cy="1420813"/>
          </a:xfrm>
        </p:spPr>
        <p:txBody>
          <a:bodyPr>
            <a:normAutofit/>
          </a:bodyPr>
          <a:lstStyle>
            <a:lvl1pPr marL="0" indent="0" algn="ctr">
              <a:buNone/>
              <a:defRPr sz="1000">
                <a:latin typeface="Helvetica Light"/>
                <a:cs typeface="Helvetica Light"/>
              </a:defRPr>
            </a:lvl1pPr>
            <a:lvl2pPr marL="457200" indent="0" algn="ctr">
              <a:buNone/>
              <a:defRPr sz="1000">
                <a:latin typeface="Helvetica Light"/>
                <a:cs typeface="Helvetica Light"/>
              </a:defRPr>
            </a:lvl2pPr>
            <a:lvl3pPr marL="914400" indent="0" algn="ctr">
              <a:buNone/>
              <a:defRPr sz="1000">
                <a:latin typeface="Helvetica Light"/>
                <a:cs typeface="Helvetica Light"/>
              </a:defRPr>
            </a:lvl3pPr>
            <a:lvl4pPr marL="1371600" indent="0" algn="ctr">
              <a:buNone/>
              <a:defRPr sz="1000">
                <a:latin typeface="Helvetica Light"/>
                <a:cs typeface="Helvetica Light"/>
              </a:defRPr>
            </a:lvl4pPr>
            <a:lvl5pPr marL="1828800" indent="0" algn="ctr">
              <a:buNone/>
              <a:defRPr sz="1000">
                <a:latin typeface="Helvetica Light"/>
                <a:cs typeface="Helvetica Light"/>
              </a:defRPr>
            </a:lvl5pPr>
          </a:lstStyle>
          <a:p>
            <a:pPr lvl="0"/>
            <a:r>
              <a:rPr lang="pl-PL"/>
              <a:t>Click to edit Master text styles</a:t>
            </a:r>
          </a:p>
          <a:p>
            <a:pPr lvl="1"/>
            <a:r>
              <a:rPr lang="pl-PL"/>
              <a:t>Second level</a:t>
            </a:r>
          </a:p>
          <a:p>
            <a:pPr lvl="2"/>
            <a:r>
              <a:rPr lang="pl-PL"/>
              <a:t>Third level</a:t>
            </a:r>
          </a:p>
          <a:p>
            <a:pPr lvl="3"/>
            <a:r>
              <a:rPr lang="pl-PL"/>
              <a:t>Fourth level</a:t>
            </a:r>
          </a:p>
          <a:p>
            <a:pPr lvl="4"/>
            <a:r>
              <a:rPr lang="pl-PL"/>
              <a:t>Fifth level</a:t>
            </a:r>
            <a:endParaRPr lang="en-US"/>
          </a:p>
        </p:txBody>
      </p:sp>
      <p:sp>
        <p:nvSpPr>
          <p:cNvPr id="15" name="PoleTekstowe 12"/>
          <p:cNvSpPr txBox="1"/>
          <p:nvPr userDrawn="1"/>
        </p:nvSpPr>
        <p:spPr>
          <a:xfrm>
            <a:off x="438260" y="6400144"/>
            <a:ext cx="17135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err="1">
                <a:solidFill>
                  <a:srgbClr val="828282"/>
                </a:solidFill>
              </a:rPr>
              <a:t>www.facebook.com</a:t>
            </a:r>
            <a:r>
              <a:rPr lang="pl-PL" sz="1000" dirty="0">
                <a:solidFill>
                  <a:srgbClr val="E81B29"/>
                </a:solidFill>
              </a:rPr>
              <a:t>/</a:t>
            </a:r>
            <a:r>
              <a:rPr lang="pl-PL" sz="1000" dirty="0" err="1">
                <a:solidFill>
                  <a:srgbClr val="E81B29"/>
                </a:solidFill>
              </a:rPr>
              <a:t>MNiSW</a:t>
            </a:r>
            <a:endParaRPr lang="pl-PL" sz="1000" dirty="0">
              <a:solidFill>
                <a:srgbClr val="E81B29"/>
              </a:solidFill>
            </a:endParaRPr>
          </a:p>
        </p:txBody>
      </p:sp>
      <p:pic>
        <p:nvPicPr>
          <p:cNvPr id="8" name="Picture 7" descr="MNiSW-kolor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2196" y="6451245"/>
            <a:ext cx="1272727" cy="252000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xmlns="" id="{D41947CC-51A8-024E-92D5-CE98ECDB009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912223" y="3856817"/>
            <a:ext cx="1309783" cy="192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20050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3" descr="KDN-prezetacja-tlo-02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641"/>
            <a:ext cx="9144000" cy="6842760"/>
          </a:xfrm>
          <a:prstGeom prst="rect">
            <a:avLst/>
          </a:prstGeom>
        </p:spPr>
      </p:pic>
      <p:cxnSp>
        <p:nvCxnSpPr>
          <p:cNvPr id="9" name="Łącznik prosty 5"/>
          <p:cNvCxnSpPr/>
          <p:nvPr userDrawn="1"/>
        </p:nvCxnSpPr>
        <p:spPr>
          <a:xfrm>
            <a:off x="506949" y="6237119"/>
            <a:ext cx="8127974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2" name="Grupa 1"/>
          <p:cNvGrpSpPr/>
          <p:nvPr userDrawn="1"/>
        </p:nvGrpSpPr>
        <p:grpSpPr>
          <a:xfrm>
            <a:off x="506949" y="1573863"/>
            <a:ext cx="8127974" cy="4298213"/>
            <a:chOff x="506949" y="1573863"/>
            <a:chExt cx="8127974" cy="4298213"/>
          </a:xfrm>
        </p:grpSpPr>
        <p:pic>
          <p:nvPicPr>
            <p:cNvPr id="13" name="Obraz 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06949" y="1573863"/>
              <a:ext cx="431800" cy="571500"/>
            </a:xfrm>
            <a:prstGeom prst="rect">
              <a:avLst/>
            </a:prstGeom>
          </p:spPr>
        </p:pic>
        <p:pic>
          <p:nvPicPr>
            <p:cNvPr id="14" name="Obraz 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0800000">
              <a:off x="8203123" y="5300576"/>
              <a:ext cx="431800" cy="571500"/>
            </a:xfrm>
            <a:prstGeom prst="rect">
              <a:avLst/>
            </a:prstGeom>
          </p:spPr>
        </p:pic>
      </p:grpSp>
      <p:pic>
        <p:nvPicPr>
          <p:cNvPr id="16" name="Picture 15" descr="MNiSW-biale.pn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619" y="6477786"/>
            <a:ext cx="1272727" cy="252000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xmlns="" id="{72E27C34-8A55-DF4B-BDCF-62301F2C96A5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325139" y="527147"/>
            <a:ext cx="1309783" cy="192987"/>
          </a:xfrm>
          <a:prstGeom prst="rect">
            <a:avLst/>
          </a:prstGeom>
        </p:spPr>
      </p:pic>
      <p:sp>
        <p:nvSpPr>
          <p:cNvPr id="10" name="Symbol zastępczy numeru slajdu 5">
            <a:extLst>
              <a:ext uri="{FF2B5EF4-FFF2-40B4-BE49-F238E27FC236}">
                <a16:creationId xmlns:a16="http://schemas.microsoft.com/office/drawing/2014/main" xmlns="" id="{06187E90-6287-B444-93B0-CC54FC7369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53E0C11-EF55-6545-89EC-E302494CA4FA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7464607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2018-10-02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2018-10-02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2018-10-02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2018-10-02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2018-10-02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2018-10-02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2018-10-02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17FA3B-C404-4317-B0BC-953931111309}" type="datetimeFigureOut">
              <a:rPr lang="pl-PL" smtClean="0"/>
              <a:t>2018-10-02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70" r:id="rId21"/>
    <p:sldLayoutId id="2147483671" r:id="rId22"/>
    <p:sldLayoutId id="2147483672" r:id="rId23"/>
    <p:sldLayoutId id="2147483673" r:id="rId24"/>
    <p:sldLayoutId id="2147483674" r:id="rId25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.emf"/><Relationship Id="rId7" Type="http://schemas.openxmlformats.org/officeDocument/2006/relationships/image" Target="../media/image13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5" Type="http://schemas.openxmlformats.org/officeDocument/2006/relationships/image" Target="../media/image5.png"/><Relationship Id="rId4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9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5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5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5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4.pn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4.png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4.pn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4.png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4.png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hyperlink" Target="mailto:konstytucjadlanauki@mnisw.gov.pl" TargetMode="Externa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14.png"/><Relationship Id="rId4" Type="http://schemas.openxmlformats.org/officeDocument/2006/relationships/image" Target="../media/image2.e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4.png"/><Relationship Id="rId4" Type="http://schemas.openxmlformats.org/officeDocument/2006/relationships/image" Target="../media/image6.emf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1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5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0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4.png"/><Relationship Id="rId4" Type="http://schemas.openxmlformats.org/officeDocument/2006/relationships/image" Target="../media/image6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15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5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5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9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15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15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9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5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15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5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5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5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5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5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15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5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5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5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6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5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5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1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4.png"/><Relationship Id="rId4" Type="http://schemas.openxmlformats.org/officeDocument/2006/relationships/image" Target="../media/image6.emf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5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5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5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5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4.png"/><Relationship Id="rId4" Type="http://schemas.openxmlformats.org/officeDocument/2006/relationships/image" Target="../media/image6.emf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15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4.png"/><Relationship Id="rId4" Type="http://schemas.openxmlformats.org/officeDocument/2006/relationships/image" Target="../media/image6.emf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5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5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5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5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5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5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5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5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5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5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5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5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5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5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3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4.png"/><Relationship Id="rId4" Type="http://schemas.openxmlformats.org/officeDocument/2006/relationships/image" Target="../media/image6.em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5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5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5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15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15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15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5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5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5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5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 descr="KDN-prezetacja-tlo-01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240"/>
            <a:ext cx="9144000" cy="6842760"/>
          </a:xfrm>
          <a:prstGeom prst="rect">
            <a:avLst/>
          </a:prstGeom>
        </p:spPr>
      </p:pic>
      <p:grpSp>
        <p:nvGrpSpPr>
          <p:cNvPr id="17" name="Grupa 16"/>
          <p:cNvGrpSpPr/>
          <p:nvPr/>
        </p:nvGrpSpPr>
        <p:grpSpPr>
          <a:xfrm>
            <a:off x="663223" y="1892292"/>
            <a:ext cx="7807361" cy="3952875"/>
            <a:chOff x="2222500" y="2734221"/>
            <a:chExt cx="4699000" cy="2666121"/>
          </a:xfrm>
        </p:grpSpPr>
        <p:pic>
          <p:nvPicPr>
            <p:cNvPr id="5" name="Obraz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222500" y="2734221"/>
              <a:ext cx="431800" cy="571500"/>
            </a:xfrm>
            <a:prstGeom prst="rect">
              <a:avLst/>
            </a:prstGeom>
          </p:spPr>
        </p:pic>
        <p:pic>
          <p:nvPicPr>
            <p:cNvPr id="6" name="Obraz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0800000">
              <a:off x="6489700" y="4828842"/>
              <a:ext cx="431800" cy="571500"/>
            </a:xfrm>
            <a:prstGeom prst="rect">
              <a:avLst/>
            </a:prstGeom>
          </p:spPr>
        </p:pic>
      </p:grpSp>
      <p:cxnSp>
        <p:nvCxnSpPr>
          <p:cNvPr id="12" name="Łącznik prosty 11"/>
          <p:cNvCxnSpPr/>
          <p:nvPr/>
        </p:nvCxnSpPr>
        <p:spPr>
          <a:xfrm>
            <a:off x="506949" y="6237119"/>
            <a:ext cx="8127974" cy="0"/>
          </a:xfrm>
          <a:prstGeom prst="line">
            <a:avLst/>
          </a:prstGeom>
          <a:ln w="12700">
            <a:solidFill>
              <a:srgbClr val="82828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PoleTekstowe 12"/>
          <p:cNvSpPr txBox="1"/>
          <p:nvPr/>
        </p:nvSpPr>
        <p:spPr>
          <a:xfrm>
            <a:off x="438260" y="6400144"/>
            <a:ext cx="17135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err="1">
                <a:solidFill>
                  <a:srgbClr val="828282"/>
                </a:solidFill>
              </a:rPr>
              <a:t>www.facebook.com</a:t>
            </a:r>
            <a:r>
              <a:rPr lang="pl-PL" sz="1000" dirty="0">
                <a:solidFill>
                  <a:srgbClr val="E81B29"/>
                </a:solidFill>
              </a:rPr>
              <a:t>/</a:t>
            </a:r>
            <a:r>
              <a:rPr lang="pl-PL" sz="1000" dirty="0" err="1">
                <a:solidFill>
                  <a:srgbClr val="E81B29"/>
                </a:solidFill>
              </a:rPr>
              <a:t>MNiSW</a:t>
            </a:r>
            <a:endParaRPr lang="pl-PL" sz="1000" dirty="0">
              <a:solidFill>
                <a:srgbClr val="E81B29"/>
              </a:solidFill>
            </a:endParaRPr>
          </a:p>
        </p:txBody>
      </p:sp>
      <p:grpSp>
        <p:nvGrpSpPr>
          <p:cNvPr id="15" name="Grupa 14"/>
          <p:cNvGrpSpPr/>
          <p:nvPr/>
        </p:nvGrpSpPr>
        <p:grpSpPr>
          <a:xfrm>
            <a:off x="2653236" y="4527435"/>
            <a:ext cx="3835400" cy="558800"/>
            <a:chOff x="2435888" y="3442389"/>
            <a:chExt cx="3835400" cy="558800"/>
          </a:xfrm>
        </p:grpSpPr>
        <p:pic>
          <p:nvPicPr>
            <p:cNvPr id="8" name="Obraz 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435888" y="3442389"/>
              <a:ext cx="3835400" cy="558800"/>
            </a:xfrm>
            <a:prstGeom prst="rect">
              <a:avLst/>
            </a:prstGeom>
          </p:spPr>
        </p:pic>
        <p:sp>
          <p:nvSpPr>
            <p:cNvPr id="14" name="PoleTekstowe 13"/>
            <p:cNvSpPr txBox="1"/>
            <p:nvPr/>
          </p:nvSpPr>
          <p:spPr>
            <a:xfrm>
              <a:off x="2727304" y="3541960"/>
              <a:ext cx="32445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1400" dirty="0" err="1">
                  <a:solidFill>
                    <a:schemeClr val="bg1"/>
                  </a:solidFill>
                  <a:latin typeface="Helvetica"/>
                  <a:cs typeface="Helvetica"/>
                </a:rPr>
                <a:t>www.konstytucjadlanauki.gov.pl</a:t>
              </a:r>
              <a:endParaRPr lang="pl-PL" sz="1400" dirty="0">
                <a:solidFill>
                  <a:schemeClr val="bg1"/>
                </a:solidFill>
                <a:latin typeface="Helvetica"/>
                <a:cs typeface="Helvetica"/>
              </a:endParaRPr>
            </a:p>
          </p:txBody>
        </p:sp>
      </p:grpSp>
      <p:pic>
        <p:nvPicPr>
          <p:cNvPr id="18" name="Picture 17" descr="MNiSW-kolor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2196" y="6451245"/>
            <a:ext cx="1272727" cy="252000"/>
          </a:xfrm>
          <a:prstGeom prst="rect">
            <a:avLst/>
          </a:prstGeom>
        </p:spPr>
      </p:pic>
      <p:sp>
        <p:nvSpPr>
          <p:cNvPr id="19" name="pole tekstowe 18"/>
          <p:cNvSpPr txBox="1"/>
          <p:nvPr/>
        </p:nvSpPr>
        <p:spPr>
          <a:xfrm>
            <a:off x="1398609" y="2536793"/>
            <a:ext cx="6306405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3600" b="1" dirty="0">
                <a:latin typeface="Arial" panose="020B0604020202020204" pitchFamily="34" charset="0"/>
                <a:cs typeface="Arial" panose="020B0604020202020204" pitchFamily="34" charset="0"/>
              </a:rPr>
              <a:t>USTRÓJ UCZELNI </a:t>
            </a:r>
            <a:br>
              <a:rPr lang="pl-PL" sz="3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3600" b="1" dirty="0">
                <a:latin typeface="Arial" panose="020B0604020202020204" pitchFamily="34" charset="0"/>
                <a:cs typeface="Arial" panose="020B0604020202020204" pitchFamily="34" charset="0"/>
              </a:rPr>
              <a:t>SPRAWY ORGANIZACYJNE</a:t>
            </a:r>
          </a:p>
          <a:p>
            <a:pPr algn="ctr"/>
            <a:r>
              <a:rPr lang="pl-PL" sz="3600" b="1" dirty="0">
                <a:latin typeface="Arial" panose="020B0604020202020204" pitchFamily="34" charset="0"/>
                <a:cs typeface="Arial" panose="020B0604020202020204" pitchFamily="34" charset="0"/>
              </a:rPr>
              <a:t>I NADZÓR </a:t>
            </a:r>
          </a:p>
        </p:txBody>
      </p:sp>
      <p:pic>
        <p:nvPicPr>
          <p:cNvPr id="16" name="Picture 17" descr="MNiSW-kolor.png">
            <a:extLst>
              <a:ext uri="{FF2B5EF4-FFF2-40B4-BE49-F238E27FC236}">
                <a16:creationId xmlns:a16="http://schemas.microsoft.com/office/drawing/2014/main" xmlns="" id="{600D2E7B-9399-0A48-96BA-BFEDEF8DF73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25" b="12863"/>
          <a:stretch/>
        </p:blipFill>
        <p:spPr>
          <a:xfrm>
            <a:off x="4712295" y="775343"/>
            <a:ext cx="3647580" cy="533093"/>
          </a:xfrm>
          <a:prstGeom prst="rect">
            <a:avLst/>
          </a:prstGeom>
        </p:spPr>
      </p:pic>
      <p:pic>
        <p:nvPicPr>
          <p:cNvPr id="2" name="Obraz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514" y="647680"/>
            <a:ext cx="3607267" cy="852660"/>
          </a:xfrm>
          <a:prstGeom prst="rect">
            <a:avLst/>
          </a:prstGeom>
        </p:spPr>
      </p:pic>
      <p:pic>
        <p:nvPicPr>
          <p:cNvPr id="20" name="Obraz 1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2775" y="6309320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8653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Uczelnia główny podmiot systemu</a:t>
            </a:r>
            <a:endParaRPr lang="pl-PL" dirty="0">
              <a:solidFill>
                <a:srgbClr val="E81B29"/>
              </a:solidFill>
              <a:latin typeface="Montserrat" pitchFamily="2" charset="0"/>
            </a:endParaRP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882520" y="2457511"/>
            <a:ext cx="6737480" cy="3055496"/>
          </a:xfrm>
        </p:spPr>
        <p:txBody>
          <a:bodyPr>
            <a:noAutofit/>
          </a:bodyPr>
          <a:lstStyle/>
          <a:p>
            <a:pPr marL="285750"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pl-PL" sz="1600" dirty="0">
              <a:latin typeface="Montserrat Medium" panose="00000600000000000000" pitchFamily="2" charset="-18"/>
            </a:endParaRPr>
          </a:p>
          <a:p>
            <a:pPr marL="285750"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pl-PL" sz="1600" dirty="0">
              <a:latin typeface="Montserrat Medium" panose="00000600000000000000" pitchFamily="2" charset="-18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pl-PL" sz="1600" dirty="0">
                <a:latin typeface="Montserrat Medium" panose="00000600000000000000" pitchFamily="2" charset="-18"/>
              </a:rPr>
              <a:t>	</a:t>
            </a:r>
            <a:r>
              <a:rPr lang="pl-PL" sz="1600" dirty="0" smtClean="0">
                <a:latin typeface="Montserrat Medium" panose="00000600000000000000" pitchFamily="2" charset="-18"/>
              </a:rPr>
              <a:t>      </a:t>
            </a: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publiczne  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niepubliczne </a:t>
            </a:r>
            <a:endParaRPr lang="pl-PL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pl-PL" sz="1600" dirty="0">
              <a:latin typeface="Montserrat Medium" panose="00000600000000000000" pitchFamily="2" charset="-18"/>
            </a:endParaRPr>
          </a:p>
          <a:p>
            <a:pPr marL="285750"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pl-PL" sz="1600" dirty="0">
              <a:latin typeface="Montserrat Medium" panose="00000600000000000000" pitchFamily="2" charset="-18"/>
            </a:endParaRPr>
          </a:p>
          <a:p>
            <a:pPr marL="285750"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pl-PL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	 </a:t>
            </a: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akademickie 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zawodowe </a:t>
            </a:r>
            <a:endParaRPr lang="pl-PL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pl-PL" sz="1600" dirty="0">
              <a:latin typeface="Montserrat Medium" panose="00000600000000000000" pitchFamily="2" charset="-18"/>
            </a:endParaRPr>
          </a:p>
          <a:p>
            <a:pPr marL="0" indent="0" algn="ctr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endParaRPr lang="pl-PL" sz="1600" dirty="0">
              <a:solidFill>
                <a:srgbClr val="FF0000"/>
              </a:solidFill>
              <a:latin typeface="Montserrat Medium" pitchFamily="2" charset="0"/>
            </a:endParaRP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10</a:t>
            </a:fld>
            <a:endParaRPr lang="pl-PL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3964602D-ED42-BB46-97BF-60B9FE0939FC}"/>
              </a:ext>
            </a:extLst>
          </p:cNvPr>
          <p:cNvSpPr txBox="1"/>
          <p:nvPr/>
        </p:nvSpPr>
        <p:spPr>
          <a:xfrm>
            <a:off x="814709" y="2057400"/>
            <a:ext cx="59544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Uczelnie  </a:t>
            </a:r>
          </a:p>
        </p:txBody>
      </p:sp>
      <p:cxnSp>
        <p:nvCxnSpPr>
          <p:cNvPr id="10" name="Łącznik prosty ze strzałką 9">
            <a:extLst>
              <a:ext uri="{FF2B5EF4-FFF2-40B4-BE49-F238E27FC236}">
                <a16:creationId xmlns:a16="http://schemas.microsoft.com/office/drawing/2014/main" xmlns="" id="{C308BA25-BACA-4F94-A8CD-B1A21DA6CB2B}"/>
              </a:ext>
            </a:extLst>
          </p:cNvPr>
          <p:cNvCxnSpPr/>
          <p:nvPr/>
        </p:nvCxnSpPr>
        <p:spPr>
          <a:xfrm>
            <a:off x="4328160" y="2733040"/>
            <a:ext cx="1371600" cy="49784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Łącznik prosty ze strzałką 11">
            <a:extLst>
              <a:ext uri="{FF2B5EF4-FFF2-40B4-BE49-F238E27FC236}">
                <a16:creationId xmlns:a16="http://schemas.microsoft.com/office/drawing/2014/main" xmlns="" id="{A9016AEB-157C-4207-B755-49DEE11F22A4}"/>
              </a:ext>
            </a:extLst>
          </p:cNvPr>
          <p:cNvCxnSpPr/>
          <p:nvPr/>
        </p:nvCxnSpPr>
        <p:spPr>
          <a:xfrm flipH="1">
            <a:off x="3058160" y="2733040"/>
            <a:ext cx="1193100" cy="49784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Łącznik prosty ze strzałką 12">
            <a:extLst>
              <a:ext uri="{FF2B5EF4-FFF2-40B4-BE49-F238E27FC236}">
                <a16:creationId xmlns:a16="http://schemas.microsoft.com/office/drawing/2014/main" xmlns="" id="{0E0CE702-F38E-4F38-8DA3-53B851EE1973}"/>
              </a:ext>
            </a:extLst>
          </p:cNvPr>
          <p:cNvCxnSpPr>
            <a:cxnSpLocks/>
          </p:cNvCxnSpPr>
          <p:nvPr/>
        </p:nvCxnSpPr>
        <p:spPr>
          <a:xfrm>
            <a:off x="4358640" y="4289483"/>
            <a:ext cx="1351280" cy="51192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Łącznik prosty ze strzałką 13">
            <a:extLst>
              <a:ext uri="{FF2B5EF4-FFF2-40B4-BE49-F238E27FC236}">
                <a16:creationId xmlns:a16="http://schemas.microsoft.com/office/drawing/2014/main" xmlns="" id="{6D08B4ED-EC0B-4D54-9898-DA46A05DF94D}"/>
              </a:ext>
            </a:extLst>
          </p:cNvPr>
          <p:cNvCxnSpPr>
            <a:cxnSpLocks/>
          </p:cNvCxnSpPr>
          <p:nvPr/>
        </p:nvCxnSpPr>
        <p:spPr>
          <a:xfrm flipH="1">
            <a:off x="3068320" y="4303569"/>
            <a:ext cx="1193100" cy="49784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Obraz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356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Nadzór nad systemem szkolnictwa wyższego i nauki 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xmlns="" id="{C90F271E-0079-8A40-AD43-314A192CD8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100</a:t>
            </a:fld>
            <a:endParaRPr lang="pl-PL"/>
          </a:p>
        </p:txBody>
      </p:sp>
      <p:sp>
        <p:nvSpPr>
          <p:cNvPr id="6" name="Symbol zastępczy tekstu 3">
            <a:extLst>
              <a:ext uri="{FF2B5EF4-FFF2-40B4-BE49-F238E27FC236}">
                <a16:creationId xmlns:a16="http://schemas.microsoft.com/office/drawing/2014/main" xmlns="" id="{3FED787C-4A09-344E-AC7A-86C88DFDED22}"/>
              </a:ext>
            </a:extLst>
          </p:cNvPr>
          <p:cNvSpPr txBox="1">
            <a:spLocks/>
          </p:cNvSpPr>
          <p:nvPr/>
        </p:nvSpPr>
        <p:spPr>
          <a:xfrm>
            <a:off x="580101" y="2000538"/>
            <a:ext cx="5969555" cy="35811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12400" indent="-28575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1000"/>
              </a:spcAft>
              <a:buSzPct val="80000"/>
              <a:buFontTx/>
              <a:buBlip>
                <a:blip r:embed="rId2"/>
              </a:buBlip>
              <a:defRPr sz="1300" kern="1200">
                <a:solidFill>
                  <a:srgbClr val="040404"/>
                </a:solidFill>
                <a:latin typeface="Helvetica Light"/>
                <a:ea typeface="+mn-ea"/>
                <a:cs typeface="Helvetica Light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200000"/>
              </a:lnSpc>
              <a:buClr>
                <a:srgbClr val="E81B29"/>
              </a:buClr>
              <a:buSzPct val="100000"/>
              <a:buFontTx/>
              <a:buNone/>
            </a:pPr>
            <a:endParaRPr lang="pl-PL" sz="1100" dirty="0">
              <a:latin typeface="Montserrat Medium" pitchFamily="2" charset="0"/>
            </a:endParaRP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xmlns="" id="{543D12AF-3ADB-4ECE-B5BD-23B5C2C0CC1A}"/>
              </a:ext>
            </a:extLst>
          </p:cNvPr>
          <p:cNvSpPr txBox="1"/>
          <p:nvPr/>
        </p:nvSpPr>
        <p:spPr>
          <a:xfrm>
            <a:off x="685800" y="2258995"/>
            <a:ext cx="683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Odwołanie </a:t>
            </a:r>
            <a:r>
              <a:rPr lang="pl-PL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rektora</a:t>
            </a:r>
            <a:endParaRPr lang="pl-PL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Symbol zastępczy tekstu 3">
            <a:extLst>
              <a:ext uri="{FF2B5EF4-FFF2-40B4-BE49-F238E27FC236}">
                <a16:creationId xmlns:a16="http://schemas.microsoft.com/office/drawing/2014/main" xmlns="" id="{5D1C7FA5-80E5-47E3-9E37-B7868CA47590}"/>
              </a:ext>
            </a:extLst>
          </p:cNvPr>
          <p:cNvSpPr>
            <a:spLocks noGrp="1"/>
          </p:cNvSpPr>
          <p:nvPr>
            <p:ph type="body" sz="half" idx="11"/>
          </p:nvPr>
        </p:nvSpPr>
        <p:spPr>
          <a:xfrm>
            <a:off x="933320" y="2852936"/>
            <a:ext cx="6737480" cy="2589465"/>
          </a:xfrm>
        </p:spPr>
        <p:txBody>
          <a:bodyPr>
            <a:noAutofit/>
          </a:bodyPr>
          <a:lstStyle/>
          <a:p>
            <a:pPr marL="285750">
              <a:lnSpc>
                <a:spcPct val="100000"/>
              </a:lnSpc>
              <a:spcAft>
                <a:spcPts val="4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 przypadku stwierdzenia naruszenia przez rektora przepisów prawa, minister może wystąpić do kolegium elektorów albo podmiotu, który dokonał wyboru rektora, albo go powołał z wnioskiem o odwołanie </a:t>
            </a: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rektora</a:t>
            </a:r>
          </a:p>
          <a:p>
            <a:pPr marL="285750">
              <a:lnSpc>
                <a:spcPct val="100000"/>
              </a:lnSpc>
              <a:spcAft>
                <a:spcPts val="4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wniosek o odwołanie rektora jest rozpatrywany w terminie 30 dni od dnia jego doręczenia, a nie – jak przewidywała dotychczasowa ustawa – od dnia jego </a:t>
            </a: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złożenia</a:t>
            </a:r>
            <a:endParaRPr lang="pl-PL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>
              <a:lnSpc>
                <a:spcPct val="100000"/>
              </a:lnSpc>
              <a:spcAft>
                <a:spcPts val="4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czasu rozpatrzenia wniosku o odwołanie rektora minister może zawiesić go w pełnieniu </a:t>
            </a: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funkcji</a:t>
            </a:r>
            <a:endParaRPr lang="pl-PL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7121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Nadzór nad systemem szkolnictwa wyższego i nauki 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xmlns="" id="{C90F271E-0079-8A40-AD43-314A192CD8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101</a:t>
            </a:fld>
            <a:endParaRPr lang="pl-PL"/>
          </a:p>
        </p:txBody>
      </p:sp>
      <p:sp>
        <p:nvSpPr>
          <p:cNvPr id="6" name="Symbol zastępczy tekstu 3">
            <a:extLst>
              <a:ext uri="{FF2B5EF4-FFF2-40B4-BE49-F238E27FC236}">
                <a16:creationId xmlns:a16="http://schemas.microsoft.com/office/drawing/2014/main" xmlns="" id="{3FED787C-4A09-344E-AC7A-86C88DFDED22}"/>
              </a:ext>
            </a:extLst>
          </p:cNvPr>
          <p:cNvSpPr txBox="1">
            <a:spLocks/>
          </p:cNvSpPr>
          <p:nvPr/>
        </p:nvSpPr>
        <p:spPr>
          <a:xfrm>
            <a:off x="580101" y="2000538"/>
            <a:ext cx="5969555" cy="35811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12400" indent="-28575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1000"/>
              </a:spcAft>
              <a:buSzPct val="80000"/>
              <a:buFontTx/>
              <a:buBlip>
                <a:blip r:embed="rId2"/>
              </a:buBlip>
              <a:defRPr sz="1300" kern="1200">
                <a:solidFill>
                  <a:srgbClr val="040404"/>
                </a:solidFill>
                <a:latin typeface="Helvetica Light"/>
                <a:ea typeface="+mn-ea"/>
                <a:cs typeface="Helvetica Light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200000"/>
              </a:lnSpc>
              <a:buClr>
                <a:srgbClr val="E81B29"/>
              </a:buClr>
              <a:buSzPct val="100000"/>
              <a:buFontTx/>
              <a:buNone/>
            </a:pPr>
            <a:endParaRPr lang="pl-PL" sz="1100" dirty="0">
              <a:latin typeface="Montserrat Medium" pitchFamily="2" charset="0"/>
            </a:endParaRP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xmlns="" id="{543D12AF-3ADB-4ECE-B5BD-23B5C2C0CC1A}"/>
              </a:ext>
            </a:extLst>
          </p:cNvPr>
          <p:cNvSpPr txBox="1"/>
          <p:nvPr/>
        </p:nvSpPr>
        <p:spPr>
          <a:xfrm>
            <a:off x="685800" y="2258995"/>
            <a:ext cx="683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Odwołanie </a:t>
            </a:r>
            <a:r>
              <a:rPr lang="pl-PL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rektora</a:t>
            </a:r>
            <a:endParaRPr lang="pl-PL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Symbol zastępczy tekstu 3">
            <a:extLst>
              <a:ext uri="{FF2B5EF4-FFF2-40B4-BE49-F238E27FC236}">
                <a16:creationId xmlns:a16="http://schemas.microsoft.com/office/drawing/2014/main" xmlns="" id="{5D1C7FA5-80E5-47E3-9E37-B7868CA47590}"/>
              </a:ext>
            </a:extLst>
          </p:cNvPr>
          <p:cNvSpPr>
            <a:spLocks noGrp="1"/>
          </p:cNvSpPr>
          <p:nvPr>
            <p:ph type="body" sz="half" idx="11"/>
          </p:nvPr>
        </p:nvSpPr>
        <p:spPr>
          <a:xfrm>
            <a:off x="933320" y="2917562"/>
            <a:ext cx="7239080" cy="2524839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Aft>
                <a:spcPts val="400"/>
              </a:spcAft>
              <a:buClr>
                <a:srgbClr val="E81B29"/>
              </a:buClr>
              <a:buSzPct val="100000"/>
              <a:buNone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Jeżeli </a:t>
            </a: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rektor uporczywie lub rażąco narusza </a:t>
            </a: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przepisy prawa Minister może go odwołać, po zasięgnięciu opinii </a:t>
            </a:r>
            <a:r>
              <a:rPr lang="pl-PL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RGNiSW</a:t>
            </a: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oraz właściwej </a:t>
            </a: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konferencji rektorów</a:t>
            </a:r>
            <a:endParaRPr lang="pl-PL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>
              <a:lnSpc>
                <a:spcPct val="100000"/>
              </a:lnSpc>
              <a:spcAft>
                <a:spcPts val="4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opinie </a:t>
            </a: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są przedstawiane w terminie 30 </a:t>
            </a: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dni</a:t>
            </a:r>
          </a:p>
          <a:p>
            <a:pPr marL="285750">
              <a:lnSpc>
                <a:spcPct val="100000"/>
              </a:lnSpc>
              <a:spcAft>
                <a:spcPts val="4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 przypadku odwołania rektora przez Ministra, obowiązki rektora pełni najstarszy członek senatu posiadający co najmniej stopień doktora</a:t>
            </a:r>
          </a:p>
          <a:p>
            <a:pPr marL="285750">
              <a:lnSpc>
                <a:spcPct val="100000"/>
              </a:lnSpc>
              <a:spcAft>
                <a:spcPts val="4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nowego </a:t>
            </a: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rektora powołuje się na okres do końca kadencji </a:t>
            </a: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5139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Nadzór nad systemem szkolnictwa wyższego i nauki 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xmlns="" id="{C90F271E-0079-8A40-AD43-314A192CD8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102</a:t>
            </a:fld>
            <a:endParaRPr lang="pl-PL"/>
          </a:p>
        </p:txBody>
      </p:sp>
      <p:sp>
        <p:nvSpPr>
          <p:cNvPr id="6" name="Symbol zastępczy tekstu 3">
            <a:extLst>
              <a:ext uri="{FF2B5EF4-FFF2-40B4-BE49-F238E27FC236}">
                <a16:creationId xmlns:a16="http://schemas.microsoft.com/office/drawing/2014/main" xmlns="" id="{3FED787C-4A09-344E-AC7A-86C88DFDED22}"/>
              </a:ext>
            </a:extLst>
          </p:cNvPr>
          <p:cNvSpPr txBox="1">
            <a:spLocks/>
          </p:cNvSpPr>
          <p:nvPr/>
        </p:nvSpPr>
        <p:spPr>
          <a:xfrm>
            <a:off x="580101" y="2000538"/>
            <a:ext cx="5969555" cy="35811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12400" indent="-28575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1000"/>
              </a:spcAft>
              <a:buSzPct val="80000"/>
              <a:buFontTx/>
              <a:buBlip>
                <a:blip r:embed="rId2"/>
              </a:buBlip>
              <a:defRPr sz="1300" kern="1200">
                <a:solidFill>
                  <a:srgbClr val="040404"/>
                </a:solidFill>
                <a:latin typeface="Helvetica Light"/>
                <a:ea typeface="+mn-ea"/>
                <a:cs typeface="Helvetica Light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200000"/>
              </a:lnSpc>
              <a:buClr>
                <a:srgbClr val="E81B29"/>
              </a:buClr>
              <a:buSzPct val="100000"/>
              <a:buFontTx/>
              <a:buNone/>
            </a:pPr>
            <a:endParaRPr lang="pl-PL" sz="1100" dirty="0">
              <a:latin typeface="Montserrat Medium" pitchFamily="2" charset="0"/>
            </a:endParaRP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xmlns="" id="{543D12AF-3ADB-4ECE-B5BD-23B5C2C0CC1A}"/>
              </a:ext>
            </a:extLst>
          </p:cNvPr>
          <p:cNvSpPr txBox="1"/>
          <p:nvPr/>
        </p:nvSpPr>
        <p:spPr>
          <a:xfrm>
            <a:off x="685800" y="2258995"/>
            <a:ext cx="683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Zawieszenie </a:t>
            </a:r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rektora </a:t>
            </a:r>
            <a:r>
              <a:rPr lang="pl-PL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z mocy prawa</a:t>
            </a:r>
            <a:endParaRPr lang="pl-PL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Symbol zastępczy tekstu 3">
            <a:extLst>
              <a:ext uri="{FF2B5EF4-FFF2-40B4-BE49-F238E27FC236}">
                <a16:creationId xmlns:a16="http://schemas.microsoft.com/office/drawing/2014/main" xmlns="" id="{5D1C7FA5-80E5-47E3-9E37-B7868CA47590}"/>
              </a:ext>
            </a:extLst>
          </p:cNvPr>
          <p:cNvSpPr>
            <a:spLocks noGrp="1"/>
          </p:cNvSpPr>
          <p:nvPr>
            <p:ph type="body" sz="half" idx="11"/>
          </p:nvPr>
        </p:nvSpPr>
        <p:spPr>
          <a:xfrm>
            <a:off x="933320" y="2917562"/>
            <a:ext cx="6737480" cy="2524839"/>
          </a:xfrm>
        </p:spPr>
        <p:txBody>
          <a:bodyPr>
            <a:noAutofit/>
          </a:bodyPr>
          <a:lstStyle/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rektor zostaje zawieszony w pełnieniu funkcji z mocy prawa, w przypadku gdy toczy się przeciwko niemu postępowanie karne z oskarżenia publicznego o przestępstwo umyślne lub postępowanie o umyślne przestępstwo skarbowe</a:t>
            </a: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obowiązki </a:t>
            </a: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rektora pełni najstarszy członek senatu posiadający co najmniej stopień doktora</a:t>
            </a: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9845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Nadzór nad systemem szkolnictwa wyższego i nauki 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xmlns="" id="{C90F271E-0079-8A40-AD43-314A192CD8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103</a:t>
            </a:fld>
            <a:endParaRPr lang="pl-PL"/>
          </a:p>
        </p:txBody>
      </p:sp>
      <p:sp>
        <p:nvSpPr>
          <p:cNvPr id="6" name="Symbol zastępczy tekstu 3">
            <a:extLst>
              <a:ext uri="{FF2B5EF4-FFF2-40B4-BE49-F238E27FC236}">
                <a16:creationId xmlns:a16="http://schemas.microsoft.com/office/drawing/2014/main" xmlns="" id="{3FED787C-4A09-344E-AC7A-86C88DFDED22}"/>
              </a:ext>
            </a:extLst>
          </p:cNvPr>
          <p:cNvSpPr txBox="1">
            <a:spLocks/>
          </p:cNvSpPr>
          <p:nvPr/>
        </p:nvSpPr>
        <p:spPr>
          <a:xfrm>
            <a:off x="580101" y="2000538"/>
            <a:ext cx="5969555" cy="35811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12400" indent="-28575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1000"/>
              </a:spcAft>
              <a:buSzPct val="80000"/>
              <a:buFontTx/>
              <a:buBlip>
                <a:blip r:embed="rId2"/>
              </a:buBlip>
              <a:defRPr sz="1300" kern="1200">
                <a:solidFill>
                  <a:srgbClr val="040404"/>
                </a:solidFill>
                <a:latin typeface="Helvetica Light"/>
                <a:ea typeface="+mn-ea"/>
                <a:cs typeface="Helvetica Light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200000"/>
              </a:lnSpc>
              <a:buClr>
                <a:srgbClr val="E81B29"/>
              </a:buClr>
              <a:buSzPct val="100000"/>
              <a:buFontTx/>
              <a:buNone/>
            </a:pPr>
            <a:endParaRPr lang="pl-PL" sz="1100" dirty="0">
              <a:latin typeface="Montserrat Medium" pitchFamily="2" charset="0"/>
            </a:endParaRP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xmlns="" id="{543D12AF-3ADB-4ECE-B5BD-23B5C2C0CC1A}"/>
              </a:ext>
            </a:extLst>
          </p:cNvPr>
          <p:cNvSpPr txBox="1"/>
          <p:nvPr/>
        </p:nvSpPr>
        <p:spPr>
          <a:xfrm>
            <a:off x="685800" y="2258995"/>
            <a:ext cx="683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Skrócenie kadencji rady uczelni </a:t>
            </a:r>
          </a:p>
        </p:txBody>
      </p:sp>
      <p:sp>
        <p:nvSpPr>
          <p:cNvPr id="11" name="Symbol zastępczy tekstu 3">
            <a:extLst>
              <a:ext uri="{FF2B5EF4-FFF2-40B4-BE49-F238E27FC236}">
                <a16:creationId xmlns:a16="http://schemas.microsoft.com/office/drawing/2014/main" xmlns="" id="{5D1C7FA5-80E5-47E3-9E37-B7868CA47590}"/>
              </a:ext>
            </a:extLst>
          </p:cNvPr>
          <p:cNvSpPr>
            <a:spLocks noGrp="1"/>
          </p:cNvSpPr>
          <p:nvPr>
            <p:ph type="body" sz="half" idx="11"/>
          </p:nvPr>
        </p:nvSpPr>
        <p:spPr>
          <a:xfrm>
            <a:off x="933320" y="3119120"/>
            <a:ext cx="6737480" cy="2323281"/>
          </a:xfrm>
        </p:spPr>
        <p:txBody>
          <a:bodyPr>
            <a:noAutofit/>
          </a:bodyPr>
          <a:lstStyle/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 przypadku stwierdzenia naruszenia przez radę uczelni przepisów prawa, minister występuje do senatu z wnioskiem o skrócenie kadencji </a:t>
            </a: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rady</a:t>
            </a:r>
            <a:endParaRPr lang="pl-PL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xmlns="" id="{8C1D7F70-06BD-41C1-9BCA-464847645B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8314" y="4050685"/>
            <a:ext cx="1345705" cy="1069190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2477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Nadzór nad systemem szkolnictwa wyższego i nauki 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xmlns="" id="{C90F271E-0079-8A40-AD43-314A192CD8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104</a:t>
            </a:fld>
            <a:endParaRPr lang="pl-PL"/>
          </a:p>
        </p:txBody>
      </p:sp>
      <p:sp>
        <p:nvSpPr>
          <p:cNvPr id="6" name="Symbol zastępczy tekstu 3">
            <a:extLst>
              <a:ext uri="{FF2B5EF4-FFF2-40B4-BE49-F238E27FC236}">
                <a16:creationId xmlns:a16="http://schemas.microsoft.com/office/drawing/2014/main" xmlns="" id="{3FED787C-4A09-344E-AC7A-86C88DFDED22}"/>
              </a:ext>
            </a:extLst>
          </p:cNvPr>
          <p:cNvSpPr txBox="1">
            <a:spLocks/>
          </p:cNvSpPr>
          <p:nvPr/>
        </p:nvSpPr>
        <p:spPr>
          <a:xfrm>
            <a:off x="580101" y="2000538"/>
            <a:ext cx="5969555" cy="35811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12400" indent="-28575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1000"/>
              </a:spcAft>
              <a:buSzPct val="80000"/>
              <a:buFontTx/>
              <a:buBlip>
                <a:blip r:embed="rId2"/>
              </a:buBlip>
              <a:defRPr sz="1300" kern="1200">
                <a:solidFill>
                  <a:srgbClr val="040404"/>
                </a:solidFill>
                <a:latin typeface="Helvetica Light"/>
                <a:ea typeface="+mn-ea"/>
                <a:cs typeface="Helvetica Light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200000"/>
              </a:lnSpc>
              <a:buClr>
                <a:srgbClr val="E81B29"/>
              </a:buClr>
              <a:buSzPct val="100000"/>
              <a:buFontTx/>
              <a:buNone/>
            </a:pPr>
            <a:endParaRPr lang="pl-PL" sz="1100" dirty="0">
              <a:latin typeface="Montserrat Medium" pitchFamily="2" charset="0"/>
            </a:endParaRP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xmlns="" id="{543D12AF-3ADB-4ECE-B5BD-23B5C2C0CC1A}"/>
              </a:ext>
            </a:extLst>
          </p:cNvPr>
          <p:cNvSpPr txBox="1"/>
          <p:nvPr/>
        </p:nvSpPr>
        <p:spPr>
          <a:xfrm>
            <a:off x="685800" y="2258995"/>
            <a:ext cx="683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Administracyjne kary pieniężne </a:t>
            </a:r>
          </a:p>
        </p:txBody>
      </p:sp>
      <p:sp>
        <p:nvSpPr>
          <p:cNvPr id="11" name="Symbol zastępczy tekstu 3">
            <a:extLst>
              <a:ext uri="{FF2B5EF4-FFF2-40B4-BE49-F238E27FC236}">
                <a16:creationId xmlns:a16="http://schemas.microsoft.com/office/drawing/2014/main" xmlns="" id="{5D1C7FA5-80E5-47E3-9E37-B7868CA47590}"/>
              </a:ext>
            </a:extLst>
          </p:cNvPr>
          <p:cNvSpPr>
            <a:spLocks noGrp="1"/>
          </p:cNvSpPr>
          <p:nvPr>
            <p:ph type="body" sz="half" idx="11"/>
          </p:nvPr>
        </p:nvSpPr>
        <p:spPr>
          <a:xfrm>
            <a:off x="933320" y="3119120"/>
            <a:ext cx="6737480" cy="2323281"/>
          </a:xfrm>
        </p:spPr>
        <p:txBody>
          <a:bodyPr>
            <a:noAutofit/>
          </a:bodyPr>
          <a:lstStyle/>
          <a:p>
            <a:pPr marL="285750">
              <a:lnSpc>
                <a:spcPct val="100000"/>
              </a:lnSpc>
              <a:spcAft>
                <a:spcPts val="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100 000 zł w przypadku prowadzenia studiów z w sposób nieuprawniony </a:t>
            </a:r>
          </a:p>
          <a:p>
            <a:pPr marL="285750">
              <a:lnSpc>
                <a:spcPct val="100000"/>
              </a:lnSpc>
              <a:spcAft>
                <a:spcPts val="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>
              <a:lnSpc>
                <a:spcPct val="100000"/>
              </a:lnSpc>
              <a:spcAft>
                <a:spcPts val="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5.000 </a:t>
            </a: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zł w przypadku naruszenia terminu do wydania absolwentowi dyplomu ukończenia studiów wraz z suplementem </a:t>
            </a: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pl-PL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xmlns="" id="{4E64D14A-D0F1-4C31-BEA0-F40BE051A1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1837" y="4569276"/>
            <a:ext cx="873125" cy="873125"/>
          </a:xfrm>
          <a:prstGeom prst="rect">
            <a:avLst/>
          </a:prstGeom>
        </p:spPr>
      </p:pic>
      <p:pic>
        <p:nvPicPr>
          <p:cNvPr id="10" name="Obraz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6888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Nadzór nad systemem szkolnictwa wyższego i nauki 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xmlns="" id="{C90F271E-0079-8A40-AD43-314A192CD8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105</a:t>
            </a:fld>
            <a:endParaRPr lang="pl-PL"/>
          </a:p>
        </p:txBody>
      </p:sp>
      <p:sp>
        <p:nvSpPr>
          <p:cNvPr id="6" name="Symbol zastępczy tekstu 3">
            <a:extLst>
              <a:ext uri="{FF2B5EF4-FFF2-40B4-BE49-F238E27FC236}">
                <a16:creationId xmlns:a16="http://schemas.microsoft.com/office/drawing/2014/main" xmlns="" id="{3FED787C-4A09-344E-AC7A-86C88DFDED22}"/>
              </a:ext>
            </a:extLst>
          </p:cNvPr>
          <p:cNvSpPr txBox="1">
            <a:spLocks/>
          </p:cNvSpPr>
          <p:nvPr/>
        </p:nvSpPr>
        <p:spPr>
          <a:xfrm>
            <a:off x="580101" y="2000538"/>
            <a:ext cx="5969555" cy="35811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12400" indent="-28575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1000"/>
              </a:spcAft>
              <a:buSzPct val="80000"/>
              <a:buFontTx/>
              <a:buBlip>
                <a:blip r:embed="rId2"/>
              </a:buBlip>
              <a:defRPr sz="1300" kern="1200">
                <a:solidFill>
                  <a:srgbClr val="040404"/>
                </a:solidFill>
                <a:latin typeface="Helvetica Light"/>
                <a:ea typeface="+mn-ea"/>
                <a:cs typeface="Helvetica Light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200000"/>
              </a:lnSpc>
              <a:buClr>
                <a:srgbClr val="E81B29"/>
              </a:buClr>
              <a:buSzPct val="100000"/>
              <a:buFontTx/>
              <a:buNone/>
            </a:pPr>
            <a:endParaRPr lang="pl-PL" sz="1100" dirty="0">
              <a:latin typeface="Montserrat Medium" pitchFamily="2" charset="0"/>
            </a:endParaRP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xmlns="" id="{543D12AF-3ADB-4ECE-B5BD-23B5C2C0CC1A}"/>
              </a:ext>
            </a:extLst>
          </p:cNvPr>
          <p:cNvSpPr txBox="1"/>
          <p:nvPr/>
        </p:nvSpPr>
        <p:spPr>
          <a:xfrm>
            <a:off x="685800" y="2258995"/>
            <a:ext cx="683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Administracyjne kary pieniężne </a:t>
            </a:r>
          </a:p>
        </p:txBody>
      </p:sp>
      <p:sp>
        <p:nvSpPr>
          <p:cNvPr id="11" name="Symbol zastępczy tekstu 3">
            <a:extLst>
              <a:ext uri="{FF2B5EF4-FFF2-40B4-BE49-F238E27FC236}">
                <a16:creationId xmlns:a16="http://schemas.microsoft.com/office/drawing/2014/main" xmlns="" id="{5D1C7FA5-80E5-47E3-9E37-B7868CA47590}"/>
              </a:ext>
            </a:extLst>
          </p:cNvPr>
          <p:cNvSpPr>
            <a:spLocks noGrp="1"/>
          </p:cNvSpPr>
          <p:nvPr>
            <p:ph type="body" sz="half" idx="11"/>
          </p:nvPr>
        </p:nvSpPr>
        <p:spPr>
          <a:xfrm>
            <a:off x="952306" y="2924944"/>
            <a:ext cx="7508126" cy="2524839"/>
          </a:xfrm>
        </p:spPr>
        <p:txBody>
          <a:bodyPr>
            <a:noAutofit/>
          </a:bodyPr>
          <a:lstStyle/>
          <a:p>
            <a:pPr marL="28575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50 000 zł w przypadku:</a:t>
            </a:r>
          </a:p>
          <a:p>
            <a:pPr marL="28575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E81B29"/>
              </a:buClr>
              <a:buSzPct val="100000"/>
              <a:buFontTx/>
              <a:buChar char="-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niezapewnienia studentom </a:t>
            </a: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możliwości </a:t>
            </a: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kontynowania studiów (po zaprzestaniu ich prowadzenia)</a:t>
            </a:r>
          </a:p>
          <a:p>
            <a:pPr marL="28575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E81B29"/>
              </a:buClr>
              <a:buSzPct val="100000"/>
              <a:buFontTx/>
              <a:buChar char="-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nieudostępnienia ogłoszenia o konkursie na stanowisko nauczyciela akademickiego </a:t>
            </a:r>
          </a:p>
          <a:p>
            <a:pPr marL="28575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E81B29"/>
              </a:buClr>
              <a:buSzPct val="100000"/>
              <a:buFontTx/>
              <a:buChar char="-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nieopublikowania w BIP wymaganych w ustawie dokumentów i informacji </a:t>
            </a:r>
          </a:p>
          <a:p>
            <a:pPr marL="28575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E81B29"/>
              </a:buClr>
              <a:buSzPct val="100000"/>
              <a:buFontTx/>
              <a:buChar char="-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niezawiadomienia Ministra oraz PKA o utworzeniu studiów, </a:t>
            </a: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rozpoczęciu </a:t>
            </a: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zaprzestaniu ich prowadzenia, zaprzestaniu spełniania warunków do ich prowadzenia</a:t>
            </a:r>
          </a:p>
          <a:p>
            <a:pPr marL="285750">
              <a:lnSpc>
                <a:spcPct val="100000"/>
              </a:lnSpc>
              <a:spcAft>
                <a:spcPts val="0"/>
              </a:spcAft>
              <a:buClr>
                <a:srgbClr val="E81B29"/>
              </a:buClr>
              <a:buSzPct val="100000"/>
              <a:buFontTx/>
              <a:buChar char="-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spcAft>
                <a:spcPts val="0"/>
              </a:spcAft>
              <a:buClr>
                <a:srgbClr val="E81B29"/>
              </a:buClr>
              <a:buSzPct val="100000"/>
              <a:buFontTx/>
              <a:buChar char="-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0" indent="0">
              <a:lnSpc>
                <a:spcPct val="100000"/>
              </a:lnSpc>
              <a:spcAft>
                <a:spcPts val="0"/>
              </a:spcAft>
              <a:buClr>
                <a:srgbClr val="E81B29"/>
              </a:buClr>
              <a:buSzPct val="100000"/>
              <a:buNone/>
            </a:pPr>
            <a:r>
              <a:rPr lang="pl-PL" sz="1600" dirty="0">
                <a:solidFill>
                  <a:schemeClr val="tx1"/>
                </a:solidFill>
                <a:latin typeface="Montserrat Medium" pitchFamily="2" charset="0"/>
              </a:rPr>
              <a:t> </a:t>
            </a: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xmlns="" id="{D101441A-858A-4CBB-80D8-2BE9D48FAF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42125" y="1685925"/>
            <a:ext cx="873125" cy="873125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2688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Nadzór nad systemem szkolnictwa wyższego i nauki 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xmlns="" id="{C90F271E-0079-8A40-AD43-314A192CD8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106</a:t>
            </a:fld>
            <a:endParaRPr lang="pl-PL"/>
          </a:p>
        </p:txBody>
      </p:sp>
      <p:sp>
        <p:nvSpPr>
          <p:cNvPr id="6" name="Symbol zastępczy tekstu 3">
            <a:extLst>
              <a:ext uri="{FF2B5EF4-FFF2-40B4-BE49-F238E27FC236}">
                <a16:creationId xmlns:a16="http://schemas.microsoft.com/office/drawing/2014/main" xmlns="" id="{3FED787C-4A09-344E-AC7A-86C88DFDED22}"/>
              </a:ext>
            </a:extLst>
          </p:cNvPr>
          <p:cNvSpPr txBox="1">
            <a:spLocks/>
          </p:cNvSpPr>
          <p:nvPr/>
        </p:nvSpPr>
        <p:spPr>
          <a:xfrm>
            <a:off x="580101" y="2000538"/>
            <a:ext cx="5969555" cy="35811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12400" indent="-28575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1000"/>
              </a:spcAft>
              <a:buSzPct val="80000"/>
              <a:buFontTx/>
              <a:buBlip>
                <a:blip r:embed="rId2"/>
              </a:buBlip>
              <a:defRPr sz="1300" kern="1200">
                <a:solidFill>
                  <a:srgbClr val="040404"/>
                </a:solidFill>
                <a:latin typeface="Helvetica Light"/>
                <a:ea typeface="+mn-ea"/>
                <a:cs typeface="Helvetica Light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200000"/>
              </a:lnSpc>
              <a:buClr>
                <a:srgbClr val="E81B29"/>
              </a:buClr>
              <a:buSzPct val="100000"/>
              <a:buFontTx/>
              <a:buNone/>
            </a:pPr>
            <a:endParaRPr lang="pl-PL" sz="1100" dirty="0">
              <a:latin typeface="Montserrat Medium" pitchFamily="2" charset="0"/>
            </a:endParaRP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xmlns="" id="{543D12AF-3ADB-4ECE-B5BD-23B5C2C0CC1A}"/>
              </a:ext>
            </a:extLst>
          </p:cNvPr>
          <p:cNvSpPr txBox="1"/>
          <p:nvPr/>
        </p:nvSpPr>
        <p:spPr>
          <a:xfrm>
            <a:off x="689938" y="2258995"/>
            <a:ext cx="683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Administracyjne kary pieniężne </a:t>
            </a:r>
          </a:p>
        </p:txBody>
      </p:sp>
      <p:sp>
        <p:nvSpPr>
          <p:cNvPr id="11" name="Symbol zastępczy tekstu 3">
            <a:extLst>
              <a:ext uri="{FF2B5EF4-FFF2-40B4-BE49-F238E27FC236}">
                <a16:creationId xmlns:a16="http://schemas.microsoft.com/office/drawing/2014/main" xmlns="" id="{5D1C7FA5-80E5-47E3-9E37-B7868CA47590}"/>
              </a:ext>
            </a:extLst>
          </p:cNvPr>
          <p:cNvSpPr>
            <a:spLocks noGrp="1"/>
          </p:cNvSpPr>
          <p:nvPr>
            <p:ph type="body" sz="half" idx="11"/>
          </p:nvPr>
        </p:nvSpPr>
        <p:spPr>
          <a:xfrm>
            <a:off x="933320" y="2917562"/>
            <a:ext cx="6737480" cy="2524839"/>
          </a:xfrm>
        </p:spPr>
        <p:txBody>
          <a:bodyPr>
            <a:noAutofit/>
          </a:bodyPr>
          <a:lstStyle/>
          <a:p>
            <a:pPr marL="285750">
              <a:lnSpc>
                <a:spcPct val="100000"/>
              </a:lnSpc>
              <a:spcAft>
                <a:spcPts val="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50 000 zł w przypadku:</a:t>
            </a:r>
          </a:p>
          <a:p>
            <a:pPr marL="285750">
              <a:lnSpc>
                <a:spcPct val="100000"/>
              </a:lnSpc>
              <a:spcAft>
                <a:spcPts val="0"/>
              </a:spcAft>
              <a:buClr>
                <a:srgbClr val="E81B29"/>
              </a:buClr>
              <a:buSzPct val="100000"/>
              <a:buFontTx/>
              <a:buChar char="-"/>
            </a:pP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niewprowadzenia</a:t>
            </a: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niezaktualizowania, niezarchiwizowania lub nieusunięcia danych do Systemu POL-on w zakresie wymaganym przepisami ustawy </a:t>
            </a:r>
          </a:p>
          <a:p>
            <a:pPr marL="285750">
              <a:lnSpc>
                <a:spcPct val="100000"/>
              </a:lnSpc>
              <a:spcAft>
                <a:spcPts val="0"/>
              </a:spcAft>
              <a:buClr>
                <a:srgbClr val="E81B29"/>
              </a:buClr>
              <a:buSzPct val="100000"/>
              <a:buFontTx/>
              <a:buChar char="-"/>
            </a:pP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pobierania </a:t>
            </a: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 studentów opłat z naruszeniem przepisów</a:t>
            </a:r>
          </a:p>
          <a:p>
            <a:pPr marL="285750">
              <a:lnSpc>
                <a:spcPct val="100000"/>
              </a:lnSpc>
              <a:spcAft>
                <a:spcPts val="0"/>
              </a:spcAft>
              <a:buClr>
                <a:srgbClr val="E81B29"/>
              </a:buClr>
              <a:buSzPct val="100000"/>
              <a:buFontTx/>
              <a:buChar char="-"/>
            </a:pPr>
            <a:endParaRPr lang="pl-PL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Aft>
                <a:spcPts val="0"/>
              </a:spcAft>
              <a:buClr>
                <a:srgbClr val="E81B29"/>
              </a:buClr>
              <a:buSzPct val="100000"/>
              <a:buNone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xmlns="" id="{83CFA8A7-15B6-4810-8992-F842179C88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42125" y="1685925"/>
            <a:ext cx="873125" cy="873125"/>
          </a:xfrm>
          <a:prstGeom prst="rect">
            <a:avLst/>
          </a:prstGeom>
        </p:spPr>
      </p:pic>
      <p:pic>
        <p:nvPicPr>
          <p:cNvPr id="10" name="Obraz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5075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Nadzór nad systemem szkolnictwa wyższego i nauki 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xmlns="" id="{C90F271E-0079-8A40-AD43-314A192CD8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107</a:t>
            </a:fld>
            <a:endParaRPr lang="pl-PL"/>
          </a:p>
        </p:txBody>
      </p:sp>
      <p:sp>
        <p:nvSpPr>
          <p:cNvPr id="6" name="Symbol zastępczy tekstu 3">
            <a:extLst>
              <a:ext uri="{FF2B5EF4-FFF2-40B4-BE49-F238E27FC236}">
                <a16:creationId xmlns:a16="http://schemas.microsoft.com/office/drawing/2014/main" xmlns="" id="{3FED787C-4A09-344E-AC7A-86C88DFDED22}"/>
              </a:ext>
            </a:extLst>
          </p:cNvPr>
          <p:cNvSpPr txBox="1">
            <a:spLocks/>
          </p:cNvSpPr>
          <p:nvPr/>
        </p:nvSpPr>
        <p:spPr>
          <a:xfrm>
            <a:off x="580101" y="2000538"/>
            <a:ext cx="5969555" cy="35811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12400" indent="-28575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1000"/>
              </a:spcAft>
              <a:buSzPct val="80000"/>
              <a:buFontTx/>
              <a:buBlip>
                <a:blip r:embed="rId2"/>
              </a:buBlip>
              <a:defRPr sz="1300" kern="1200">
                <a:solidFill>
                  <a:srgbClr val="040404"/>
                </a:solidFill>
                <a:latin typeface="Helvetica Light"/>
                <a:ea typeface="+mn-ea"/>
                <a:cs typeface="Helvetica Light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200000"/>
              </a:lnSpc>
              <a:buClr>
                <a:srgbClr val="E81B29"/>
              </a:buClr>
              <a:buSzPct val="100000"/>
              <a:buFontTx/>
              <a:buNone/>
            </a:pPr>
            <a:endParaRPr lang="pl-PL" sz="1100" dirty="0">
              <a:latin typeface="Montserrat Medium" pitchFamily="2" charset="0"/>
            </a:endParaRP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xmlns="" id="{543D12AF-3ADB-4ECE-B5BD-23B5C2C0CC1A}"/>
              </a:ext>
            </a:extLst>
          </p:cNvPr>
          <p:cNvSpPr txBox="1"/>
          <p:nvPr/>
        </p:nvSpPr>
        <p:spPr>
          <a:xfrm>
            <a:off x="697733" y="2258995"/>
            <a:ext cx="683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Okres przejściowy </a:t>
            </a:r>
            <a:endParaRPr lang="pl-PL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Symbol zastępczy tekstu 3">
            <a:extLst>
              <a:ext uri="{FF2B5EF4-FFF2-40B4-BE49-F238E27FC236}">
                <a16:creationId xmlns:a16="http://schemas.microsoft.com/office/drawing/2014/main" xmlns="" id="{5D1C7FA5-80E5-47E3-9E37-B7868CA47590}"/>
              </a:ext>
            </a:extLst>
          </p:cNvPr>
          <p:cNvSpPr>
            <a:spLocks noGrp="1"/>
          </p:cNvSpPr>
          <p:nvPr>
            <p:ph type="body" sz="half" idx="11"/>
          </p:nvPr>
        </p:nvSpPr>
        <p:spPr>
          <a:xfrm>
            <a:off x="933320" y="3119120"/>
            <a:ext cx="6737480" cy="2323281"/>
          </a:xfrm>
        </p:spPr>
        <p:txBody>
          <a:bodyPr>
            <a:noAutofit/>
          </a:bodyPr>
          <a:lstStyle/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wszczęte i niezakończone przed </a:t>
            </a: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października 2018 r. </a:t>
            </a: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postępowania w sprawie kontroli prowadzi się na podstawie przepisów dotychczasowych</a:t>
            </a: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xmlns="" id="{26440803-5A4F-4BE9-8946-621EF33D2E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8314" y="4050685"/>
            <a:ext cx="1345705" cy="1069190"/>
          </a:xfrm>
          <a:prstGeom prst="rect">
            <a:avLst/>
          </a:prstGeom>
        </p:spPr>
      </p:pic>
      <p:pic>
        <p:nvPicPr>
          <p:cNvPr id="10" name="Obraz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9508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6949" y="1999894"/>
            <a:ext cx="8127974" cy="1645129"/>
          </a:xfrm>
        </p:spPr>
        <p:txBody>
          <a:bodyPr>
            <a:normAutofit/>
          </a:bodyPr>
          <a:lstStyle/>
          <a:p>
            <a:r>
              <a:rPr lang="pl-PL" sz="3600" noProof="1">
                <a:latin typeface="Arial" panose="020B0604020202020204" pitchFamily="34" charset="0"/>
                <a:cs typeface="Arial" panose="020B0604020202020204" pitchFamily="34" charset="0"/>
              </a:rPr>
              <a:t>Dziękujemy za </a:t>
            </a:r>
            <a:r>
              <a:rPr lang="pl-PL" sz="3600" noProof="1" smtClean="0">
                <a:latin typeface="Arial" panose="020B0604020202020204" pitchFamily="34" charset="0"/>
                <a:cs typeface="Arial" panose="020B0604020202020204" pitchFamily="34" charset="0"/>
              </a:rPr>
              <a:t>uwagę</a:t>
            </a:r>
            <a:br>
              <a:rPr lang="pl-PL" sz="3600" noProof="1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2200" noProof="1" smtClean="0">
                <a:latin typeface="Arial" panose="020B0604020202020204" pitchFamily="34" charset="0"/>
                <a:cs typeface="Arial" panose="020B0604020202020204" pitchFamily="34" charset="0"/>
              </a:rPr>
              <a:t>ewentualne pytania prosimy kierować na adres </a:t>
            </a:r>
            <a:r>
              <a:rPr lang="pl-PL" sz="2200" noProof="1" smtClean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konstytucjadlanauki@mnisw.gov.pl</a:t>
            </a:r>
            <a:r>
              <a:rPr lang="pl-PL" sz="2200" noProof="1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pl-PL" sz="2200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506949" y="4365104"/>
            <a:ext cx="8127974" cy="1361014"/>
          </a:xfrm>
        </p:spPr>
        <p:txBody>
          <a:bodyPr/>
          <a:lstStyle/>
          <a:p>
            <a:r>
              <a:rPr lang="en-US" dirty="0" err="1"/>
              <a:t>ul</a:t>
            </a:r>
            <a:r>
              <a:rPr lang="en-US" dirty="0"/>
              <a:t>. </a:t>
            </a:r>
            <a:r>
              <a:rPr lang="en-US" dirty="0" err="1"/>
              <a:t>Hoża</a:t>
            </a:r>
            <a:r>
              <a:rPr lang="en-US" dirty="0"/>
              <a:t> 20, </a:t>
            </a:r>
            <a:r>
              <a:rPr lang="en-US" dirty="0" err="1"/>
              <a:t>ul</a:t>
            </a:r>
            <a:r>
              <a:rPr lang="en-US" dirty="0"/>
              <a:t>. Wspólna1/3</a:t>
            </a:r>
          </a:p>
          <a:p>
            <a:r>
              <a:rPr lang="en-US" dirty="0"/>
              <a:t>00-529 Warszawa</a:t>
            </a:r>
          </a:p>
          <a:p>
            <a:endParaRPr lang="en-US" dirty="0"/>
          </a:p>
          <a:p>
            <a:r>
              <a:rPr lang="en-US" dirty="0"/>
              <a:t>tel. +48 (22) 529 27 18</a:t>
            </a:r>
          </a:p>
          <a:p>
            <a:r>
              <a:rPr lang="en-US" dirty="0"/>
              <a:t>fax +48 (22) 628 09 22</a:t>
            </a:r>
          </a:p>
        </p:txBody>
      </p:sp>
      <p:pic>
        <p:nvPicPr>
          <p:cNvPr id="5" name="Obraz 7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3642126" y="5488019"/>
            <a:ext cx="1980000" cy="287999"/>
          </a:xfrm>
          <a:prstGeom prst="rect">
            <a:avLst/>
          </a:prstGeom>
        </p:spPr>
      </p:pic>
      <p:sp>
        <p:nvSpPr>
          <p:cNvPr id="4" name="PoleTekstowe 13"/>
          <p:cNvSpPr txBox="1"/>
          <p:nvPr/>
        </p:nvSpPr>
        <p:spPr>
          <a:xfrm>
            <a:off x="3050087" y="5507419"/>
            <a:ext cx="324450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900" noProof="1">
                <a:solidFill>
                  <a:schemeClr val="bg1"/>
                </a:solidFill>
                <a:latin typeface="Helvetica"/>
                <a:cs typeface="Helvetica"/>
              </a:rPr>
              <a:t>www.konstytucjadlanauki.gov.pl</a:t>
            </a:r>
          </a:p>
        </p:txBody>
      </p:sp>
      <p:pic>
        <p:nvPicPr>
          <p:cNvPr id="14" name="Obraz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1597" y="1951530"/>
            <a:ext cx="431800" cy="571500"/>
          </a:xfrm>
          <a:prstGeom prst="rect">
            <a:avLst/>
          </a:prstGeom>
        </p:spPr>
      </p:pic>
      <p:pic>
        <p:nvPicPr>
          <p:cNvPr id="15" name="Obraz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800000">
            <a:off x="7252384" y="2803835"/>
            <a:ext cx="431800" cy="571500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7981" y="6331398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7216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Uczelnia główny podmiot systemu</a:t>
            </a:r>
            <a:endParaRPr lang="pl-PL" dirty="0">
              <a:solidFill>
                <a:srgbClr val="E81B29"/>
              </a:solidFill>
              <a:latin typeface="Montserrat" pitchFamily="2" charset="0"/>
            </a:endParaRP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838200" y="2625754"/>
            <a:ext cx="7489371" cy="3047666"/>
          </a:xfrm>
        </p:spPr>
        <p:txBody>
          <a:bodyPr>
            <a:noAutofit/>
          </a:bodyPr>
          <a:lstStyle/>
          <a:p>
            <a:pPr marL="171450" indent="-171450" algn="just">
              <a:lnSpc>
                <a:spcPct val="100000"/>
              </a:lnSpc>
              <a:spcAft>
                <a:spcPts val="600"/>
              </a:spcAft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1800" b="1" dirty="0">
                <a:latin typeface="Arial" panose="020B0604020202020204" pitchFamily="34" charset="0"/>
                <a:cs typeface="Arial" panose="020B0604020202020204" pitchFamily="34" charset="0"/>
              </a:rPr>
              <a:t>uczelnia publiczna 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– utworzona przez organ państwa </a:t>
            </a:r>
          </a:p>
          <a:p>
            <a:pPr marL="801450" lvl="2" indent="-171450" algn="just"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publiczna uczelnia akademicka – ustawa</a:t>
            </a:r>
          </a:p>
          <a:p>
            <a:pPr marL="801450" lvl="2" indent="-171450" algn="just"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publiczna uczelnia zawodowa – rozporządzanie Ministra </a:t>
            </a:r>
            <a:endParaRPr lang="pl-PL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4250" lvl="1" indent="-171450" algn="just">
              <a:spcBef>
                <a:spcPts val="1000"/>
              </a:spcBef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połączenie 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uczelni publicznych, instytutów badawczych lub instytutów </a:t>
            </a: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PAN</a:t>
            </a:r>
          </a:p>
          <a:p>
            <a:pPr marL="344250" lvl="1" indent="-171450" algn="just"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endParaRPr lang="pl-PL" sz="1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r>
              <a:rPr lang="pl-PL" sz="1600" b="1" dirty="0" smtClean="0">
                <a:latin typeface="Montserrat Medium" pitchFamily="2" charset="0"/>
              </a:rPr>
              <a:t> </a:t>
            </a:r>
            <a:r>
              <a:rPr lang="pl-PL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uczelnia niepubliczna </a:t>
            </a: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– tworzona przez założyciela: osobę fizyczną, osobę prawną (niebędącą JST, państwową albo samorządową osobę prawną) za zgodą Ministra (środki finansowe 3 mln.)</a:t>
            </a:r>
            <a:endParaRPr lang="pl-PL" sz="1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11</a:t>
            </a:fld>
            <a:endParaRPr lang="pl-PL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3964602D-ED42-BB46-97BF-60B9FE0939FC}"/>
              </a:ext>
            </a:extLst>
          </p:cNvPr>
          <p:cNvSpPr txBox="1"/>
          <p:nvPr/>
        </p:nvSpPr>
        <p:spPr>
          <a:xfrm>
            <a:off x="838200" y="2057400"/>
            <a:ext cx="59544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Utworzenie </a:t>
            </a: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956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Uczelnia główny podmiot systemu</a:t>
            </a:r>
            <a:endParaRPr lang="pl-PL" dirty="0">
              <a:solidFill>
                <a:srgbClr val="E81B29"/>
              </a:solidFill>
              <a:latin typeface="Montserrat" pitchFamily="2" charset="0"/>
            </a:endParaRP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838200" y="2865120"/>
            <a:ext cx="7489371" cy="28083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Uczelnia publiczna, do której nastąpiło włączenie: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innej uczelni publicznej, 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instytutu badawczego lub 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instytutu PAN, </a:t>
            </a:r>
          </a:p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wstępuje </a:t>
            </a: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 prawa i obowiązki tej uczelni lub tego instytutu, w tym w prawa i obowiązki wynikające z decyzji administracyjnych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12</a:t>
            </a:fld>
            <a:endParaRPr lang="pl-PL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3964602D-ED42-BB46-97BF-60B9FE0939FC}"/>
              </a:ext>
            </a:extLst>
          </p:cNvPr>
          <p:cNvSpPr txBox="1"/>
          <p:nvPr/>
        </p:nvSpPr>
        <p:spPr>
          <a:xfrm>
            <a:off x="838200" y="2179320"/>
            <a:ext cx="6863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Łączenie uczelni publicznych </a:t>
            </a:r>
            <a:r>
              <a:rPr lang="pl-PL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włączenie</a:t>
            </a:r>
            <a:endParaRPr lang="pl-PL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4345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Uczelnia główny podmiot systemu</a:t>
            </a:r>
            <a:endParaRPr lang="pl-PL" dirty="0">
              <a:solidFill>
                <a:srgbClr val="E81B29"/>
              </a:solidFill>
              <a:latin typeface="Montserrat" pitchFamily="2" charset="0"/>
            </a:endParaRP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838200" y="3212976"/>
            <a:ext cx="7489371" cy="2222623"/>
          </a:xfrm>
        </p:spPr>
        <p:txBody>
          <a:bodyPr>
            <a:noAutofit/>
          </a:bodyPr>
          <a:lstStyle/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uczelnia niepubliczna z inną uczelnią niepubliczną 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powstaje nowa uczelnia niepubliczna 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wniosek </a:t>
            </a: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wpis składają rektorzy i założyciele łączących się uczelni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nowa </a:t>
            </a: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uczelnia wstępuje w ogół praw i obowiązków łączonych uczelni, w tym w prawa i obowiązki wynikające z decyzji administracyjnych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13</a:t>
            </a:fld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3964602D-ED42-BB46-97BF-60B9FE0939FC}"/>
              </a:ext>
            </a:extLst>
          </p:cNvPr>
          <p:cNvSpPr txBox="1"/>
          <p:nvPr/>
        </p:nvSpPr>
        <p:spPr>
          <a:xfrm>
            <a:off x="838200" y="2179320"/>
            <a:ext cx="683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Łączenie uczelni niepublicznych – połączenie  </a:t>
            </a:r>
            <a:endParaRPr lang="pl-PL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880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Uczelnia główny podmiot systemu</a:t>
            </a:r>
            <a:endParaRPr lang="pl-PL" dirty="0">
              <a:solidFill>
                <a:srgbClr val="E81B29"/>
              </a:solidFill>
              <a:latin typeface="Montserrat" pitchFamily="2" charset="0"/>
            </a:endParaRP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1161636" y="2852936"/>
            <a:ext cx="6737480" cy="2319742"/>
          </a:xfrm>
        </p:spPr>
        <p:txBody>
          <a:bodyPr>
            <a:noAutofit/>
          </a:bodyPr>
          <a:lstStyle/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uczelnia niepubliczna do innej uczelni niepublicznej 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skuteczne z dniem wykreślenia z ewidencji uczelni włączanej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wniosek </a:t>
            </a:r>
            <a:r>
              <a:rPr lang="pl-PL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wykreślenie uczelni włączanej składają rektorzy i założyciele </a:t>
            </a:r>
            <a:r>
              <a:rPr lang="pl-PL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uczelni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uczelnia niepubliczna, do której nastąpiło włączenie innej uczelni niepublicznej, wstępuje w prawa i obowiązki tej uczelni, w tym w prawa i obowiązki wynikające z decyzji administracyjnych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14</a:t>
            </a:fld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3964602D-ED42-BB46-97BF-60B9FE0939FC}"/>
              </a:ext>
            </a:extLst>
          </p:cNvPr>
          <p:cNvSpPr txBox="1"/>
          <p:nvPr/>
        </p:nvSpPr>
        <p:spPr>
          <a:xfrm>
            <a:off x="862003" y="2179320"/>
            <a:ext cx="683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Łączenie uczelni niepublicznych </a:t>
            </a:r>
            <a:r>
              <a:rPr lang="pl-PL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włączenie </a:t>
            </a:r>
            <a:endParaRPr lang="pl-PL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427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Uczelnia główny podmiot systemu</a:t>
            </a:r>
            <a:endParaRPr lang="pl-PL" dirty="0">
              <a:solidFill>
                <a:srgbClr val="E81B29"/>
              </a:solidFill>
              <a:latin typeface="Montserrat" pitchFamily="2" charset="0"/>
            </a:endParaRP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838201" y="2692400"/>
            <a:ext cx="7259320" cy="2743200"/>
          </a:xfrm>
        </p:spPr>
        <p:txBody>
          <a:bodyPr>
            <a:noAutofit/>
          </a:bodyPr>
          <a:lstStyle/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polega na zadysponowaniu składnikami materialnymi </a:t>
            </a: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niematerialnymi </a:t>
            </a: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jej majątku po zaspokojeniu lub zabezpieczeniu wierzycieli, w szczególności pracowników, studentów i doktorantów, w celu zakończenia jej działalności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prowadzi </a:t>
            </a: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likwidator powołany przez Ministra 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15</a:t>
            </a:fld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3964602D-ED42-BB46-97BF-60B9FE0939FC}"/>
              </a:ext>
            </a:extLst>
          </p:cNvPr>
          <p:cNvSpPr txBox="1"/>
          <p:nvPr/>
        </p:nvSpPr>
        <p:spPr>
          <a:xfrm>
            <a:off x="838200" y="2179320"/>
            <a:ext cx="683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Likwidacja uczelni publicznej </a:t>
            </a: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5247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Uczelnia główny podmiot systemu</a:t>
            </a:r>
            <a:endParaRPr lang="pl-PL" dirty="0">
              <a:solidFill>
                <a:srgbClr val="E81B29"/>
              </a:solidFill>
              <a:latin typeface="Montserrat" pitchFamily="2" charset="0"/>
            </a:endParaRP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871902" y="2579430"/>
            <a:ext cx="6737480" cy="2911203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endParaRPr lang="pl-PL" sz="1600" b="1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 na celu zakończenie działalności uczelni 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założyciel za zgodą Ministra (decyzja administracyjna)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warunek: zapewnienie studentom oraz doktorantom możliwości kontynuowania kształcenia </a:t>
            </a:r>
          </a:p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endParaRPr lang="pl-PL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16</a:t>
            </a:fld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3964602D-ED42-BB46-97BF-60B9FE0939FC}"/>
              </a:ext>
            </a:extLst>
          </p:cNvPr>
          <p:cNvSpPr txBox="1"/>
          <p:nvPr/>
        </p:nvSpPr>
        <p:spPr>
          <a:xfrm>
            <a:off x="838200" y="2179320"/>
            <a:ext cx="683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Likwidacja uczelni niepublicznej 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xmlns="" id="{70ADE842-5024-487E-AAE6-3FEA53BF09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28370" y="4179912"/>
            <a:ext cx="962025" cy="1011360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3115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Uczelnia główny podmiot systemu</a:t>
            </a:r>
            <a:endParaRPr lang="pl-PL" dirty="0">
              <a:solidFill>
                <a:srgbClr val="E81B29"/>
              </a:solidFill>
              <a:latin typeface="Montserrat" pitchFamily="2" charset="0"/>
            </a:endParaRP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856248" y="2522513"/>
            <a:ext cx="7259320" cy="2861672"/>
          </a:xfrm>
        </p:spPr>
        <p:txBody>
          <a:bodyPr>
            <a:noAutofit/>
          </a:bodyPr>
          <a:lstStyle/>
          <a:p>
            <a:pPr marL="285750" algn="just">
              <a:lnSpc>
                <a:spcPct val="100000"/>
              </a:lnSpc>
              <a:spcAft>
                <a:spcPts val="6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likwidator (założyciel) przejmuje </a:t>
            </a: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kompetencje organów </a:t>
            </a: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uczelni</a:t>
            </a:r>
          </a:p>
          <a:p>
            <a:pPr marL="285750" algn="just">
              <a:lnSpc>
                <a:spcPct val="100000"/>
              </a:lnSpc>
              <a:spcAft>
                <a:spcPts val="6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wygasa </a:t>
            </a: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kadencja organów uczelni</a:t>
            </a:r>
          </a:p>
          <a:p>
            <a:pPr marL="285750" algn="just">
              <a:lnSpc>
                <a:spcPct val="100000"/>
              </a:lnSpc>
              <a:spcAft>
                <a:spcPts val="6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nie prowadzi się przyjęć na studia, studia podyplomowe, kształcenie specjalistyczne i inne formy kształcenia, a także do szkół doktorskich</a:t>
            </a:r>
          </a:p>
          <a:p>
            <a:pPr marL="285750" algn="just">
              <a:lnSpc>
                <a:spcPct val="100000"/>
              </a:lnSpc>
              <a:spcAft>
                <a:spcPts val="6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nie </a:t>
            </a: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nadaje się </a:t>
            </a: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stopni naukowych i stopni w zakresie sztuki</a:t>
            </a:r>
          </a:p>
          <a:p>
            <a:pPr marL="285750" algn="just">
              <a:lnSpc>
                <a:spcPct val="100000"/>
              </a:lnSpc>
              <a:spcAft>
                <a:spcPts val="6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pozbawienie lub ograniczenie możliwości otrzymywania środków finansowych </a:t>
            </a:r>
            <a:endParaRPr lang="pl-PL" sz="1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algn="just">
              <a:lnSpc>
                <a:spcPct val="100000"/>
              </a:lnSpc>
              <a:spcAft>
                <a:spcPts val="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17</a:t>
            </a:fld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3964602D-ED42-BB46-97BF-60B9FE0939FC}"/>
              </a:ext>
            </a:extLst>
          </p:cNvPr>
          <p:cNvSpPr txBox="1"/>
          <p:nvPr/>
        </p:nvSpPr>
        <p:spPr>
          <a:xfrm>
            <a:off x="838200" y="2060848"/>
            <a:ext cx="683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Likwidacja </a:t>
            </a:r>
            <a:r>
              <a:rPr lang="pl-PL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uczelni - skutki</a:t>
            </a:r>
            <a:endParaRPr lang="pl-PL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6665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Uczelnia główny podmiot systemu</a:t>
            </a:r>
            <a:endParaRPr lang="pl-PL" dirty="0">
              <a:solidFill>
                <a:srgbClr val="E81B29"/>
              </a:solidFill>
              <a:latin typeface="Montserrat" pitchFamily="2" charset="0"/>
            </a:endParaRP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838201" y="2924944"/>
            <a:ext cx="7259320" cy="2304256"/>
          </a:xfrm>
        </p:spPr>
        <p:txBody>
          <a:bodyPr>
            <a:noAutofit/>
          </a:bodyPr>
          <a:lstStyle/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prowadzone </a:t>
            </a: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kształcenie może być kontynuowane nie dłużej niż do końca roku akademickiego,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stosunki pracy nauczycieli akademickich wygasają z końcem roku akademickiego</a:t>
            </a:r>
          </a:p>
          <a:p>
            <a:pPr marL="0" indent="0" algn="just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 którym postawiono uczelnię w stan likwidacji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18</a:t>
            </a:fld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3964602D-ED42-BB46-97BF-60B9FE0939FC}"/>
              </a:ext>
            </a:extLst>
          </p:cNvPr>
          <p:cNvSpPr txBox="1"/>
          <p:nvPr/>
        </p:nvSpPr>
        <p:spPr>
          <a:xfrm>
            <a:off x="838200" y="2179320"/>
            <a:ext cx="683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Likwidacja uczelni </a:t>
            </a:r>
            <a:r>
              <a:rPr lang="pl-PL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skutki </a:t>
            </a:r>
            <a:endParaRPr lang="pl-PL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8995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Uczelnia główny podmiot systemu</a:t>
            </a:r>
            <a:endParaRPr lang="pl-PL" dirty="0">
              <a:solidFill>
                <a:srgbClr val="E81B29"/>
              </a:solidFill>
              <a:latin typeface="Montserrat" pitchFamily="2" charset="0"/>
            </a:endParaRP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838201" y="2640985"/>
            <a:ext cx="7259320" cy="2794615"/>
          </a:xfrm>
        </p:spPr>
        <p:txBody>
          <a:bodyPr>
            <a:noAutofit/>
          </a:bodyPr>
          <a:lstStyle/>
          <a:p>
            <a:pPr marL="285750" algn="just">
              <a:lnSpc>
                <a:spcPct val="100000"/>
              </a:lnSpc>
              <a:spcAft>
                <a:spcPts val="6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postępowania w sprawie </a:t>
            </a:r>
            <a:r>
              <a:rPr lang="pl-PL" sz="1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wydania pozwolenia na utworzenie uczelni niepublicznej </a:t>
            </a: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wszczęte i niezakończone przed </a:t>
            </a: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1 października 2018 r. </a:t>
            </a: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umarza się</a:t>
            </a:r>
          </a:p>
          <a:p>
            <a:pPr marL="285750" algn="just">
              <a:lnSpc>
                <a:spcPct val="100000"/>
              </a:lnSpc>
              <a:spcAft>
                <a:spcPts val="6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jeżeli Minister wydał przed 1 października 2018 r. </a:t>
            </a: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pozwolenie </a:t>
            </a: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 utworzenie uczelni niepublicznej ale założyciel nie złożył wniosku o wpis uczelni niepublicznej do rejestru - pozwolenie wygasa z dniem 1 października 2018 r. 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postępowanie </a:t>
            </a:r>
            <a:r>
              <a:rPr lang="pl-PL" sz="1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 sprawie </a:t>
            </a:r>
            <a:r>
              <a:rPr lang="pl-PL" sz="1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wpisu </a:t>
            </a: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rejestru uczelni niepublicznych wszczęte i niezakończone przed 1 października 2018 r. prowadzi się na zasadach dotychczasowych 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19</a:t>
            </a:fld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3964602D-ED42-BB46-97BF-60B9FE0939FC}"/>
              </a:ext>
            </a:extLst>
          </p:cNvPr>
          <p:cNvSpPr txBox="1"/>
          <p:nvPr/>
        </p:nvSpPr>
        <p:spPr>
          <a:xfrm>
            <a:off x="838200" y="2179320"/>
            <a:ext cx="683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Okres przejściowy </a:t>
            </a: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9031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95" t="-78" r="31214" b="12833"/>
          <a:stretch/>
        </p:blipFill>
        <p:spPr>
          <a:xfrm>
            <a:off x="4680684" y="1581249"/>
            <a:ext cx="3859812" cy="4170328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6949" y="455328"/>
            <a:ext cx="3826263" cy="1162050"/>
          </a:xfrm>
        </p:spPr>
        <p:txBody>
          <a:bodyPr anchor="t">
            <a:normAutofit/>
          </a:bodyPr>
          <a:lstStyle/>
          <a:p>
            <a:r>
              <a:rPr lang="pl-PL" sz="2600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 </a:t>
            </a:r>
            <a:r>
              <a:rPr lang="pl-PL" sz="2600" dirty="0" smtClean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prezentacji</a:t>
            </a:r>
            <a:endParaRPr lang="en-US" sz="2600" dirty="0">
              <a:solidFill>
                <a:srgbClr val="E81B2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half" idx="11"/>
          </p:nvPr>
        </p:nvSpPr>
        <p:spPr>
          <a:xfrm>
            <a:off x="506948" y="1581249"/>
            <a:ext cx="4006329" cy="4170328"/>
          </a:xfrm>
        </p:spPr>
        <p:txBody>
          <a:bodyPr>
            <a:normAutofit fontScale="92500"/>
          </a:bodyPr>
          <a:lstStyle/>
          <a:p>
            <a:pPr marL="184150" indent="-184150">
              <a:buClr>
                <a:srgbClr val="E81B29"/>
              </a:buClr>
              <a:buSzPct val="100000"/>
              <a:buFont typeface="+mj-lt"/>
              <a:buAutoNum type="arabicPeriod"/>
            </a:pP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System szkolnictwa wyższego i nauki</a:t>
            </a:r>
          </a:p>
          <a:p>
            <a:pPr marL="184150" indent="-184150">
              <a:buClr>
                <a:srgbClr val="E81B29"/>
              </a:buClr>
              <a:buSzPct val="100000"/>
              <a:buFont typeface="+mj-lt"/>
              <a:buAutoNum type="arabicPeriod"/>
            </a:pP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Uczelnia – główny podmiot systemu</a:t>
            </a:r>
            <a:endParaRPr lang="pl-PL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4150" indent="-184150">
              <a:buClr>
                <a:srgbClr val="E81B29"/>
              </a:buClr>
              <a:buSzPct val="100000"/>
              <a:buFont typeface="+mj-lt"/>
              <a:buAutoNum type="arabicPeriod"/>
            </a:pP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Statut 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uczelni </a:t>
            </a:r>
            <a:endParaRPr lang="pl-PL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4150" indent="-184150">
              <a:buClr>
                <a:srgbClr val="E81B29"/>
              </a:buClr>
              <a:buSzPct val="100000"/>
              <a:buFont typeface="+mj-lt"/>
              <a:buAutoNum type="arabicPeriod"/>
            </a:pP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Organy 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uczelni</a:t>
            </a:r>
          </a:p>
          <a:p>
            <a:pPr marL="184150" indent="-184150">
              <a:buClr>
                <a:srgbClr val="E81B29"/>
              </a:buClr>
              <a:buSzPct val="100000"/>
              <a:buFont typeface="+mj-lt"/>
              <a:buAutoNum type="arabicPeriod"/>
            </a:pP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Struktura 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organizacyjna uczelni </a:t>
            </a:r>
          </a:p>
          <a:p>
            <a:pPr marL="184150" indent="-184150">
              <a:buClr>
                <a:srgbClr val="E81B29"/>
              </a:buClr>
              <a:buSzPct val="100000"/>
              <a:buFont typeface="+mj-lt"/>
              <a:buAutoNum type="arabicPeriod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Federacje – tworzenie, zasady funkcjonowania i zadania</a:t>
            </a:r>
          </a:p>
          <a:p>
            <a:pPr marL="184150" indent="-184150">
              <a:buClr>
                <a:srgbClr val="E81B29"/>
              </a:buClr>
              <a:buSzPct val="100000"/>
              <a:buFont typeface="+mj-lt"/>
              <a:buAutoNum type="arabicPeriod"/>
            </a:pP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Nadzór 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nad systemem szkolnictwa wyższego i nauki </a:t>
            </a:r>
          </a:p>
          <a:p>
            <a:pPr marL="184150" indent="-184150">
              <a:buClr>
                <a:srgbClr val="E81B29"/>
              </a:buClr>
              <a:buSzPct val="100000"/>
              <a:buFont typeface="+mj-lt"/>
              <a:buAutoNum type="arabicPeriod"/>
            </a:pPr>
            <a:endParaRPr lang="pl-PL" sz="1400" dirty="0">
              <a:latin typeface="Montserrat Medium" pitchFamily="2" charset="0"/>
            </a:endParaRPr>
          </a:p>
        </p:txBody>
      </p:sp>
      <p:grpSp>
        <p:nvGrpSpPr>
          <p:cNvPr id="3" name="Grupa 11"/>
          <p:cNvGrpSpPr/>
          <p:nvPr/>
        </p:nvGrpSpPr>
        <p:grpSpPr>
          <a:xfrm>
            <a:off x="4822162" y="1666469"/>
            <a:ext cx="3619308" cy="4018533"/>
            <a:chOff x="463822" y="1666469"/>
            <a:chExt cx="3619308" cy="4018533"/>
          </a:xfrm>
        </p:grpSpPr>
        <p:pic>
          <p:nvPicPr>
            <p:cNvPr id="4" name="Obraz 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63822" y="1666469"/>
              <a:ext cx="431800" cy="571500"/>
            </a:xfrm>
            <a:prstGeom prst="rect">
              <a:avLst/>
            </a:prstGeom>
          </p:spPr>
        </p:pic>
        <p:pic>
          <p:nvPicPr>
            <p:cNvPr id="5" name="Obraz 1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0800000">
              <a:off x="3651330" y="5113502"/>
              <a:ext cx="431800" cy="571500"/>
            </a:xfrm>
            <a:prstGeom prst="rect">
              <a:avLst/>
            </a:prstGeom>
          </p:spPr>
        </p:pic>
      </p:grpSp>
      <p:sp>
        <p:nvSpPr>
          <p:cNvPr id="10" name="Symbol zastępczy numeru slajdu 9">
            <a:extLst>
              <a:ext uri="{FF2B5EF4-FFF2-40B4-BE49-F238E27FC236}">
                <a16:creationId xmlns:a16="http://schemas.microsoft.com/office/drawing/2014/main" xmlns="" id="{77FB09B5-CB38-2445-9C9A-EBD462DF8D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2</a:t>
            </a:fld>
            <a:endParaRPr lang="pl-PL"/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897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Uczelnia główny podmiot systemu</a:t>
            </a:r>
            <a:endParaRPr lang="pl-PL" dirty="0">
              <a:solidFill>
                <a:srgbClr val="E81B29"/>
              </a:solidFill>
              <a:latin typeface="Montserrat" pitchFamily="2" charset="0"/>
            </a:endParaRP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838201" y="3010316"/>
            <a:ext cx="7259320" cy="2866955"/>
          </a:xfrm>
        </p:spPr>
        <p:txBody>
          <a:bodyPr>
            <a:noAutofit/>
          </a:bodyPr>
          <a:lstStyle/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 smtClean="0"/>
              <a:t>1 października 2018 do 30 </a:t>
            </a:r>
            <a:r>
              <a:rPr lang="pl-PL" sz="1800" dirty="0"/>
              <a:t>września 2019 r. senaty uczelni publicznych mogą złożyć do </a:t>
            </a:r>
            <a:r>
              <a:rPr lang="pl-PL" sz="1800" dirty="0" smtClean="0"/>
              <a:t>Ministra wniosek </a:t>
            </a:r>
            <a:r>
              <a:rPr lang="pl-PL" sz="1800" dirty="0"/>
              <a:t>o włączenie filii uczelni publicznej do innej uczelni publicznej mającej siedzibę w tej samej miejscowości, w której mieści się ta </a:t>
            </a:r>
            <a:r>
              <a:rPr lang="pl-PL" sz="1800" dirty="0" smtClean="0"/>
              <a:t>filia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 smtClean="0"/>
              <a:t>umowa między uczelniami (mienie, kontynuacja kształcenia, stosunki pracy)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 smtClean="0"/>
              <a:t>rozporządzenie Ministra w sprawie włączenia i przeniesienia na uczelnię pozwoleń na </a:t>
            </a:r>
            <a:r>
              <a:rPr lang="pl-PL" sz="1800" dirty="0"/>
              <a:t>utworzenie </a:t>
            </a:r>
            <a:r>
              <a:rPr lang="pl-PL" sz="1800" dirty="0" smtClean="0"/>
              <a:t>studiów przysługujących filii</a:t>
            </a:r>
            <a:endParaRPr lang="pl-PL" sz="1800" dirty="0"/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20</a:t>
            </a:fld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3964602D-ED42-BB46-97BF-60B9FE0939FC}"/>
              </a:ext>
            </a:extLst>
          </p:cNvPr>
          <p:cNvSpPr txBox="1"/>
          <p:nvPr/>
        </p:nvSpPr>
        <p:spPr>
          <a:xfrm>
            <a:off x="838200" y="2179320"/>
            <a:ext cx="6832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Okres </a:t>
            </a:r>
            <a:r>
              <a:rPr lang="pl-PL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przejściowy  - włączanie filii do innej uczelni  </a:t>
            </a:r>
            <a:endParaRPr lang="pl-PL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9031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Uczelnia główny podmiot systemu</a:t>
            </a:r>
            <a:endParaRPr lang="pl-PL" dirty="0">
              <a:solidFill>
                <a:srgbClr val="E81B29"/>
              </a:solidFill>
              <a:latin typeface="Montserrat" pitchFamily="2" charset="0"/>
            </a:endParaRP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838201" y="2996952"/>
            <a:ext cx="7259320" cy="2438648"/>
          </a:xfrm>
        </p:spPr>
        <p:txBody>
          <a:bodyPr>
            <a:noAutofit/>
          </a:bodyPr>
          <a:lstStyle/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prowadzi działalność naukową </a:t>
            </a:r>
            <a:endParaRPr lang="pl-PL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posiada kategorię naukową </a:t>
            </a: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A+, A lub </a:t>
            </a: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B+ w co najmniej jednej dyscyplinie naukowej albo artystycznej </a:t>
            </a:r>
            <a:endParaRPr lang="pl-PL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może prowadzić kształcenie doktorantów </a:t>
            </a: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nie prowadzi kształcenia specjalistycznego </a:t>
            </a:r>
            <a:endParaRPr lang="pl-PL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21</a:t>
            </a:fld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3964602D-ED42-BB46-97BF-60B9FE0939FC}"/>
              </a:ext>
            </a:extLst>
          </p:cNvPr>
          <p:cNvSpPr txBox="1"/>
          <p:nvPr/>
        </p:nvSpPr>
        <p:spPr>
          <a:xfrm>
            <a:off x="838200" y="2179320"/>
            <a:ext cx="683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Uczelnia </a:t>
            </a:r>
            <a:r>
              <a:rPr lang="pl-PL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akademicka</a:t>
            </a:r>
            <a:endParaRPr lang="pl-PL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7867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Uczelnia główny podmiot systemu</a:t>
            </a:r>
            <a:endParaRPr lang="pl-PL" dirty="0">
              <a:solidFill>
                <a:srgbClr val="E81B29"/>
              </a:solidFill>
              <a:latin typeface="Montserrat" pitchFamily="2" charset="0"/>
            </a:endParaRP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838201" y="2640985"/>
            <a:ext cx="7259320" cy="3020263"/>
          </a:xfrm>
        </p:spPr>
        <p:txBody>
          <a:bodyPr>
            <a:noAutofit/>
          </a:bodyPr>
          <a:lstStyle/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nie posiada żadnej kategorii naukowej lub </a:t>
            </a: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nie </a:t>
            </a: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posiada w żadnej dyscyplinie </a:t>
            </a: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 najmniej kategorii </a:t>
            </a: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naukowej </a:t>
            </a: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B+</a:t>
            </a: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prowadzi </a:t>
            </a: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kształcenie uwzględniające potrzeby otoczenia społeczno-gospodarczego </a:t>
            </a:r>
            <a:endParaRPr lang="pl-PL" sz="1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prowadzi studia pierwszego stopnia i może prowadzić studia drugiego stopnia lub jednolite studia  magisterskie  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prowadzi kształcenie wyłącznie o profilu praktycznym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może prowadzić kształcenie specjalistyczne </a:t>
            </a:r>
          </a:p>
          <a:p>
            <a:pPr marL="285750" algn="just">
              <a:lnSpc>
                <a:spcPct val="100000"/>
              </a:lnSpc>
              <a:buClr>
                <a:srgbClr val="E81B29"/>
              </a:buClr>
              <a:buSzPct val="100000"/>
              <a:buFontTx/>
              <a:buChar char="-"/>
            </a:pPr>
            <a:endParaRPr lang="pl-PL" sz="1800" b="1" dirty="0">
              <a:solidFill>
                <a:schemeClr val="tx1"/>
              </a:solidFill>
              <a:latin typeface="Montserrat Medium" pitchFamily="2" charset="0"/>
            </a:endParaRP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22</a:t>
            </a:fld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3964602D-ED42-BB46-97BF-60B9FE0939FC}"/>
              </a:ext>
            </a:extLst>
          </p:cNvPr>
          <p:cNvSpPr txBox="1"/>
          <p:nvPr/>
        </p:nvSpPr>
        <p:spPr>
          <a:xfrm>
            <a:off x="838200" y="2179320"/>
            <a:ext cx="683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Uczelnia zawodowa</a:t>
            </a: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9891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Uczelnia główny podmiot systemu</a:t>
            </a:r>
            <a:endParaRPr lang="pl-PL" dirty="0">
              <a:solidFill>
                <a:srgbClr val="E81B29"/>
              </a:solidFill>
              <a:latin typeface="Montserrat" pitchFamily="2" charset="0"/>
            </a:endParaRP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933320" y="2522514"/>
            <a:ext cx="6737480" cy="2968120"/>
          </a:xfrm>
        </p:spPr>
        <p:txBody>
          <a:bodyPr>
            <a:noAutofit/>
          </a:bodyPr>
          <a:lstStyle/>
          <a:p>
            <a:pPr marL="285750"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prowadzenie kształcenia na studiach</a:t>
            </a:r>
          </a:p>
          <a:p>
            <a:pPr marL="285750"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prowadzenie kształcenia na studiach podyplomowych lub innych form kształcenia</a:t>
            </a:r>
          </a:p>
          <a:p>
            <a:pPr marL="285750"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prowadzenie działalności naukowej, świadczenie usług badawczych oraz transfer wiedzy i technologii do gospodarki (w szczególności akademickie)</a:t>
            </a:r>
          </a:p>
          <a:p>
            <a:pPr marL="285750"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prowadzenie kształcenia doktorantów (tylko akademickie)</a:t>
            </a:r>
          </a:p>
          <a:p>
            <a:pPr marL="285750"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kształcenie i promowanie kadr uczelni</a:t>
            </a:r>
          </a:p>
          <a:p>
            <a:pPr marL="285750"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stwarzanie osobom niepełnosprawnym warunków do pełnego udziału w procesie rekrutacyjnym, kształceniu, prowadzeniu działalności naukowej</a:t>
            </a:r>
          </a:p>
          <a:p>
            <a:pPr marL="285750"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algn="just">
              <a:lnSpc>
                <a:spcPct val="100000"/>
              </a:lnSpc>
              <a:spcAft>
                <a:spcPts val="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23</a:t>
            </a:fld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3964602D-ED42-BB46-97BF-60B9FE0939FC}"/>
              </a:ext>
            </a:extLst>
          </p:cNvPr>
          <p:cNvSpPr txBox="1"/>
          <p:nvPr/>
        </p:nvSpPr>
        <p:spPr>
          <a:xfrm>
            <a:off x="838200" y="2060848"/>
            <a:ext cx="683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Zadania </a:t>
            </a:r>
            <a:r>
              <a:rPr lang="pl-PL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uczelni</a:t>
            </a:r>
            <a:endParaRPr lang="pl-PL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4178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Uczelnia główny podmiot systemu</a:t>
            </a:r>
            <a:endParaRPr lang="pl-PL" dirty="0">
              <a:solidFill>
                <a:srgbClr val="E81B29"/>
              </a:solidFill>
              <a:latin typeface="Montserrat" pitchFamily="2" charset="0"/>
            </a:endParaRP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933320" y="2720622"/>
            <a:ext cx="6737480" cy="2770011"/>
          </a:xfrm>
        </p:spPr>
        <p:txBody>
          <a:bodyPr>
            <a:noAutofit/>
          </a:bodyPr>
          <a:lstStyle/>
          <a:p>
            <a:pPr marL="285750" algn="just">
              <a:spcBef>
                <a:spcPts val="400"/>
              </a:spcBef>
              <a:spcAft>
                <a:spcPts val="4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wychowywanie 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studentów w poczuciu odpowiedzialności za państwo polskie, tradycję narodową, umacnianie zasad demokracji i poszanowanie praw </a:t>
            </a: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człowieka</a:t>
            </a:r>
          </a:p>
          <a:p>
            <a:pPr marL="285750"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upowszechnianie i pomnażanie osiągnięć nauki i kultury, w tym przez gromadzenie i udostępnianie zbiorów bibliotecznych, informacyjnych i </a:t>
            </a: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archiwalnych</a:t>
            </a:r>
            <a:endParaRPr lang="pl-PL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działanie na rzecz społeczności lokalnych i regionalnych</a:t>
            </a:r>
            <a:r>
              <a:rPr lang="pl-PL" sz="1800" dirty="0">
                <a:solidFill>
                  <a:schemeClr val="tx1"/>
                </a:solidFill>
                <a:latin typeface="Montserrat Medium" pitchFamily="2" charset="0"/>
              </a:rPr>
              <a:t>.</a:t>
            </a:r>
          </a:p>
          <a:p>
            <a:pPr marL="285750" algn="just">
              <a:spcBef>
                <a:spcPts val="600"/>
              </a:spcBef>
              <a:spcAft>
                <a:spcPts val="6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24</a:t>
            </a:fld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3964602D-ED42-BB46-97BF-60B9FE0939FC}"/>
              </a:ext>
            </a:extLst>
          </p:cNvPr>
          <p:cNvSpPr txBox="1"/>
          <p:nvPr/>
        </p:nvSpPr>
        <p:spPr>
          <a:xfrm>
            <a:off x="838200" y="2179320"/>
            <a:ext cx="683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Zadania </a:t>
            </a:r>
            <a:r>
              <a:rPr lang="pl-PL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uczelni</a:t>
            </a:r>
            <a:endParaRPr lang="pl-PL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6203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Uczelnia główny podmiot systemu</a:t>
            </a:r>
            <a:endParaRPr lang="pl-PL" dirty="0">
              <a:solidFill>
                <a:srgbClr val="E81B29"/>
              </a:solidFill>
              <a:latin typeface="Montserrat" pitchFamily="2" charset="0"/>
            </a:endParaRP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882519" y="2891845"/>
            <a:ext cx="7110011" cy="2698522"/>
          </a:xfrm>
        </p:spPr>
        <p:txBody>
          <a:bodyPr>
            <a:noAutofit/>
          </a:bodyPr>
          <a:lstStyle/>
          <a:p>
            <a:pPr marL="28575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 </a:t>
            </a: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wniosek </a:t>
            </a: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uczelni </a:t>
            </a: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 zgodą Ministra (decyzja administracyjna) </a:t>
            </a:r>
          </a:p>
          <a:p>
            <a:pPr marL="28575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 </a:t>
            </a: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wyniku zaprzestania spełniania wymogu posiadania kat. A+, A lub </a:t>
            </a: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B+ </a:t>
            </a: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 minimum 1 dyscyplinie naukowej lub artystycznej </a:t>
            </a:r>
            <a:endParaRPr lang="pl-PL" sz="1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E81B29"/>
              </a:buClr>
              <a:buSzPct val="100000"/>
              <a:buNone/>
            </a:pPr>
            <a:r>
              <a:rPr lang="pl-PL" sz="1800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 momencie zmiany statusu:</a:t>
            </a:r>
          </a:p>
          <a:p>
            <a:pPr marL="28575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uczelnia dostosowuje prowadzone kształcenie na studiach do </a:t>
            </a: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profilu praktycznego  (w </a:t>
            </a: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terminie 12 </a:t>
            </a: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miesięcy)</a:t>
            </a:r>
          </a:p>
          <a:p>
            <a:pPr marL="28575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uczelnia </a:t>
            </a: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prowadząca kształcenie </a:t>
            </a: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doktorantów zaprzestaje tego kształcenia z </a:t>
            </a: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końcem roku akademickiego (obowiązek zapewnienia możliwości kontunuowania kształcenia)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25</a:t>
            </a:fld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3964602D-ED42-BB46-97BF-60B9FE0939FC}"/>
              </a:ext>
            </a:extLst>
          </p:cNvPr>
          <p:cNvSpPr txBox="1"/>
          <p:nvPr/>
        </p:nvSpPr>
        <p:spPr>
          <a:xfrm>
            <a:off x="838198" y="2060848"/>
            <a:ext cx="71543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Zmiana statusu uczelni akademickiej na </a:t>
            </a:r>
            <a:r>
              <a:rPr lang="pl-PL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zawodową</a:t>
            </a:r>
            <a:endParaRPr lang="pl-PL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8961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Uczelnia główny podmiot systemu</a:t>
            </a:r>
            <a:endParaRPr lang="pl-PL" dirty="0">
              <a:solidFill>
                <a:srgbClr val="E81B29"/>
              </a:solidFill>
              <a:latin typeface="Montserrat" pitchFamily="2" charset="0"/>
            </a:endParaRP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838201" y="2895600"/>
            <a:ext cx="7259320" cy="2540000"/>
          </a:xfrm>
        </p:spPr>
        <p:txBody>
          <a:bodyPr>
            <a:noAutofit/>
          </a:bodyPr>
          <a:lstStyle/>
          <a:p>
            <a:pPr marL="28575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dotychczasowe uczelnie akademickie i zawodowe stają się uczelniami akademickim i zawodowymi w rozumieniu nowych przepisów </a:t>
            </a:r>
          </a:p>
          <a:p>
            <a:pPr marL="28575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uczelnie </a:t>
            </a: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działające </a:t>
            </a: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przed 1 października 2018 r. </a:t>
            </a: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mają prawo posługiwać się dotychczasowymi nazwami </a:t>
            </a:r>
          </a:p>
          <a:p>
            <a:pPr marL="28575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 przypadku </a:t>
            </a: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chęci zmiany </a:t>
            </a: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nazwy uczelni (już działającej) o okresie </a:t>
            </a: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od 1 października 2018 r.  do 31 grudnia 2021 r.  stosuje </a:t>
            </a: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się przepisy (warunki) dotychczasowe </a:t>
            </a:r>
          </a:p>
          <a:p>
            <a:pPr marL="0" indent="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E81B29"/>
              </a:buClr>
              <a:buSzPct val="100000"/>
              <a:buNone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26</a:t>
            </a:fld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3964602D-ED42-BB46-97BF-60B9FE0939FC}"/>
              </a:ext>
            </a:extLst>
          </p:cNvPr>
          <p:cNvSpPr txBox="1"/>
          <p:nvPr/>
        </p:nvSpPr>
        <p:spPr>
          <a:xfrm>
            <a:off x="838200" y="2179320"/>
            <a:ext cx="683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Okres przejściowy </a:t>
            </a: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345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xmlns="" id="{4594C2E9-45AF-D245-89CF-61EBDFE4DF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pPr/>
              <a:t>27</a:t>
            </a:fld>
            <a:endParaRPr lang="pl-PL" dirty="0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xmlns="" id="{2133C313-EBAB-4E47-875C-7F575CC167A9}"/>
              </a:ext>
            </a:extLst>
          </p:cNvPr>
          <p:cNvSpPr txBox="1"/>
          <p:nvPr/>
        </p:nvSpPr>
        <p:spPr>
          <a:xfrm>
            <a:off x="761999" y="2089098"/>
            <a:ext cx="7565571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l-PL" sz="4000" dirty="0">
              <a:solidFill>
                <a:schemeClr val="bg1"/>
              </a:solidFill>
              <a:latin typeface="Montserrat" pitchFamily="2" charset="0"/>
            </a:endParaRPr>
          </a:p>
          <a:p>
            <a:pPr algn="ctr"/>
            <a:endParaRPr lang="pl-PL" sz="4000" dirty="0">
              <a:solidFill>
                <a:schemeClr val="bg1"/>
              </a:solidFill>
              <a:latin typeface="Montserrat" pitchFamily="2" charset="0"/>
            </a:endParaRPr>
          </a:p>
          <a:p>
            <a:pPr algn="ctr"/>
            <a:r>
              <a:rPr lang="pl-PL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Statut </a:t>
            </a:r>
            <a:r>
              <a:rPr lang="pl-PL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uczelni</a:t>
            </a:r>
            <a:endParaRPr lang="pl-PL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339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/>
          <a:srcRect r="19529"/>
          <a:stretch/>
        </p:blipFill>
        <p:spPr>
          <a:xfrm>
            <a:off x="0" y="0"/>
            <a:ext cx="8269605" cy="6858000"/>
          </a:xfrm>
        </p:spPr>
      </p:pic>
      <p:pic>
        <p:nvPicPr>
          <p:cNvPr id="8" name="Picture Placeholder 7" descr="KDN-prezetacja-tlo-v1.png"/>
          <p:cNvPicPr>
            <a:picLocks noGrp="1" noChangeAspect="1"/>
          </p:cNvPicPr>
          <p:nvPr>
            <p:ph type="pic" sz="quarter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" b="200"/>
          <a:stretch>
            <a:fillRect/>
          </a:stretch>
        </p:blipFill>
        <p:spPr>
          <a:xfrm>
            <a:off x="971600" y="0"/>
            <a:ext cx="8375904" cy="6998289"/>
          </a:xfrm>
        </p:spPr>
      </p:pic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4376261" y="2708920"/>
            <a:ext cx="4101942" cy="1008112"/>
          </a:xfrm>
        </p:spPr>
        <p:txBody>
          <a:bodyPr>
            <a:noAutofit/>
          </a:bodyPr>
          <a:lstStyle/>
          <a:p>
            <a:r>
              <a:rPr lang="pl-PL" sz="2600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Statut </a:t>
            </a:r>
            <a:r>
              <a:rPr lang="pl-PL" sz="2600" dirty="0" smtClean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uczelni</a:t>
            </a:r>
            <a:endParaRPr lang="pl-PL" sz="2600" dirty="0">
              <a:solidFill>
                <a:srgbClr val="E81B2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Obraz 12">
            <a:extLst>
              <a:ext uri="{FF2B5EF4-FFF2-40B4-BE49-F238E27FC236}">
                <a16:creationId xmlns:a16="http://schemas.microsoft.com/office/drawing/2014/main" xmlns="" id="{DBF66430-5A03-834D-8994-D3684E31B7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25139" y="527147"/>
            <a:ext cx="1309783" cy="192987"/>
          </a:xfrm>
          <a:prstGeom prst="rect">
            <a:avLst/>
          </a:prstGeom>
        </p:spPr>
      </p:pic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xmlns="" id="{8D1279F9-9BE8-994B-A8C7-A68BA0E9FC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28</a:t>
            </a:fld>
            <a:endParaRPr lang="pl-PL"/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xmlns="" id="{8846033D-8166-4F44-9E78-7FCC3FC21705}"/>
              </a:ext>
            </a:extLst>
          </p:cNvPr>
          <p:cNvSpPr txBox="1">
            <a:spLocks/>
          </p:cNvSpPr>
          <p:nvPr/>
        </p:nvSpPr>
        <p:spPr>
          <a:xfrm>
            <a:off x="4286468" y="3894667"/>
            <a:ext cx="4436908" cy="27746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4150" indent="-184150">
              <a:buClr>
                <a:srgbClr val="E81B29"/>
              </a:buClr>
              <a:buSzPct val="100000"/>
              <a:buFont typeface="+mj-lt"/>
              <a:buAutoNum type="arabicPeriod"/>
            </a:pPr>
            <a:r>
              <a:rPr lang="pl-PL" sz="1700" dirty="0">
                <a:latin typeface="Arial" panose="020B0604020202020204" pitchFamily="34" charset="0"/>
                <a:cs typeface="Arial" panose="020B0604020202020204" pitchFamily="34" charset="0"/>
              </a:rPr>
              <a:t>Obligatoryjna materia statutowa </a:t>
            </a:r>
          </a:p>
          <a:p>
            <a:pPr marL="184150" indent="-184150">
              <a:buClr>
                <a:srgbClr val="E81B29"/>
              </a:buClr>
              <a:buSzPct val="100000"/>
              <a:buFont typeface="+mj-lt"/>
              <a:buAutoNum type="arabicPeriod"/>
            </a:pPr>
            <a:endParaRPr lang="pl-PL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4150" indent="-184150">
              <a:buClr>
                <a:srgbClr val="E81B29"/>
              </a:buClr>
              <a:buSzPct val="100000"/>
              <a:buFont typeface="+mj-lt"/>
              <a:buAutoNum type="arabicPeriod"/>
            </a:pPr>
            <a:r>
              <a:rPr lang="pl-PL" sz="1700" dirty="0">
                <a:latin typeface="Arial" panose="020B0604020202020204" pitchFamily="34" charset="0"/>
                <a:cs typeface="Arial" panose="020B0604020202020204" pitchFamily="34" charset="0"/>
              </a:rPr>
              <a:t>Tryb uchwalania/ nadawania </a:t>
            </a:r>
          </a:p>
          <a:p>
            <a:pPr marL="184150" indent="-184150">
              <a:buClr>
                <a:srgbClr val="E81B29"/>
              </a:buClr>
              <a:buSzPct val="100000"/>
              <a:buFont typeface="+mj-lt"/>
              <a:buAutoNum type="arabicPeriod"/>
            </a:pPr>
            <a:endParaRPr lang="pl-PL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4150" indent="-184150">
              <a:buClr>
                <a:srgbClr val="E81B29"/>
              </a:buClr>
              <a:buSzPct val="100000"/>
              <a:buFont typeface="+mj-lt"/>
              <a:buAutoNum type="arabicPeriod"/>
            </a:pPr>
            <a:r>
              <a:rPr lang="pl-PL" sz="1700" dirty="0">
                <a:latin typeface="Arial" panose="020B0604020202020204" pitchFamily="34" charset="0"/>
                <a:cs typeface="Arial" panose="020B0604020202020204" pitchFamily="34" charset="0"/>
              </a:rPr>
              <a:t>Okres przejściowy</a:t>
            </a:r>
          </a:p>
          <a:p>
            <a:pPr marL="184150" indent="-184150">
              <a:buClr>
                <a:srgbClr val="E81B29"/>
              </a:buClr>
              <a:buSzPct val="100000"/>
              <a:buFont typeface="+mj-lt"/>
              <a:buAutoNum type="arabicPeriod"/>
            </a:pPr>
            <a:endParaRPr lang="pl-PL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4150" indent="-184150">
              <a:buClr>
                <a:srgbClr val="E81B29"/>
              </a:buClr>
              <a:buSzPct val="100000"/>
              <a:buFont typeface="+mj-lt"/>
              <a:buAutoNum type="arabicPeriod"/>
            </a:pPr>
            <a:r>
              <a:rPr lang="pl-PL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Przygotowanie </a:t>
            </a:r>
            <a:r>
              <a:rPr lang="pl-PL" sz="1700" dirty="0">
                <a:latin typeface="Arial" panose="020B0604020202020204" pitchFamily="34" charset="0"/>
                <a:cs typeface="Arial" panose="020B0604020202020204" pitchFamily="34" charset="0"/>
              </a:rPr>
              <a:t>statutu </a:t>
            </a:r>
          </a:p>
          <a:p>
            <a:pPr marL="184150" indent="-184150">
              <a:buClr>
                <a:srgbClr val="E81B29"/>
              </a:buClr>
              <a:buSzPct val="100000"/>
              <a:buFont typeface="+mj-lt"/>
              <a:buAutoNum type="arabicPeriod"/>
            </a:pPr>
            <a:endParaRPr lang="pl-PL" sz="1400" dirty="0">
              <a:latin typeface="Montserrat Light" pitchFamily="2" charset="0"/>
            </a:endParaRPr>
          </a:p>
          <a:p>
            <a:pPr marL="184150" indent="-184150">
              <a:buClr>
                <a:srgbClr val="E81B29"/>
              </a:buClr>
              <a:buSzPct val="100000"/>
              <a:buFont typeface="+mj-lt"/>
              <a:buAutoNum type="arabicPeriod"/>
            </a:pPr>
            <a:endParaRPr lang="pl-PL" sz="1400" dirty="0">
              <a:latin typeface="Montserrat Light" pitchFamily="2" charset="0"/>
            </a:endParaRPr>
          </a:p>
        </p:txBody>
      </p:sp>
      <p:pic>
        <p:nvPicPr>
          <p:cNvPr id="10" name="Obraz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8332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Statut uczelni 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933320" y="2679164"/>
            <a:ext cx="7023056" cy="2911203"/>
          </a:xfrm>
        </p:spPr>
        <p:txBody>
          <a:bodyPr>
            <a:noAutofit/>
          </a:bodyPr>
          <a:lstStyle/>
          <a:p>
            <a:pPr marL="285750">
              <a:lnSpc>
                <a:spcPct val="100000"/>
              </a:lnSpc>
              <a:spcAft>
                <a:spcPts val="4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sposób powoływania i odwoływania organów uczelni, w tym podmioty uprawnione do wskazywania kandydatów na rektora, oraz sposób organizowania wyborów do organów uczelni</a:t>
            </a:r>
          </a:p>
          <a:p>
            <a:pPr marL="285750">
              <a:lnSpc>
                <a:spcPct val="100000"/>
              </a:lnSpc>
              <a:spcAft>
                <a:spcPts val="4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skład rady uczelni oraz senatu</a:t>
            </a:r>
          </a:p>
          <a:p>
            <a:pPr marL="285750">
              <a:lnSpc>
                <a:spcPct val="100000"/>
              </a:lnSpc>
              <a:spcAft>
                <a:spcPts val="4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zasady i tryb funkcjonowania rady uczelni, senatu i kolegium elektorów (w tym skład kolegium oraz tryb wyboru jego członków)</a:t>
            </a:r>
          </a:p>
          <a:p>
            <a:pPr marL="285750">
              <a:lnSpc>
                <a:spcPct val="100000"/>
              </a:lnSpc>
              <a:spcAft>
                <a:spcPts val="4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zasady sprawowania wewnętrznego nadzoru nad aktami wydawanymi przez organy uczelni</a:t>
            </a:r>
          </a:p>
          <a:p>
            <a:pPr marL="0" indent="0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0" indent="0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29</a:t>
            </a:fld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3964602D-ED42-BB46-97BF-60B9FE0939FC}"/>
              </a:ext>
            </a:extLst>
          </p:cNvPr>
          <p:cNvSpPr txBox="1"/>
          <p:nvPr/>
        </p:nvSpPr>
        <p:spPr>
          <a:xfrm>
            <a:off x="838200" y="2179320"/>
            <a:ext cx="683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Obligatoryjna materia statutowa  </a:t>
            </a: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347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xmlns="" id="{4594C2E9-45AF-D245-89CF-61EBDFE4DF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pPr/>
              <a:t>3</a:t>
            </a:fld>
            <a:endParaRPr lang="pl-PL" dirty="0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xmlns="" id="{2133C313-EBAB-4E47-875C-7F575CC167A9}"/>
              </a:ext>
            </a:extLst>
          </p:cNvPr>
          <p:cNvSpPr txBox="1"/>
          <p:nvPr/>
        </p:nvSpPr>
        <p:spPr>
          <a:xfrm>
            <a:off x="761998" y="2145541"/>
            <a:ext cx="7565571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l-PL" sz="4000" dirty="0">
              <a:solidFill>
                <a:schemeClr val="bg1"/>
              </a:solidFill>
              <a:latin typeface="Montserrat" pitchFamily="2" charset="0"/>
            </a:endParaRPr>
          </a:p>
          <a:p>
            <a:pPr algn="ctr"/>
            <a:endParaRPr lang="pl-PL" sz="4000" dirty="0">
              <a:solidFill>
                <a:schemeClr val="bg1"/>
              </a:solidFill>
              <a:latin typeface="Montserrat" pitchFamily="2" charset="0"/>
            </a:endParaRPr>
          </a:p>
          <a:p>
            <a:pPr algn="ctr"/>
            <a:r>
              <a:rPr lang="pl-PL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System szkolnictwa wyższego i nauki</a:t>
            </a:r>
            <a:endParaRPr lang="pl-PL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6331398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990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Statut uczelni 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885760" y="2701742"/>
            <a:ext cx="6737480" cy="2911203"/>
          </a:xfrm>
        </p:spPr>
        <p:txBody>
          <a:bodyPr>
            <a:noAutofit/>
          </a:bodyPr>
          <a:lstStyle/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typy jednostek organizacyjnych uczelni;</a:t>
            </a: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funkcje kierownicze w uczelni;</a:t>
            </a: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zasady powoływania osób do pełnienia funkcji kierowniczych w uczelni i ich odwoływania;</a:t>
            </a: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tryb nadawania tytułu doktora honoris causa;</a:t>
            </a: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zasady prowadzenia działalności gospodarczej przez uczelnię;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30</a:t>
            </a:fld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3964602D-ED42-BB46-97BF-60B9FE0939FC}"/>
              </a:ext>
            </a:extLst>
          </p:cNvPr>
          <p:cNvSpPr txBox="1"/>
          <p:nvPr/>
        </p:nvSpPr>
        <p:spPr>
          <a:xfrm>
            <a:off x="838200" y="2179320"/>
            <a:ext cx="683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Obligatoryjna materia statutowa  </a:t>
            </a: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6801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Statut uczelni 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885760" y="2924944"/>
            <a:ext cx="6737480" cy="2688001"/>
          </a:xfrm>
        </p:spPr>
        <p:txBody>
          <a:bodyPr>
            <a:noAutofit/>
          </a:bodyPr>
          <a:lstStyle/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zasady dysponowania mieniem uczelni;</a:t>
            </a: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tryb nadawania regulaminu organizacyjnego;</a:t>
            </a: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przepisy porządkowe dotyczące odbywania zgromadzeń</a:t>
            </a: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pl-PL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0" indent="0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31</a:t>
            </a:fld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3964602D-ED42-BB46-97BF-60B9FE0939FC}"/>
              </a:ext>
            </a:extLst>
          </p:cNvPr>
          <p:cNvSpPr txBox="1"/>
          <p:nvPr/>
        </p:nvSpPr>
        <p:spPr>
          <a:xfrm>
            <a:off x="838200" y="2179320"/>
            <a:ext cx="683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Obligatoryjna materia statutowa  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xmlns="" id="{D485E2FC-DBA8-4CFE-BC2E-54E1467FB9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75240" y="4267282"/>
            <a:ext cx="1282999" cy="1039672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131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Statut uczelni 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885760" y="2701742"/>
            <a:ext cx="6737480" cy="2911203"/>
          </a:xfrm>
        </p:spPr>
        <p:txBody>
          <a:bodyPr>
            <a:noAutofit/>
          </a:bodyPr>
          <a:lstStyle/>
          <a:p>
            <a:pPr marL="285750">
              <a:lnSpc>
                <a:spcPct val="100000"/>
              </a:lnSpc>
              <a:spcAft>
                <a:spcPts val="4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kalifikacje wymagane od nauczycieli akademickich </a:t>
            </a:r>
          </a:p>
          <a:p>
            <a:pPr marL="285750">
              <a:lnSpc>
                <a:spcPct val="100000"/>
              </a:lnSpc>
              <a:spcAft>
                <a:spcPts val="4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tryb i warunki przeprowadzania konkursów na nauczyciela akademickiego </a:t>
            </a:r>
          </a:p>
          <a:p>
            <a:pPr marL="285750">
              <a:lnSpc>
                <a:spcPct val="100000"/>
              </a:lnSpc>
              <a:spcAft>
                <a:spcPts val="4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tryb wyboru i skład uczelnianej komisji dyscyplinarnej dla nauczycieli akademickich oraz komisji dyscyplinarnych (I </a:t>
            </a:r>
            <a:r>
              <a:rPr lang="pl-PL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II instancji) dla studentów i doktorantów </a:t>
            </a:r>
          </a:p>
          <a:p>
            <a:pPr marL="285750">
              <a:lnSpc>
                <a:spcPct val="100000"/>
              </a:lnSpc>
              <a:spcAft>
                <a:spcPts val="4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>
              <a:lnSpc>
                <a:spcPct val="100000"/>
              </a:lnSpc>
              <a:spcAft>
                <a:spcPts val="4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 uczelniach wojskowych oraz służb państwowych </a:t>
            </a: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statut </a:t>
            </a: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określa ograny uczelni wykonujące zadania rady uczelni </a:t>
            </a:r>
          </a:p>
          <a:p>
            <a:pPr marL="0" indent="0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32</a:t>
            </a:fld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3964602D-ED42-BB46-97BF-60B9FE0939FC}"/>
              </a:ext>
            </a:extLst>
          </p:cNvPr>
          <p:cNvSpPr txBox="1"/>
          <p:nvPr/>
        </p:nvSpPr>
        <p:spPr>
          <a:xfrm>
            <a:off x="838200" y="2179320"/>
            <a:ext cx="683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Obligatoryjna materia statutowa  </a:t>
            </a: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343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Statut uczelni 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885760" y="2701742"/>
            <a:ext cx="7214632" cy="2911203"/>
          </a:xfrm>
        </p:spPr>
        <p:txBody>
          <a:bodyPr>
            <a:noAutofit/>
          </a:bodyPr>
          <a:lstStyle/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termin na zajęcie stanowiska przez samorząd studentów lub doktorantów w odniesieniu do kandydata do pełnienia funkcji kierowniczej w uczelni, do zakresu obowiązków której należą sprawy studentów lub doktorantów</a:t>
            </a: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termin do wyrażenia opinii przez samorząd studentów lub doktorantów w odniesieniu do programu studiów lub programu kształcenia w szkole doktorskiej </a:t>
            </a:r>
          </a:p>
          <a:p>
            <a:pPr marL="0" indent="0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33</a:t>
            </a:fld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3964602D-ED42-BB46-97BF-60B9FE0939FC}"/>
              </a:ext>
            </a:extLst>
          </p:cNvPr>
          <p:cNvSpPr txBox="1"/>
          <p:nvPr/>
        </p:nvSpPr>
        <p:spPr>
          <a:xfrm>
            <a:off x="838200" y="2179320"/>
            <a:ext cx="683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Obligatoryjna materia statutowa  </a:t>
            </a: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2632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Statut uczelni 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885760" y="2701742"/>
            <a:ext cx="6737480" cy="2911203"/>
          </a:xfrm>
        </p:spPr>
        <p:txBody>
          <a:bodyPr>
            <a:noAutofit/>
          </a:bodyPr>
          <a:lstStyle/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statut uczelni niepublicznej wskazuje osobę fizyczną albo osobę prawną (inną niż jednostka samorządu terytorialnego albo państwowa albo samorządowa osoba prawna), która staje się założycielem w przypadku jego śmierci albo utraty osobowości prawnej</a:t>
            </a: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statut uczelni niepublicznej określa tryb likwidacji uczelni oraz przeznaczenie składników mienia uczelni po zakończeniu likwidacji</a:t>
            </a: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7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0" indent="0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34</a:t>
            </a:fld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3964602D-ED42-BB46-97BF-60B9FE0939FC}"/>
              </a:ext>
            </a:extLst>
          </p:cNvPr>
          <p:cNvSpPr txBox="1"/>
          <p:nvPr/>
        </p:nvSpPr>
        <p:spPr>
          <a:xfrm>
            <a:off x="838200" y="2179320"/>
            <a:ext cx="683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Obligatoryjna materia statutowa  </a:t>
            </a: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518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Statut uczelni 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838200" y="2579430"/>
            <a:ext cx="6737480" cy="2911203"/>
          </a:xfrm>
        </p:spPr>
        <p:txBody>
          <a:bodyPr>
            <a:noAutofit/>
          </a:bodyPr>
          <a:lstStyle/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uczelnia publiczna – senat po zaciągnięciu opinii rady uczelni oraz związków zawodowych </a:t>
            </a: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 przypadku uczelni wojskowej </a:t>
            </a:r>
            <a:r>
              <a:rPr lang="pl-PL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oraz </a:t>
            </a:r>
            <a:r>
              <a:rPr lang="pl-PL" sz="1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uczelni </a:t>
            </a: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służb państwowych wejście w życie statut jest uzależnione od decyzji nadzorującego ministra</a:t>
            </a: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uczelnia niepubliczna – senat uczelni chyba, że statut przyznaje tą kompetencję założycielowi lub określonemu organowi uczelni</a:t>
            </a:r>
          </a:p>
          <a:p>
            <a:pPr marL="0" indent="0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35</a:t>
            </a:fld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3964602D-ED42-BB46-97BF-60B9FE0939FC}"/>
              </a:ext>
            </a:extLst>
          </p:cNvPr>
          <p:cNvSpPr txBox="1"/>
          <p:nvPr/>
        </p:nvSpPr>
        <p:spPr>
          <a:xfrm>
            <a:off x="838200" y="2179320"/>
            <a:ext cx="683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Tryb uchwalania/ nadawania </a:t>
            </a: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0552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Statut uczelni 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838200" y="2579430"/>
            <a:ext cx="6737480" cy="2911203"/>
          </a:xfrm>
        </p:spPr>
        <p:txBody>
          <a:bodyPr>
            <a:noAutofit/>
          </a:bodyPr>
          <a:lstStyle/>
          <a:p>
            <a:pPr marL="285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6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>
              <a:lnSpc>
                <a:spcPct val="100000"/>
              </a:lnSpc>
              <a:spcBef>
                <a:spcPts val="0"/>
              </a:spcBef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dotychczasowe </a:t>
            </a: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statuty uczelni zachowują moc do czasu wejścia w życie nowych tj. do </a:t>
            </a: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października 2019 r.</a:t>
            </a:r>
            <a:endParaRPr lang="pl-PL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nowe statuty uczelni:</a:t>
            </a:r>
          </a:p>
          <a:p>
            <a:pPr marL="630000" lvl="1" indent="-171450">
              <a:buClr>
                <a:srgbClr val="E81B29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publicznych – uchwalą senaty, </a:t>
            </a:r>
          </a:p>
          <a:p>
            <a:pPr marL="630000" lvl="1" indent="-171450">
              <a:buClr>
                <a:srgbClr val="E81B29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niepublicznych – uchwalą senaty albo nadadzą założyciele albo inne określone w statutach organy uczelni</a:t>
            </a:r>
          </a:p>
          <a:p>
            <a:pPr marL="0" indent="0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na podstawie nowych przepisów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36</a:t>
            </a:fld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3964602D-ED42-BB46-97BF-60B9FE0939FC}"/>
              </a:ext>
            </a:extLst>
          </p:cNvPr>
          <p:cNvSpPr txBox="1"/>
          <p:nvPr/>
        </p:nvSpPr>
        <p:spPr>
          <a:xfrm>
            <a:off x="838200" y="2179320"/>
            <a:ext cx="683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Okres przejściowy </a:t>
            </a: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577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Statut uczelni 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838200" y="2852936"/>
            <a:ext cx="6737480" cy="2637697"/>
          </a:xfrm>
        </p:spPr>
        <p:txBody>
          <a:bodyPr>
            <a:noAutofit/>
          </a:bodyPr>
          <a:lstStyle/>
          <a:p>
            <a:pPr marL="28575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 czego rozpocząć? </a:t>
            </a:r>
            <a:endParaRPr lang="pl-PL" sz="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Kiedy zacząć prace i kiedy uchwalić? </a:t>
            </a:r>
            <a:endParaRPr lang="pl-PL" sz="18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Kogo włączyć w prace?</a:t>
            </a:r>
          </a:p>
          <a:p>
            <a:pPr marL="28575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Nowy </a:t>
            </a:r>
            <a:r>
              <a:rPr lang="pl-PL" sz="1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statut czy korekta </a:t>
            </a:r>
            <a:r>
              <a:rPr lang="pl-PL" sz="1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obecnego, nowa czy stara struktura? </a:t>
            </a:r>
          </a:p>
          <a:p>
            <a:pPr marL="744300" lvl="1" indent="-285750">
              <a:spcBef>
                <a:spcPts val="300"/>
              </a:spcBef>
              <a:spcAft>
                <a:spcPts val="3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 aspekt merytoryczny </a:t>
            </a:r>
          </a:p>
          <a:p>
            <a:pPr marL="744300" lvl="1" indent="-285750">
              <a:spcBef>
                <a:spcPts val="300"/>
              </a:spcBef>
              <a:spcAft>
                <a:spcPts val="3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 aspekt legislacyjny </a:t>
            </a:r>
          </a:p>
          <a:p>
            <a:pPr marL="28575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Okres </a:t>
            </a:r>
            <a:r>
              <a:rPr lang="pl-PL" sz="1800" b="1" dirty="0">
                <a:latin typeface="Arial" panose="020B0604020202020204" pitchFamily="34" charset="0"/>
                <a:cs typeface="Arial" panose="020B0604020202020204" pitchFamily="34" charset="0"/>
              </a:rPr>
              <a:t>przejściowy!</a:t>
            </a:r>
          </a:p>
          <a:p>
            <a:pPr marL="458550" lvl="1">
              <a:buClr>
                <a:srgbClr val="E81B29"/>
              </a:buClr>
              <a:buSzPct val="100000"/>
            </a:pPr>
            <a:endParaRPr lang="pl-PL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37</a:t>
            </a:fld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3964602D-ED42-BB46-97BF-60B9FE0939FC}"/>
              </a:ext>
            </a:extLst>
          </p:cNvPr>
          <p:cNvSpPr txBox="1"/>
          <p:nvPr/>
        </p:nvSpPr>
        <p:spPr>
          <a:xfrm>
            <a:off x="838200" y="2179320"/>
            <a:ext cx="683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Propozycja podejścia do opracowania statutu</a:t>
            </a:r>
            <a:endParaRPr lang="pl-PL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1453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xmlns="" id="{4594C2E9-45AF-D245-89CF-61EBDFE4DF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pPr/>
              <a:t>38</a:t>
            </a:fld>
            <a:endParaRPr lang="pl-PL" dirty="0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xmlns="" id="{2133C313-EBAB-4E47-875C-7F575CC167A9}"/>
              </a:ext>
            </a:extLst>
          </p:cNvPr>
          <p:cNvSpPr txBox="1"/>
          <p:nvPr/>
        </p:nvSpPr>
        <p:spPr>
          <a:xfrm>
            <a:off x="899592" y="2104102"/>
            <a:ext cx="756557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l-PL" sz="4000" dirty="0">
              <a:solidFill>
                <a:schemeClr val="bg1"/>
              </a:solidFill>
              <a:latin typeface="Montserrat" pitchFamily="2" charset="0"/>
            </a:endParaRPr>
          </a:p>
          <a:p>
            <a:pPr algn="ctr"/>
            <a:endParaRPr lang="pl-PL" sz="36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pl-PL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Organy </a:t>
            </a:r>
            <a:r>
              <a:rPr lang="pl-PL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uczelni</a:t>
            </a:r>
            <a:r>
              <a:rPr lang="pl-PL" sz="3600" b="1" dirty="0">
                <a:solidFill>
                  <a:schemeClr val="bg1"/>
                </a:solidFill>
                <a:latin typeface="Montserrat" pitchFamily="2" charset="0"/>
              </a:rPr>
              <a:t> </a:t>
            </a: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7919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/>
          <a:srcRect r="19529"/>
          <a:stretch/>
        </p:blipFill>
        <p:spPr>
          <a:xfrm>
            <a:off x="0" y="0"/>
            <a:ext cx="8269605" cy="6858000"/>
          </a:xfrm>
        </p:spPr>
      </p:pic>
      <p:pic>
        <p:nvPicPr>
          <p:cNvPr id="8" name="Picture Placeholder 7" descr="KDN-prezetacja-tlo-v1.png"/>
          <p:cNvPicPr>
            <a:picLocks noGrp="1" noChangeAspect="1"/>
          </p:cNvPicPr>
          <p:nvPr>
            <p:ph type="pic" sz="quarter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" b="200"/>
          <a:stretch>
            <a:fillRect/>
          </a:stretch>
        </p:blipFill>
        <p:spPr>
          <a:xfrm>
            <a:off x="941833" y="-57150"/>
            <a:ext cx="8375904" cy="6998289"/>
          </a:xfrm>
        </p:spPr>
      </p:pic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4376261" y="2468866"/>
            <a:ext cx="4101942" cy="1087720"/>
          </a:xfrm>
        </p:spPr>
        <p:txBody>
          <a:bodyPr>
            <a:noAutofit/>
          </a:bodyPr>
          <a:lstStyle/>
          <a:p>
            <a:r>
              <a:rPr lang="pl-PL" sz="2600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Organy uczelni </a:t>
            </a:r>
            <a:r>
              <a:rPr lang="pl-PL" sz="2600" dirty="0">
                <a:solidFill>
                  <a:srgbClr val="E81B29"/>
                </a:solidFill>
                <a:latin typeface="Montserrat" pitchFamily="2" charset="0"/>
              </a:rPr>
              <a:t/>
            </a:r>
            <a:br>
              <a:rPr lang="pl-PL" sz="2600" dirty="0">
                <a:solidFill>
                  <a:srgbClr val="E81B29"/>
                </a:solidFill>
                <a:latin typeface="Montserrat" pitchFamily="2" charset="0"/>
              </a:rPr>
            </a:br>
            <a:endParaRPr lang="pl-PL" sz="2600" dirty="0">
              <a:solidFill>
                <a:srgbClr val="E81B29"/>
              </a:solidFill>
              <a:latin typeface="Montserrat" pitchFamily="2" charset="0"/>
            </a:endParaRPr>
          </a:p>
        </p:txBody>
      </p:sp>
      <p:pic>
        <p:nvPicPr>
          <p:cNvPr id="13" name="Obraz 12">
            <a:extLst>
              <a:ext uri="{FF2B5EF4-FFF2-40B4-BE49-F238E27FC236}">
                <a16:creationId xmlns:a16="http://schemas.microsoft.com/office/drawing/2014/main" xmlns="" id="{DBF66430-5A03-834D-8994-D3684E31B7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25139" y="527147"/>
            <a:ext cx="1309783" cy="192987"/>
          </a:xfrm>
          <a:prstGeom prst="rect">
            <a:avLst/>
          </a:prstGeom>
        </p:spPr>
      </p:pic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xmlns="" id="{8D1279F9-9BE8-994B-A8C7-A68BA0E9FC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39</a:t>
            </a:fld>
            <a:endParaRPr lang="pl-PL"/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xmlns="" id="{8846033D-8166-4F44-9E78-7FCC3FC21705}"/>
              </a:ext>
            </a:extLst>
          </p:cNvPr>
          <p:cNvSpPr txBox="1">
            <a:spLocks/>
          </p:cNvSpPr>
          <p:nvPr/>
        </p:nvSpPr>
        <p:spPr>
          <a:xfrm>
            <a:off x="4286468" y="3429001"/>
            <a:ext cx="4436908" cy="30963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4150" indent="-184150">
              <a:spcAft>
                <a:spcPts val="400"/>
              </a:spcAft>
              <a:buClr>
                <a:srgbClr val="E81B29"/>
              </a:buClr>
              <a:buSzPct val="100000"/>
              <a:buFont typeface="+mj-lt"/>
              <a:buAutoNum type="arabicPeriod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Rektor </a:t>
            </a:r>
          </a:p>
          <a:p>
            <a:pPr marL="184150" indent="-184150">
              <a:spcAft>
                <a:spcPts val="400"/>
              </a:spcAft>
              <a:buClr>
                <a:srgbClr val="E81B29"/>
              </a:buClr>
              <a:buSzPct val="100000"/>
              <a:buFont typeface="+mj-lt"/>
              <a:buAutoNum type="arabicPeriod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Rada uczelni</a:t>
            </a:r>
          </a:p>
          <a:p>
            <a:pPr marL="184150" indent="-184150">
              <a:spcAft>
                <a:spcPts val="400"/>
              </a:spcAft>
              <a:buClr>
                <a:srgbClr val="E81B29"/>
              </a:buClr>
              <a:buSzPct val="100000"/>
              <a:buFont typeface="+mj-lt"/>
              <a:buAutoNum type="arabicPeriod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Senat </a:t>
            </a:r>
          </a:p>
          <a:p>
            <a:pPr marL="184150" indent="-184150">
              <a:spcAft>
                <a:spcPts val="400"/>
              </a:spcAft>
              <a:buClr>
                <a:srgbClr val="E81B29"/>
              </a:buClr>
              <a:buSzPct val="100000"/>
              <a:buFont typeface="+mj-lt"/>
              <a:buAutoNum type="arabicPeriod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Inne organy uczelni </a:t>
            </a:r>
          </a:p>
          <a:p>
            <a:pPr marL="184150" indent="-184150">
              <a:spcAft>
                <a:spcPts val="400"/>
              </a:spcAft>
              <a:buClr>
                <a:srgbClr val="E81B29"/>
              </a:buClr>
              <a:buSzPct val="100000"/>
              <a:buFont typeface="+mj-lt"/>
              <a:buAutoNum type="arabicPeriod"/>
            </a:pP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Funkcje 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kierownicze </a:t>
            </a:r>
          </a:p>
          <a:p>
            <a:pPr marL="184150" indent="-184150">
              <a:spcAft>
                <a:spcPts val="400"/>
              </a:spcAft>
              <a:buClr>
                <a:srgbClr val="E81B29"/>
              </a:buClr>
              <a:buSzPct val="100000"/>
              <a:buFont typeface="+mj-lt"/>
              <a:buAutoNum type="arabicPeriod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Okres przejściowy</a:t>
            </a:r>
          </a:p>
          <a:p>
            <a:pPr marL="184150" indent="-184150">
              <a:buClr>
                <a:srgbClr val="E81B29"/>
              </a:buClr>
              <a:buSzPct val="100000"/>
              <a:buFont typeface="+mj-lt"/>
              <a:buAutoNum type="arabicPeriod"/>
            </a:pPr>
            <a:endParaRPr lang="pl-PL" sz="1400" dirty="0">
              <a:latin typeface="Montserrat Light" pitchFamily="2" charset="0"/>
            </a:endParaRPr>
          </a:p>
          <a:p>
            <a:pPr marL="184150" indent="-184150">
              <a:buClr>
                <a:srgbClr val="E81B29"/>
              </a:buClr>
              <a:buSzPct val="100000"/>
              <a:buFont typeface="+mj-lt"/>
              <a:buAutoNum type="arabicPeriod"/>
            </a:pPr>
            <a:endParaRPr lang="pl-PL" sz="1400" dirty="0">
              <a:latin typeface="Montserrat Light" pitchFamily="2" charset="0"/>
            </a:endParaRPr>
          </a:p>
        </p:txBody>
      </p:sp>
      <p:pic>
        <p:nvPicPr>
          <p:cNvPr id="10" name="Obraz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6721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System szkolnictwa wyższego i nauki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838200" y="2666999"/>
            <a:ext cx="7489371" cy="3096238"/>
          </a:xfrm>
        </p:spPr>
        <p:txBody>
          <a:bodyPr>
            <a:noAutofit/>
          </a:bodyPr>
          <a:lstStyle/>
          <a:p>
            <a:pPr marL="285750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uczelnie</a:t>
            </a:r>
          </a:p>
          <a:p>
            <a:pPr marL="285750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Polska Akademia Nauk oraz </a:t>
            </a: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instytuty 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naukowe PAN</a:t>
            </a:r>
          </a:p>
          <a:p>
            <a:pPr marL="285750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instytuty badawcze</a:t>
            </a:r>
          </a:p>
          <a:p>
            <a:pPr marL="285750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międzynarodowe instytuty </a:t>
            </a: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naukowe</a:t>
            </a:r>
            <a:endParaRPr lang="pl-PL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federacje wyżej wymienionych podmiotów</a:t>
            </a:r>
          </a:p>
          <a:p>
            <a:pPr marL="285750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Polska 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Akademia Umiejętności</a:t>
            </a:r>
          </a:p>
          <a:p>
            <a:pPr marL="285750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inne podmioty</a:t>
            </a:r>
          </a:p>
          <a:p>
            <a:pPr marL="0" indent="0" algn="ctr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endParaRPr lang="pl-PL" sz="1600" dirty="0">
              <a:solidFill>
                <a:srgbClr val="FF0000"/>
              </a:solidFill>
              <a:latin typeface="Montserrat Medium" pitchFamily="2" charset="0"/>
            </a:endParaRP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4</a:t>
            </a:fld>
            <a:endParaRPr lang="pl-PL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3964602D-ED42-BB46-97BF-60B9FE0939FC}"/>
              </a:ext>
            </a:extLst>
          </p:cNvPr>
          <p:cNvSpPr txBox="1"/>
          <p:nvPr/>
        </p:nvSpPr>
        <p:spPr>
          <a:xfrm>
            <a:off x="838200" y="2057400"/>
            <a:ext cx="595448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Podmioty systemu </a:t>
            </a:r>
            <a:endParaRPr lang="pl-PL" sz="2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xmlns="" id="{021688B9-5F16-4DF5-90B1-15E1E0A4AE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2686" y="2467310"/>
            <a:ext cx="959711" cy="961690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3736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Organy uczelni 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933320" y="2912533"/>
            <a:ext cx="6737480" cy="2734278"/>
          </a:xfrm>
        </p:spPr>
        <p:txBody>
          <a:bodyPr>
            <a:noAutofit/>
          </a:bodyPr>
          <a:lstStyle/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publicznej – rada uczelni, rektor i senat</a:t>
            </a: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niepublicznej – rektor i senat</a:t>
            </a: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Statut uczelni może przewidywać również inne organy uczelni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40</a:t>
            </a:fld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3964602D-ED42-BB46-97BF-60B9FE0939FC}"/>
              </a:ext>
            </a:extLst>
          </p:cNvPr>
          <p:cNvSpPr txBox="1"/>
          <p:nvPr/>
        </p:nvSpPr>
        <p:spPr>
          <a:xfrm>
            <a:off x="838200" y="2179320"/>
            <a:ext cx="683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Organy uczelni  </a:t>
            </a:r>
            <a:endParaRPr lang="pl-PL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2231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Organy uczelni 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933320" y="2912533"/>
            <a:ext cx="6737480" cy="2734278"/>
          </a:xfrm>
        </p:spPr>
        <p:txBody>
          <a:bodyPr>
            <a:noAutofit/>
          </a:bodyPr>
          <a:lstStyle/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 uczelni publicznej wybiera kolegium elektorów spośród kandydatów wskazanych przez radę uczelni (po </a:t>
            </a: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zasięgnięciu </a:t>
            </a: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opinii senatu) </a:t>
            </a: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oraz </a:t>
            </a: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inny podmiot wskazany w statucie  </a:t>
            </a: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 </a:t>
            </a: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uczelni niepublicznej powołuje założyciel albo wybiera senat albo inny określony w statucie organ uczelni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41</a:t>
            </a:fld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3964602D-ED42-BB46-97BF-60B9FE0939FC}"/>
              </a:ext>
            </a:extLst>
          </p:cNvPr>
          <p:cNvSpPr txBox="1"/>
          <p:nvPr/>
        </p:nvSpPr>
        <p:spPr>
          <a:xfrm>
            <a:off x="838200" y="2179320"/>
            <a:ext cx="683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Rektor</a:t>
            </a: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826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Organy uczelni 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933320" y="2522513"/>
            <a:ext cx="6951048" cy="2623071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E81B29"/>
              </a:buClr>
              <a:buSzPct val="100000"/>
              <a:buNone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Rektorem może być osoba, która: </a:t>
            </a:r>
          </a:p>
          <a:p>
            <a:pPr marL="28575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 pełną zdolność do czynności </a:t>
            </a: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prawnych</a:t>
            </a:r>
            <a:endParaRPr lang="pl-PL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korzysta z pełni praw </a:t>
            </a: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publicznych</a:t>
            </a:r>
            <a:endParaRPr lang="pl-PL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nie była skazana prawomocnym wyrokiem za umyślne przestępstwo lub umyślne przestępstwo </a:t>
            </a: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skarbowe</a:t>
            </a:r>
            <a:endParaRPr lang="pl-PL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nie była karana karą </a:t>
            </a: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dyscyplinarną</a:t>
            </a:r>
          </a:p>
          <a:p>
            <a:pPr marL="28575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 okresie od dnia 22 lipca 1944 r. do dnia 31 lipca 1990 r. nie pracowała w organach bezpieczeństwa państwa, nie pełniła w nich służby ani nie współpracowała z tymi organami;</a:t>
            </a:r>
          </a:p>
          <a:p>
            <a:pPr marL="28575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posiada wykształcenie wyższe 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42</a:t>
            </a:fld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3964602D-ED42-BB46-97BF-60B9FE0939FC}"/>
              </a:ext>
            </a:extLst>
          </p:cNvPr>
          <p:cNvSpPr txBox="1"/>
          <p:nvPr/>
        </p:nvSpPr>
        <p:spPr>
          <a:xfrm>
            <a:off x="818116" y="2060848"/>
            <a:ext cx="683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Rektor</a:t>
            </a: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8802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Organy uczelni 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933320" y="2664178"/>
            <a:ext cx="6737480" cy="2826455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endParaRPr lang="pl-PL" sz="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Rektorem </a:t>
            </a: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może być osoba, która: </a:t>
            </a: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 przypadku uczelni publicznych dodatkowo:</a:t>
            </a:r>
          </a:p>
          <a:p>
            <a:pPr marL="630000" lvl="1" indent="-171450">
              <a:buClr>
                <a:srgbClr val="E81B29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posiada </a:t>
            </a: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 najmniej stopień </a:t>
            </a: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doktora</a:t>
            </a:r>
          </a:p>
          <a:p>
            <a:pPr marL="630000" lvl="1" indent="-171450">
              <a:buClr>
                <a:srgbClr val="E81B29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nie ukończyła 67. roku życia w dniu rozpoczęcia kadencji</a:t>
            </a:r>
          </a:p>
          <a:p>
            <a:pPr marL="630000" lvl="1" indent="-171450">
              <a:buClr>
                <a:srgbClr val="E81B29"/>
              </a:buClr>
              <a:buSzPct val="100000"/>
              <a:buFont typeface="Wingdings" panose="05000000000000000000" pitchFamily="2" charset="2"/>
              <a:buChar char="§"/>
            </a:pPr>
            <a:endParaRPr lang="pl-PL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8550" lvl="1">
              <a:buClr>
                <a:srgbClr val="E81B29"/>
              </a:buClr>
              <a:buSzPct val="100000"/>
            </a:pPr>
            <a:r>
              <a:rPr lang="pl-PL" sz="1800" b="1" dirty="0">
                <a:latin typeface="Arial" panose="020B0604020202020204" pitchFamily="34" charset="0"/>
                <a:cs typeface="Arial" panose="020B0604020202020204" pitchFamily="34" charset="0"/>
              </a:rPr>
              <a:t>Statut może określać dodatkowe wymagania 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43</a:t>
            </a:fld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3964602D-ED42-BB46-97BF-60B9FE0939FC}"/>
              </a:ext>
            </a:extLst>
          </p:cNvPr>
          <p:cNvSpPr txBox="1"/>
          <p:nvPr/>
        </p:nvSpPr>
        <p:spPr>
          <a:xfrm>
            <a:off x="838200" y="2179320"/>
            <a:ext cx="683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Rektor</a:t>
            </a: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270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Organy</a:t>
            </a:r>
            <a:r>
              <a:rPr lang="pl-PL" dirty="0">
                <a:solidFill>
                  <a:srgbClr val="E81B29"/>
                </a:solidFill>
                <a:latin typeface="Montserrat" pitchFamily="2" charset="0"/>
              </a:rPr>
              <a:t> </a:t>
            </a:r>
            <a:r>
              <a:rPr lang="pl-PL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uczelni 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933320" y="2912533"/>
            <a:ext cx="6737480" cy="2734278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 uczelni publicznej </a:t>
            </a: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kadencja trwa 4 lata (od 1 września) </a:t>
            </a: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 sama osoba nie </a:t>
            </a: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może być rektorem przez więcej </a:t>
            </a: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niż 2 następujące po sobie kadencje </a:t>
            </a: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44</a:t>
            </a:fld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3964602D-ED42-BB46-97BF-60B9FE0939FC}"/>
              </a:ext>
            </a:extLst>
          </p:cNvPr>
          <p:cNvSpPr txBox="1"/>
          <p:nvPr/>
        </p:nvSpPr>
        <p:spPr>
          <a:xfrm>
            <a:off x="838200" y="2179320"/>
            <a:ext cx="683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Rektor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xmlns="" id="{E6A92E45-DA82-4233-9241-D4E44C436A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28370" y="4138655"/>
            <a:ext cx="962025" cy="1011360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7178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Organy uczelni 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933320" y="2579430"/>
            <a:ext cx="6737480" cy="2911203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endParaRPr lang="pl-PL" sz="18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Arial" panose="020B0604020202020204" pitchFamily="34" charset="0"/>
              <a:buChar char="•"/>
            </a:pPr>
            <a:r>
              <a:rPr lang="pl-PL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domniemanie kompetencji rektora </a:t>
            </a:r>
          </a:p>
          <a:p>
            <a:pPr marL="458550" lvl="1">
              <a:buClr>
                <a:srgbClr val="E81B29"/>
              </a:buClr>
              <a:buSzPct val="100000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wszystkie sprawy uczelni </a:t>
            </a: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niezastrzeżone </a:t>
            </a: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przez ustawę lub statut do kompetencji innych organów uczelni 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45</a:t>
            </a:fld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3964602D-ED42-BB46-97BF-60B9FE0939FC}"/>
              </a:ext>
            </a:extLst>
          </p:cNvPr>
          <p:cNvSpPr txBox="1"/>
          <p:nvPr/>
        </p:nvSpPr>
        <p:spPr>
          <a:xfrm>
            <a:off x="838200" y="2179320"/>
            <a:ext cx="683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Rektor 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xmlns="" id="{6F50371B-E0A2-4EC6-8DC5-8F00E7D847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60934" y="4442735"/>
            <a:ext cx="1128506" cy="1047898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0236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Organy uczelni 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933320" y="2852936"/>
            <a:ext cx="6737480" cy="2664296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600"/>
              </a:spcBef>
              <a:buClr>
                <a:srgbClr val="E81B29"/>
              </a:buClr>
              <a:buSzPct val="100000"/>
              <a:buNone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Zadania rektora obejmują: </a:t>
            </a:r>
          </a:p>
          <a:p>
            <a:pPr marL="285750">
              <a:lnSpc>
                <a:spcPct val="100000"/>
              </a:lnSpc>
              <a:spcAft>
                <a:spcPts val="4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reprezentowanie uczelni; </a:t>
            </a:r>
          </a:p>
          <a:p>
            <a:pPr marL="285750">
              <a:lnSpc>
                <a:spcPct val="100000"/>
              </a:lnSpc>
              <a:spcAft>
                <a:spcPts val="4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zarządzanie uczelnią; </a:t>
            </a:r>
          </a:p>
          <a:p>
            <a:pPr marL="285750">
              <a:lnSpc>
                <a:spcPct val="100000"/>
              </a:lnSpc>
              <a:spcAft>
                <a:spcPts val="4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przygotowywanie projektu statutu oraz projektu strategii uczelni; </a:t>
            </a:r>
          </a:p>
          <a:p>
            <a:pPr marL="285750">
              <a:lnSpc>
                <a:spcPct val="100000"/>
              </a:lnSpc>
              <a:spcAft>
                <a:spcPts val="4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składanie sprawozdania z realizacji strategii uczelni; </a:t>
            </a:r>
          </a:p>
          <a:p>
            <a:pPr marL="285750">
              <a:lnSpc>
                <a:spcPct val="100000"/>
              </a:lnSpc>
              <a:spcAft>
                <a:spcPts val="4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wykonywanie czynności z zakresu prawa pracy; 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46</a:t>
            </a:fld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3964602D-ED42-BB46-97BF-60B9FE0939FC}"/>
              </a:ext>
            </a:extLst>
          </p:cNvPr>
          <p:cNvSpPr txBox="1"/>
          <p:nvPr/>
        </p:nvSpPr>
        <p:spPr>
          <a:xfrm>
            <a:off x="838200" y="2179320"/>
            <a:ext cx="683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Rektor </a:t>
            </a: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3281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Organy</a:t>
            </a:r>
            <a:r>
              <a:rPr lang="pl-PL" dirty="0">
                <a:solidFill>
                  <a:srgbClr val="E81B29"/>
                </a:solidFill>
                <a:latin typeface="Montserrat" pitchFamily="2" charset="0"/>
              </a:rPr>
              <a:t> </a:t>
            </a:r>
            <a:r>
              <a:rPr lang="pl-PL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uczelni</a:t>
            </a:r>
            <a:r>
              <a:rPr lang="pl-PL" dirty="0">
                <a:solidFill>
                  <a:srgbClr val="E81B29"/>
                </a:solidFill>
                <a:latin typeface="Montserrat" pitchFamily="2" charset="0"/>
              </a:rPr>
              <a:t> 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838200" y="2708920"/>
            <a:ext cx="6737480" cy="2781713"/>
          </a:xfrm>
        </p:spPr>
        <p:txBody>
          <a:bodyPr>
            <a:noAutofit/>
          </a:bodyPr>
          <a:lstStyle/>
          <a:p>
            <a:pPr marL="285750">
              <a:lnSpc>
                <a:spcPct val="100000"/>
              </a:lnSpc>
              <a:spcAft>
                <a:spcPts val="4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powoływanie osób do pełnienia funkcji kierowniczych w uczelni i ich odwoływanie; </a:t>
            </a:r>
          </a:p>
          <a:p>
            <a:pPr marL="285750">
              <a:lnSpc>
                <a:spcPct val="100000"/>
              </a:lnSpc>
              <a:spcAft>
                <a:spcPts val="4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prowadzenie polityki kadrowej w uczelni; </a:t>
            </a:r>
          </a:p>
          <a:p>
            <a:pPr marL="285750">
              <a:lnSpc>
                <a:spcPct val="100000"/>
              </a:lnSpc>
              <a:spcAft>
                <a:spcPts val="4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tworzenie studiów na określonym kierunku, poziomie i profilu; </a:t>
            </a:r>
          </a:p>
          <a:p>
            <a:pPr marL="285750">
              <a:lnSpc>
                <a:spcPct val="100000"/>
              </a:lnSpc>
              <a:spcAft>
                <a:spcPts val="4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tworzenie szkół doktorskich; </a:t>
            </a:r>
          </a:p>
          <a:p>
            <a:pPr marL="285750">
              <a:lnSpc>
                <a:spcPct val="100000"/>
              </a:lnSpc>
              <a:spcAft>
                <a:spcPts val="4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prowadzenie gospodarki finansowej uczelni; </a:t>
            </a:r>
          </a:p>
          <a:p>
            <a:pPr marL="285750">
              <a:lnSpc>
                <a:spcPct val="100000"/>
              </a:lnSpc>
              <a:spcAft>
                <a:spcPts val="4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zapewnianie wykonywania przepisów obowiązujących w uczelni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47</a:t>
            </a:fld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3964602D-ED42-BB46-97BF-60B9FE0939FC}"/>
              </a:ext>
            </a:extLst>
          </p:cNvPr>
          <p:cNvSpPr txBox="1"/>
          <p:nvPr/>
        </p:nvSpPr>
        <p:spPr>
          <a:xfrm>
            <a:off x="838200" y="2179320"/>
            <a:ext cx="683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Rektor</a:t>
            </a:r>
            <a:r>
              <a:rPr lang="pl-PL" sz="2000" b="1" dirty="0">
                <a:latin typeface="Montserrat" pitchFamily="2" charset="0"/>
              </a:rPr>
              <a:t> </a:t>
            </a: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2721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Organy uczelni 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933320" y="2912533"/>
            <a:ext cx="6737480" cy="2734278"/>
          </a:xfrm>
        </p:spPr>
        <p:txBody>
          <a:bodyPr>
            <a:noAutofit/>
          </a:bodyPr>
          <a:lstStyle/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Skład: </a:t>
            </a:r>
          </a:p>
          <a:p>
            <a:pPr marL="744300" lvl="1" indent="-285750">
              <a:buClr>
                <a:srgbClr val="E81B29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albo 8 członków powoływanych przez senat </a:t>
            </a:r>
          </a:p>
          <a:p>
            <a:pPr marL="744300" lvl="1" indent="-285750">
              <a:buClr>
                <a:srgbClr val="E81B29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osoby spoza wspólnoty uczelni stanowią co najmniej 50% ww. osób</a:t>
            </a:r>
          </a:p>
          <a:p>
            <a:pPr marL="744300" lvl="1" indent="-285750">
              <a:buClr>
                <a:srgbClr val="E81B29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przewodniczący 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samorządu studentów (z mocy prawa</a:t>
            </a: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pl-PL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8550" lvl="1">
              <a:buClr>
                <a:srgbClr val="E81B29"/>
              </a:buClr>
              <a:buSzPct val="100000"/>
            </a:pPr>
            <a:endParaRPr lang="pl-PL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8550" lvl="1">
              <a:buClr>
                <a:srgbClr val="E81B29"/>
              </a:buClr>
              <a:buSzPct val="100000"/>
            </a:pP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Przewodniczącym rady jest zawsze  członek pochodzący spoza wspólnoty uczelni wybrany przez senat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48</a:t>
            </a:fld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3964602D-ED42-BB46-97BF-60B9FE0939FC}"/>
              </a:ext>
            </a:extLst>
          </p:cNvPr>
          <p:cNvSpPr txBox="1"/>
          <p:nvPr/>
        </p:nvSpPr>
        <p:spPr>
          <a:xfrm>
            <a:off x="838200" y="2179320"/>
            <a:ext cx="683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Rada uczelni </a:t>
            </a: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5761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Organy uczelni 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858822" y="2522513"/>
            <a:ext cx="7241570" cy="3029675"/>
          </a:xfrm>
        </p:spPr>
        <p:txBody>
          <a:bodyPr>
            <a:noAutofit/>
          </a:bodyPr>
          <a:lstStyle/>
          <a:p>
            <a:pPr marL="28575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Członkiem może być osoba, która:</a:t>
            </a:r>
          </a:p>
          <a:p>
            <a:pPr marL="744300" lvl="1" indent="-285750">
              <a:spcBef>
                <a:spcPts val="300"/>
              </a:spcBef>
              <a:spcAft>
                <a:spcPts val="3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ma pełną zdolność do czynności </a:t>
            </a: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prawnych i korzysta 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z pełni praw publicznych;</a:t>
            </a:r>
          </a:p>
          <a:p>
            <a:pPr marL="744300" lvl="1" indent="-285750">
              <a:spcBef>
                <a:spcPts val="300"/>
              </a:spcBef>
              <a:spcAft>
                <a:spcPts val="3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nie była skazana prawomocnym wyrokiem za umyślne przestępstwo lub umyślne przestępstwo </a:t>
            </a: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skarbowe ani nie 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była karana karą dyscyplinarną</a:t>
            </a:r>
          </a:p>
          <a:p>
            <a:pPr marL="744300" lvl="1" indent="-285750">
              <a:spcBef>
                <a:spcPts val="300"/>
              </a:spcBef>
              <a:spcAft>
                <a:spcPts val="3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w okresie od dnia 22 lipca 1944 r. do dnia 31 lipca 1990 r. nie pracowała w organach bezpieczeństwa państwa, nie pełniła w nich służby ani nie współpracowała z tymi </a:t>
            </a: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organami</a:t>
            </a:r>
          </a:p>
          <a:p>
            <a:pPr marL="744300" lvl="1" indent="-285750">
              <a:spcBef>
                <a:spcPts val="300"/>
              </a:spcBef>
              <a:spcAft>
                <a:spcPts val="3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posiada wykształcenie wyższe (nie dotyczy </a:t>
            </a: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przewodniczącego 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samorządu studentów)</a:t>
            </a:r>
          </a:p>
          <a:p>
            <a:pPr marL="744300" lvl="1" indent="-285750">
              <a:spcBef>
                <a:spcPts val="300"/>
              </a:spcBef>
              <a:spcAft>
                <a:spcPts val="3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nie ukończyła 67. roku życia do dnia rozpoczęcia kadencji</a:t>
            </a:r>
          </a:p>
          <a:p>
            <a:pPr marL="744300" lvl="1" indent="-285750">
              <a:buClr>
                <a:srgbClr val="E81B29"/>
              </a:buClr>
              <a:buSzPct val="100000"/>
              <a:buFont typeface="Wingdings" panose="05000000000000000000" pitchFamily="2" charset="2"/>
              <a:buChar char="§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49</a:t>
            </a:fld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3964602D-ED42-BB46-97BF-60B9FE0939FC}"/>
              </a:ext>
            </a:extLst>
          </p:cNvPr>
          <p:cNvSpPr txBox="1"/>
          <p:nvPr/>
        </p:nvSpPr>
        <p:spPr>
          <a:xfrm>
            <a:off x="838200" y="2060848"/>
            <a:ext cx="683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Rada uczelni </a:t>
            </a: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0932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System szkolnictwa wyższego i nauki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838200" y="2666999"/>
            <a:ext cx="7489371" cy="2534175"/>
          </a:xfrm>
        </p:spPr>
        <p:txBody>
          <a:bodyPr>
            <a:noAutofit/>
          </a:bodyPr>
          <a:lstStyle/>
          <a:p>
            <a:pPr marL="285750"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pl-PL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Narodowe Centrum Badań i Rozwoju</a:t>
            </a:r>
            <a:endParaRPr lang="pl-PL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Narodowe Centrum Nauki</a:t>
            </a:r>
            <a:endParaRPr lang="pl-PL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Narodowa Agencja Wymiany Akademickiej</a:t>
            </a:r>
          </a:p>
          <a:p>
            <a:pPr marL="0" indent="0" algn="ctr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endParaRPr lang="pl-PL" sz="1600" dirty="0">
              <a:solidFill>
                <a:srgbClr val="FF0000"/>
              </a:solidFill>
              <a:latin typeface="Montserrat Medium" pitchFamily="2" charset="0"/>
            </a:endParaRP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5</a:t>
            </a:fld>
            <a:endParaRPr lang="pl-PL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3964602D-ED42-BB46-97BF-60B9FE0939FC}"/>
              </a:ext>
            </a:extLst>
          </p:cNvPr>
          <p:cNvSpPr txBox="1"/>
          <p:nvPr/>
        </p:nvSpPr>
        <p:spPr>
          <a:xfrm>
            <a:off x="838200" y="2057400"/>
            <a:ext cx="619177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Podmioty działające na rzecz systemu </a:t>
            </a:r>
            <a:endParaRPr lang="pl-PL" sz="2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xmlns="" id="{021688B9-5F16-4DF5-90B1-15E1E0A4AE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2686" y="2467310"/>
            <a:ext cx="959711" cy="961690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6766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Organy uczelni 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933320" y="2912533"/>
            <a:ext cx="6737480" cy="2734278"/>
          </a:xfrm>
        </p:spPr>
        <p:txBody>
          <a:bodyPr>
            <a:noAutofit/>
          </a:bodyPr>
          <a:lstStyle/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Członkiem </a:t>
            </a:r>
            <a:r>
              <a:rPr lang="pl-PL" sz="1800" b="1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nie</a:t>
            </a: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może być osoba, która:</a:t>
            </a:r>
          </a:p>
          <a:p>
            <a:pPr marL="744300" lvl="1" indent="-285750">
              <a:buClr>
                <a:srgbClr val="E81B29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pełni funkcję organu jakiejkolwiek uczelni </a:t>
            </a:r>
          </a:p>
          <a:p>
            <a:pPr marL="744300" lvl="1" indent="-285750">
              <a:buClr>
                <a:srgbClr val="E81B29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j</a:t>
            </a: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 członkiem rady innej uczelni </a:t>
            </a:r>
          </a:p>
          <a:p>
            <a:pPr marL="744300" lvl="1" indent="-285750">
              <a:buClr>
                <a:srgbClr val="E81B29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jest zatrudniona w administracji publicznej</a:t>
            </a:r>
            <a:endParaRPr lang="pl-PL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50</a:t>
            </a:fld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3964602D-ED42-BB46-97BF-60B9FE0939FC}"/>
              </a:ext>
            </a:extLst>
          </p:cNvPr>
          <p:cNvSpPr txBox="1"/>
          <p:nvPr/>
        </p:nvSpPr>
        <p:spPr>
          <a:xfrm>
            <a:off x="838200" y="2179320"/>
            <a:ext cx="683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Rada uczelni </a:t>
            </a: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301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Organy uczelni 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933320" y="2912533"/>
            <a:ext cx="6737480" cy="2734278"/>
          </a:xfrm>
        </p:spPr>
        <p:txBody>
          <a:bodyPr>
            <a:noAutofit/>
          </a:bodyPr>
          <a:lstStyle/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kadencja trwa 4 lata (od 1 stycznia po wyborach rektora) </a:t>
            </a: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 sama osoba nie więcej niż 2 następujące po sobie </a:t>
            </a: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kadencje</a:t>
            </a: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członkowi rady przysługuje wynagrodzenie  (maksymalnie 4 294,70)</a:t>
            </a:r>
            <a:endParaRPr lang="pl-PL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rada </a:t>
            </a: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działa na podstawie swojego regulaminu </a:t>
            </a: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oraz zasad działania określonych w statucie</a:t>
            </a:r>
            <a:endParaRPr lang="pl-PL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51</a:t>
            </a:fld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3964602D-ED42-BB46-97BF-60B9FE0939FC}"/>
              </a:ext>
            </a:extLst>
          </p:cNvPr>
          <p:cNvSpPr txBox="1"/>
          <p:nvPr/>
        </p:nvSpPr>
        <p:spPr>
          <a:xfrm>
            <a:off x="838200" y="2179320"/>
            <a:ext cx="683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Rada uczelni </a:t>
            </a: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7365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Organy uczelni 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838200" y="2522514"/>
            <a:ext cx="7766248" cy="3426766"/>
          </a:xfrm>
        </p:spPr>
        <p:txBody>
          <a:bodyPr>
            <a:noAutofit/>
          </a:bodyPr>
          <a:lstStyle/>
          <a:p>
            <a:pPr marL="285750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zadań rady należy: </a:t>
            </a:r>
          </a:p>
          <a:p>
            <a:pPr marL="744300" lvl="1" indent="-285750">
              <a:spcBef>
                <a:spcPts val="200"/>
              </a:spcBef>
              <a:spcAft>
                <a:spcPts val="2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opiniowanie projektu strategii uczelni;</a:t>
            </a:r>
          </a:p>
          <a:p>
            <a:pPr marL="744300" lvl="1" indent="-285750">
              <a:spcBef>
                <a:spcPts val="200"/>
              </a:spcBef>
              <a:spcAft>
                <a:spcPts val="2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opiniowanie projektu statutu;</a:t>
            </a:r>
          </a:p>
          <a:p>
            <a:pPr marL="744300" lvl="1" indent="-285750">
              <a:spcBef>
                <a:spcPts val="200"/>
              </a:spcBef>
              <a:spcAft>
                <a:spcPts val="2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monitorowanie gospodarki finansowej </a:t>
            </a: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uczelni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(w tym opiniowanie planu rzeczowo – finansowego i zatwierdzanie sprawozdania z jego wykonania a także zatwierdzanie sprawozdania finansowego)</a:t>
            </a:r>
            <a:endParaRPr lang="pl-PL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4300" lvl="1" indent="-285750">
              <a:spcBef>
                <a:spcPts val="200"/>
              </a:spcBef>
              <a:spcAft>
                <a:spcPts val="2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monitorowanie zarządzania uczelnią;</a:t>
            </a:r>
          </a:p>
          <a:p>
            <a:pPr marL="744300" lvl="1" indent="-285750">
              <a:spcBef>
                <a:spcPts val="200"/>
              </a:spcBef>
              <a:spcAft>
                <a:spcPts val="2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wskazywanie kandydatów na rektora, po zaopiniowaniu przez senat;</a:t>
            </a:r>
          </a:p>
          <a:p>
            <a:pPr marL="744300" lvl="1" indent="-285750">
              <a:spcBef>
                <a:spcPts val="200"/>
              </a:spcBef>
              <a:spcAft>
                <a:spcPts val="2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opiniowanie sprawozdania z realizacji strategii uczelni;</a:t>
            </a:r>
          </a:p>
          <a:p>
            <a:pPr marL="744300" lvl="1" indent="-285750">
              <a:spcBef>
                <a:spcPts val="200"/>
              </a:spcBef>
              <a:spcAft>
                <a:spcPts val="2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wykonywanie innych zadań określonych w statucie</a:t>
            </a:r>
            <a:endParaRPr lang="pl-PL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52</a:t>
            </a:fld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3964602D-ED42-BB46-97BF-60B9FE0939FC}"/>
              </a:ext>
            </a:extLst>
          </p:cNvPr>
          <p:cNvSpPr txBox="1"/>
          <p:nvPr/>
        </p:nvSpPr>
        <p:spPr>
          <a:xfrm>
            <a:off x="838200" y="2060848"/>
            <a:ext cx="683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Rada uczelni </a:t>
            </a: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517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Organy uczelni 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838200" y="2702560"/>
            <a:ext cx="6737480" cy="2788073"/>
          </a:xfrm>
        </p:spPr>
        <p:txBody>
          <a:bodyPr>
            <a:noAutofit/>
          </a:bodyPr>
          <a:lstStyle/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Skład senatu publicznej uczelni akademickiej </a:t>
            </a:r>
          </a:p>
          <a:p>
            <a:pPr marL="744300" lvl="1" indent="-285750">
              <a:buClr>
                <a:srgbClr val="E81B29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profesorowie i profesorowie uczelni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nie mniej niż 50% składu senatu)</a:t>
            </a:r>
          </a:p>
          <a:p>
            <a:pPr marL="744300" lvl="1" indent="-285750">
              <a:buClr>
                <a:srgbClr val="E81B29"/>
              </a:buClr>
              <a:buSzPct val="100000"/>
              <a:buFont typeface="Wingdings" panose="05000000000000000000" pitchFamily="2" charset="2"/>
              <a:buChar char="§"/>
            </a:pPr>
            <a:endParaRPr lang="pl-PL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4300" lvl="1" indent="-285750">
              <a:buClr>
                <a:srgbClr val="E81B29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nauczyciele 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akademiccy zatrudnieni na innych stanowiskach i pracownicy niebędący nauczycielami akademickimi (nie mniej niż 25% składu senatu)</a:t>
            </a:r>
          </a:p>
          <a:p>
            <a:pPr marL="744300" lvl="1" indent="-285750">
              <a:buClr>
                <a:srgbClr val="E81B29"/>
              </a:buClr>
              <a:buSzPct val="100000"/>
              <a:buFont typeface="Wingdings" panose="05000000000000000000" pitchFamily="2" charset="2"/>
              <a:buChar char="§"/>
            </a:pPr>
            <a:endParaRPr lang="pl-PL" sz="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4300" lvl="1" indent="-285750">
              <a:buClr>
                <a:srgbClr val="E81B29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studenci </a:t>
            </a: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doktoranci (nie mniej niż 20% składu senatu),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53</a:t>
            </a:fld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3964602D-ED42-BB46-97BF-60B9FE0939FC}"/>
              </a:ext>
            </a:extLst>
          </p:cNvPr>
          <p:cNvSpPr txBox="1"/>
          <p:nvPr/>
        </p:nvSpPr>
        <p:spPr>
          <a:xfrm>
            <a:off x="838200" y="2179320"/>
            <a:ext cx="683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Senat</a:t>
            </a: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5841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Organy uczelni 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838200" y="2702560"/>
            <a:ext cx="6737480" cy="2788073"/>
          </a:xfrm>
        </p:spPr>
        <p:txBody>
          <a:bodyPr>
            <a:noAutofit/>
          </a:bodyPr>
          <a:lstStyle/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Skład senatu publicznej uczelni zawodowej </a:t>
            </a:r>
          </a:p>
          <a:p>
            <a:pPr marL="744300" lvl="1" indent="-285750">
              <a:buClr>
                <a:srgbClr val="E81B29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nauczyciele akademiccy posiadający co najmniej stopień doktora (nie mniej niż 50% składu senatu)</a:t>
            </a:r>
          </a:p>
          <a:p>
            <a:pPr marL="744300" lvl="1" indent="-285750">
              <a:buClr>
                <a:srgbClr val="E81B29"/>
              </a:buClr>
              <a:buSzPct val="100000"/>
              <a:buFont typeface="Wingdings" panose="05000000000000000000" pitchFamily="2" charset="2"/>
              <a:buChar char="§"/>
            </a:pPr>
            <a:endParaRPr lang="pl-PL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4300" lvl="1" indent="-285750">
              <a:buClr>
                <a:srgbClr val="E81B29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nauczyciele akademiccy nieposiadający stopnia doktora i pracownicy niebędący nauczycielami akademickimi, (nie mniej niż 25% składu senatu)</a:t>
            </a:r>
          </a:p>
          <a:p>
            <a:pPr marL="744300" lvl="1" indent="-285750">
              <a:buClr>
                <a:srgbClr val="E81B29"/>
              </a:buClr>
              <a:buSzPct val="100000"/>
              <a:buFont typeface="Wingdings" panose="05000000000000000000" pitchFamily="2" charset="2"/>
              <a:buChar char="§"/>
            </a:pPr>
            <a:endParaRPr lang="pl-PL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4300" lvl="1" indent="-285750">
              <a:buClr>
                <a:srgbClr val="E81B29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studenci (nie mniej niż 20% składu senatu)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54</a:t>
            </a:fld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3964602D-ED42-BB46-97BF-60B9FE0939FC}"/>
              </a:ext>
            </a:extLst>
          </p:cNvPr>
          <p:cNvSpPr txBox="1"/>
          <p:nvPr/>
        </p:nvSpPr>
        <p:spPr>
          <a:xfrm>
            <a:off x="838200" y="2179320"/>
            <a:ext cx="683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Senat</a:t>
            </a:r>
            <a:endParaRPr lang="pl-PL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7058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Organy uczelni 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745076" y="2492896"/>
            <a:ext cx="7230524" cy="3422861"/>
          </a:xfrm>
        </p:spPr>
        <p:txBody>
          <a:bodyPr>
            <a:noAutofit/>
          </a:bodyPr>
          <a:lstStyle/>
          <a:p>
            <a:pPr marL="28575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Członkiem może być osoba, która:</a:t>
            </a:r>
          </a:p>
          <a:p>
            <a:pPr marL="744300" lvl="1" indent="-285750">
              <a:spcBef>
                <a:spcPts val="300"/>
              </a:spcBef>
              <a:spcAft>
                <a:spcPts val="3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ma pełną zdolność do czynności prawnych;</a:t>
            </a:r>
          </a:p>
          <a:p>
            <a:pPr marL="744300" lvl="1" indent="-285750">
              <a:spcBef>
                <a:spcPts val="300"/>
              </a:spcBef>
              <a:spcAft>
                <a:spcPts val="3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korzysta z pełni praw publicznych;</a:t>
            </a:r>
          </a:p>
          <a:p>
            <a:pPr marL="744300" lvl="1" indent="-285750">
              <a:spcBef>
                <a:spcPts val="300"/>
              </a:spcBef>
              <a:spcAft>
                <a:spcPts val="3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nie była skazana prawomocnym wyrokiem za umyślne przestępstwo lub umyślne przestępstwo skarbowe;</a:t>
            </a:r>
          </a:p>
          <a:p>
            <a:pPr marL="744300" lvl="1" indent="-285750">
              <a:spcBef>
                <a:spcPts val="300"/>
              </a:spcBef>
              <a:spcAft>
                <a:spcPts val="3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nie była karana karą dyscyplinarną</a:t>
            </a:r>
          </a:p>
          <a:p>
            <a:pPr marL="744300" lvl="1" indent="-285750">
              <a:spcBef>
                <a:spcPts val="300"/>
              </a:spcBef>
              <a:spcAft>
                <a:spcPts val="3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w okresie od dnia 22 lipca 1944 r. do dnia 31 lipca 1990 r. nie pracowała w organach bezpieczeństwa państwa, nie pełniła w nich służby ani nie współpracowała z tymi organami</a:t>
            </a:r>
          </a:p>
          <a:p>
            <a:pPr marL="744300" lvl="1" indent="-285750">
              <a:spcBef>
                <a:spcPts val="300"/>
              </a:spcBef>
              <a:spcAft>
                <a:spcPts val="3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nie ukończyła 67. roku życia do dnia rozpoczęcia </a:t>
            </a: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kadencji</a:t>
            </a:r>
            <a:endParaRPr lang="pl-PL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55</a:t>
            </a:fld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3964602D-ED42-BB46-97BF-60B9FE0939FC}"/>
              </a:ext>
            </a:extLst>
          </p:cNvPr>
          <p:cNvSpPr txBox="1"/>
          <p:nvPr/>
        </p:nvSpPr>
        <p:spPr>
          <a:xfrm>
            <a:off x="848360" y="1988840"/>
            <a:ext cx="683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Senat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xmlns="" id="{B50A8FB1-7F42-4DF1-B654-0B19AFF0A8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6404" y="1888898"/>
            <a:ext cx="1029196" cy="922727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5556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Organy uczelni 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933320" y="2912533"/>
            <a:ext cx="6737480" cy="2734278"/>
          </a:xfrm>
        </p:spPr>
        <p:txBody>
          <a:bodyPr>
            <a:noAutofit/>
          </a:bodyPr>
          <a:lstStyle/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kadencja trwa 4 lata (od września) </a:t>
            </a: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 sama osoba nie więcej niż 2 następujące po sobie kadencje </a:t>
            </a: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przewodniczącym jest rektor </a:t>
            </a: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wybór studentów i doktorantów jest określony w regulaminach ich samorządów</a:t>
            </a: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56</a:t>
            </a:fld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3964602D-ED42-BB46-97BF-60B9FE0939FC}"/>
              </a:ext>
            </a:extLst>
          </p:cNvPr>
          <p:cNvSpPr txBox="1"/>
          <p:nvPr/>
        </p:nvSpPr>
        <p:spPr>
          <a:xfrm>
            <a:off x="838200" y="2179320"/>
            <a:ext cx="683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Senat</a:t>
            </a: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7882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Organy uczelni 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933320" y="2912533"/>
            <a:ext cx="6737480" cy="2734278"/>
          </a:xfrm>
        </p:spPr>
        <p:txBody>
          <a:bodyPr>
            <a:noAutofit/>
          </a:bodyPr>
          <a:lstStyle/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określone w statucie uczelni (publicznej lub niepublicznej)</a:t>
            </a: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wymagania dla osób pełniących funkcje organu jednoosobowego lub członków organów kolegialnych – analogiczne jak w przypadku rektora </a:t>
            </a: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statut może określić dodatkowe wymagania  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57</a:t>
            </a:fld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3964602D-ED42-BB46-97BF-60B9FE0939FC}"/>
              </a:ext>
            </a:extLst>
          </p:cNvPr>
          <p:cNvSpPr txBox="1"/>
          <p:nvPr/>
        </p:nvSpPr>
        <p:spPr>
          <a:xfrm>
            <a:off x="838200" y="2179320"/>
            <a:ext cx="683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Inne organy uczelni </a:t>
            </a: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997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Organy uczelni 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933320" y="2822969"/>
            <a:ext cx="7167072" cy="2911203"/>
          </a:xfrm>
        </p:spPr>
        <p:txBody>
          <a:bodyPr>
            <a:noAutofit/>
          </a:bodyPr>
          <a:lstStyle/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statut rozstrzyga jakie funkcje kierownicze będą występowały w uczelni, a także określa zasady powoływania i odwoływania osób na funkcje kierownicze</a:t>
            </a: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rektor powołuje i odwołuje osoby na funkcje kierownicze  </a:t>
            </a:r>
            <a:endParaRPr lang="pl-PL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powołanie osoby do pełnienia funkcji kierowniczej, do której zakresu obowiązków należą sprawy studenckie lub sprawy doktorantów, wymaga uzgodnienia odpowiednio z samorządem studenckim lub samorządem doktorantów</a:t>
            </a: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58</a:t>
            </a:fld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3964602D-ED42-BB46-97BF-60B9FE0939FC}"/>
              </a:ext>
            </a:extLst>
          </p:cNvPr>
          <p:cNvSpPr txBox="1"/>
          <p:nvPr/>
        </p:nvSpPr>
        <p:spPr>
          <a:xfrm>
            <a:off x="838200" y="2179320"/>
            <a:ext cx="683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Funkcje </a:t>
            </a:r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kierownicze </a:t>
            </a: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916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Organy uczelni 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885760" y="2579430"/>
            <a:ext cx="7142624" cy="2911203"/>
          </a:xfrm>
        </p:spPr>
        <p:txBody>
          <a:bodyPr>
            <a:noAutofit/>
          </a:bodyPr>
          <a:lstStyle/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rektorzy uczelni publicznych pełnią funkcję do końca kadencji (kadencje rozpoczęte 2015 i 2017 kończą się </a:t>
            </a: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31 sierpnia 2020 r.)</a:t>
            </a:r>
            <a:endParaRPr lang="pl-PL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 okresie </a:t>
            </a: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 1października 2018 r. do 30 września 2019 r. </a:t>
            </a: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prorektorzy uczelni pełnią swoje dotychczasowe funkcje </a:t>
            </a: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59</a:t>
            </a:fld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3964602D-ED42-BB46-97BF-60B9FE0939FC}"/>
              </a:ext>
            </a:extLst>
          </p:cNvPr>
          <p:cNvSpPr txBox="1"/>
          <p:nvPr/>
        </p:nvSpPr>
        <p:spPr>
          <a:xfrm>
            <a:off x="838200" y="2147558"/>
            <a:ext cx="683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Okres przejściowy – organy </a:t>
            </a:r>
            <a:r>
              <a:rPr lang="pl-PL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jednoosobowe </a:t>
            </a:r>
            <a:endParaRPr lang="pl-PL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9714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xmlns="" id="{4594C2E9-45AF-D245-89CF-61EBDFE4DF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pPr/>
              <a:t>6</a:t>
            </a:fld>
            <a:endParaRPr lang="pl-PL" dirty="0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xmlns="" id="{2133C313-EBAB-4E47-875C-7F575CC167A9}"/>
              </a:ext>
            </a:extLst>
          </p:cNvPr>
          <p:cNvSpPr txBox="1"/>
          <p:nvPr/>
        </p:nvSpPr>
        <p:spPr>
          <a:xfrm>
            <a:off x="761999" y="2145542"/>
            <a:ext cx="756557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l-PL" sz="4000" dirty="0">
              <a:solidFill>
                <a:schemeClr val="bg1"/>
              </a:solidFill>
              <a:latin typeface="Montserrat" pitchFamily="2" charset="0"/>
            </a:endParaRPr>
          </a:p>
          <a:p>
            <a:pPr algn="ctr"/>
            <a:r>
              <a:rPr lang="pl-PL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Uczelnia </a:t>
            </a:r>
          </a:p>
          <a:p>
            <a:pPr algn="ctr"/>
            <a:r>
              <a:rPr lang="pl-PL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główny podmiot systemu</a:t>
            </a:r>
            <a:endParaRPr lang="pl-PL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6311699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5680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Organy uczelni 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933320" y="2783840"/>
            <a:ext cx="6737480" cy="2862971"/>
          </a:xfrm>
        </p:spPr>
        <p:txBody>
          <a:bodyPr>
            <a:noAutofit/>
          </a:bodyPr>
          <a:lstStyle/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senaty uczelni publicznych działają do końca kadencji rozpoczętej przed </a:t>
            </a: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października 2018 r.</a:t>
            </a:r>
            <a:endParaRPr lang="pl-PL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kadencje senatów rozpoczęte w 2015 i 2017 r. trwają do 31 sierpnia 2020</a:t>
            </a: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czasu powołania pierwszej rady uczelni jej zadania wykonuje senat </a:t>
            </a: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60</a:t>
            </a:fld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3964602D-ED42-BB46-97BF-60B9FE0939FC}"/>
              </a:ext>
            </a:extLst>
          </p:cNvPr>
          <p:cNvSpPr txBox="1"/>
          <p:nvPr/>
        </p:nvSpPr>
        <p:spPr>
          <a:xfrm>
            <a:off x="838200" y="2179320"/>
            <a:ext cx="683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Okres przejściowy - senat </a:t>
            </a: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1501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Struktura uczelni 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933320" y="2783840"/>
            <a:ext cx="7167072" cy="2862971"/>
          </a:xfrm>
        </p:spPr>
        <p:txBody>
          <a:bodyPr>
            <a:noAutofit/>
          </a:bodyPr>
          <a:lstStyle/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</a:t>
            </a: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 czerwca 2019 r. </a:t>
            </a: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senaty </a:t>
            </a: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uczelni </a:t>
            </a: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powołują pierwszą radę uczelni </a:t>
            </a: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kadencja pierwszej rady (kadencja „zerowa”) trwa </a:t>
            </a: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31 grudnia 2020 r. </a:t>
            </a:r>
            <a:endParaRPr lang="pl-PL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kadencji „zerowej” nie wlicza się do limitu możliwych kadencji członka rady</a:t>
            </a: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 okresie od powołania do </a:t>
            </a: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października 2019 r. </a:t>
            </a: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rada wykonuje obowiązki w ograniczonym zakresie </a:t>
            </a: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61</a:t>
            </a:fld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3964602D-ED42-BB46-97BF-60B9FE0939FC}"/>
              </a:ext>
            </a:extLst>
          </p:cNvPr>
          <p:cNvSpPr txBox="1"/>
          <p:nvPr/>
        </p:nvSpPr>
        <p:spPr>
          <a:xfrm>
            <a:off x="838200" y="2179320"/>
            <a:ext cx="683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Okres przejściowy – rada uczelni  </a:t>
            </a: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7495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Organy uczelni 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882520" y="2595545"/>
            <a:ext cx="6737480" cy="2911203"/>
          </a:xfrm>
        </p:spPr>
        <p:txBody>
          <a:bodyPr>
            <a:noAutofit/>
          </a:bodyPr>
          <a:lstStyle/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 dniem </a:t>
            </a: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 września 2019 r. </a:t>
            </a: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rady podstawowych jednostek organizacyjnych oraz kierownicy tych jednostek przestają być organami uczelni </a:t>
            </a: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 dniem </a:t>
            </a: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października 2019 r. </a:t>
            </a: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rektorzy wstępują w </a:t>
            </a: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prawa </a:t>
            </a: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obowiązki dotychczasowych  kierowników podstawowych jednostek organizacyjnych </a:t>
            </a: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62</a:t>
            </a:fld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3964602D-ED42-BB46-97BF-60B9FE0939FC}"/>
              </a:ext>
            </a:extLst>
          </p:cNvPr>
          <p:cNvSpPr txBox="1"/>
          <p:nvPr/>
        </p:nvSpPr>
        <p:spPr>
          <a:xfrm>
            <a:off x="838200" y="2179320"/>
            <a:ext cx="683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Okres przejściowy – </a:t>
            </a:r>
            <a:r>
              <a:rPr lang="pl-PL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pjo</a:t>
            </a:r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5874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xmlns="" id="{4594C2E9-45AF-D245-89CF-61EBDFE4DF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pPr/>
              <a:t>63</a:t>
            </a:fld>
            <a:endParaRPr lang="pl-PL" dirty="0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xmlns="" id="{2133C313-EBAB-4E47-875C-7F575CC167A9}"/>
              </a:ext>
            </a:extLst>
          </p:cNvPr>
          <p:cNvSpPr txBox="1"/>
          <p:nvPr/>
        </p:nvSpPr>
        <p:spPr>
          <a:xfrm>
            <a:off x="761999" y="2089098"/>
            <a:ext cx="7565571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l-PL" sz="4000" dirty="0">
              <a:solidFill>
                <a:schemeClr val="bg1"/>
              </a:solidFill>
              <a:latin typeface="Montserrat" pitchFamily="2" charset="0"/>
            </a:endParaRPr>
          </a:p>
          <a:p>
            <a:pPr algn="ctr"/>
            <a:endParaRPr lang="pl-PL" sz="4000" dirty="0">
              <a:solidFill>
                <a:schemeClr val="bg1"/>
              </a:solidFill>
              <a:latin typeface="Montserrat" pitchFamily="2" charset="0"/>
            </a:endParaRPr>
          </a:p>
          <a:p>
            <a:pPr algn="ctr"/>
            <a:r>
              <a:rPr lang="pl-PL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Struktura uczelni </a:t>
            </a: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783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/>
          <a:srcRect r="19529"/>
          <a:stretch/>
        </p:blipFill>
        <p:spPr>
          <a:xfrm>
            <a:off x="0" y="0"/>
            <a:ext cx="8269605" cy="6858000"/>
          </a:xfrm>
        </p:spPr>
      </p:pic>
      <p:pic>
        <p:nvPicPr>
          <p:cNvPr id="8" name="Picture Placeholder 7" descr="KDN-prezetacja-tlo-v1.png"/>
          <p:cNvPicPr>
            <a:picLocks noGrp="1" noChangeAspect="1"/>
          </p:cNvPicPr>
          <p:nvPr>
            <p:ph type="pic" sz="quarter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" b="200"/>
          <a:stretch>
            <a:fillRect/>
          </a:stretch>
        </p:blipFill>
        <p:spPr>
          <a:xfrm>
            <a:off x="971600" y="0"/>
            <a:ext cx="8375904" cy="6998289"/>
          </a:xfrm>
        </p:spPr>
      </p:pic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4376261" y="2468866"/>
            <a:ext cx="4101942" cy="1087720"/>
          </a:xfrm>
        </p:spPr>
        <p:txBody>
          <a:bodyPr>
            <a:noAutofit/>
          </a:bodyPr>
          <a:lstStyle/>
          <a:p>
            <a:r>
              <a:rPr lang="pl-PL" sz="2600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Struktura uczelni </a:t>
            </a:r>
            <a:br>
              <a:rPr lang="pl-PL" sz="2600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pl-PL" sz="2600" dirty="0">
              <a:solidFill>
                <a:srgbClr val="E81B2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Obraz 12">
            <a:extLst>
              <a:ext uri="{FF2B5EF4-FFF2-40B4-BE49-F238E27FC236}">
                <a16:creationId xmlns:a16="http://schemas.microsoft.com/office/drawing/2014/main" xmlns="" id="{DBF66430-5A03-834D-8994-D3684E31B7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25139" y="527147"/>
            <a:ext cx="1309783" cy="192987"/>
          </a:xfrm>
          <a:prstGeom prst="rect">
            <a:avLst/>
          </a:prstGeom>
        </p:spPr>
      </p:pic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xmlns="" id="{8D1279F9-9BE8-994B-A8C7-A68BA0E9FC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64</a:t>
            </a:fld>
            <a:endParaRPr lang="pl-PL"/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xmlns="" id="{8846033D-8166-4F44-9E78-7FCC3FC21705}"/>
              </a:ext>
            </a:extLst>
          </p:cNvPr>
          <p:cNvSpPr txBox="1">
            <a:spLocks/>
          </p:cNvSpPr>
          <p:nvPr/>
        </p:nvSpPr>
        <p:spPr>
          <a:xfrm>
            <a:off x="4286468" y="3894667"/>
            <a:ext cx="4436908" cy="24866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4150" indent="-184150">
              <a:buClr>
                <a:srgbClr val="E81B29"/>
              </a:buClr>
              <a:buSzPct val="100000"/>
              <a:buFont typeface="+mj-lt"/>
              <a:buAutoNum type="arabicPeriod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Typy jednostek organizacyjnych </a:t>
            </a:r>
          </a:p>
          <a:p>
            <a:pPr marL="184150" indent="-184150">
              <a:buClr>
                <a:srgbClr val="E81B29"/>
              </a:buClr>
              <a:buSzPct val="100000"/>
              <a:buFont typeface="+mj-lt"/>
              <a:buAutoNum type="arabicPeriod"/>
            </a:pPr>
            <a:endParaRPr lang="pl-PL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4150" indent="-184150">
              <a:buClr>
                <a:srgbClr val="E81B29"/>
              </a:buClr>
              <a:buSzPct val="100000"/>
              <a:buFont typeface="+mj-lt"/>
              <a:buAutoNum type="arabicPeriod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Prowadzenie działalności poza siedzibą</a:t>
            </a:r>
          </a:p>
          <a:p>
            <a:pPr marL="184150" indent="-184150">
              <a:buClr>
                <a:srgbClr val="E81B29"/>
              </a:buClr>
              <a:buSzPct val="100000"/>
              <a:buFont typeface="+mj-lt"/>
              <a:buAutoNum type="arabicPeriod"/>
            </a:pPr>
            <a:endParaRPr lang="pl-PL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4150" indent="-184150">
              <a:buClr>
                <a:srgbClr val="E81B29"/>
              </a:buClr>
              <a:buSzPct val="100000"/>
              <a:buFont typeface="+mj-lt"/>
              <a:buAutoNum type="arabicPeriod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Regulamin organizacyjny </a:t>
            </a:r>
          </a:p>
          <a:p>
            <a:pPr marL="184150" indent="-184150">
              <a:buClr>
                <a:srgbClr val="E81B29"/>
              </a:buClr>
              <a:buSzPct val="100000"/>
              <a:buFont typeface="+mj-lt"/>
              <a:buAutoNum type="arabicPeriod"/>
            </a:pPr>
            <a:endParaRPr lang="pl-PL" sz="1400" dirty="0">
              <a:latin typeface="Montserrat Light" pitchFamily="2" charset="0"/>
            </a:endParaRPr>
          </a:p>
          <a:p>
            <a:pPr marL="184150" indent="-184150">
              <a:buClr>
                <a:srgbClr val="E81B29"/>
              </a:buClr>
              <a:buSzPct val="100000"/>
              <a:buFont typeface="+mj-lt"/>
              <a:buAutoNum type="arabicPeriod"/>
            </a:pPr>
            <a:endParaRPr lang="pl-PL" sz="1400" dirty="0">
              <a:latin typeface="Montserrat Light" pitchFamily="2" charset="0"/>
            </a:endParaRPr>
          </a:p>
        </p:txBody>
      </p:sp>
      <p:pic>
        <p:nvPicPr>
          <p:cNvPr id="10" name="Obraz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492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Struktura uczelni 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933320" y="2579430"/>
            <a:ext cx="7167072" cy="2862971"/>
          </a:xfrm>
        </p:spPr>
        <p:txBody>
          <a:bodyPr>
            <a:noAutofit/>
          </a:bodyPr>
          <a:lstStyle/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600" dirty="0" smtClean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pełna </a:t>
            </a: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autonomia uczelni w zakresie kształtowania wewnętrznego ładu organizacyjnego </a:t>
            </a: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>
              <a:lnSpc>
                <a:spcPct val="100000"/>
              </a:lnSpc>
              <a:spcAft>
                <a:spcPts val="4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przykładowe typy jednostek organizacyjnych: </a:t>
            </a:r>
          </a:p>
          <a:p>
            <a:pPr marL="801450" lvl="1" indent="-342900">
              <a:buClr>
                <a:srgbClr val="E81B29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wydziały </a:t>
            </a:r>
          </a:p>
          <a:p>
            <a:pPr marL="801450" lvl="1" indent="-342900">
              <a:buClr>
                <a:srgbClr val="E81B29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nstytuty</a:t>
            </a:r>
          </a:p>
          <a:p>
            <a:pPr marL="801450" lvl="1" indent="-342900">
              <a:buClr>
                <a:srgbClr val="E81B29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katedry</a:t>
            </a:r>
          </a:p>
          <a:p>
            <a:pPr marL="801450" lvl="1" indent="-342900">
              <a:buClr>
                <a:srgbClr val="E81B29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zakłady</a:t>
            </a:r>
          </a:p>
          <a:p>
            <a:pPr marL="801450" lvl="1" indent="-342900">
              <a:buClr>
                <a:srgbClr val="E81B29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centra</a:t>
            </a:r>
          </a:p>
          <a:p>
            <a:pPr marL="801450" lvl="1" indent="-342900">
              <a:buClr>
                <a:srgbClr val="E81B29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olegia</a:t>
            </a:r>
          </a:p>
          <a:p>
            <a:pPr marL="458550" lvl="1"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7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65</a:t>
            </a:fld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3964602D-ED42-BB46-97BF-60B9FE0939FC}"/>
              </a:ext>
            </a:extLst>
          </p:cNvPr>
          <p:cNvSpPr txBox="1"/>
          <p:nvPr/>
        </p:nvSpPr>
        <p:spPr>
          <a:xfrm>
            <a:off x="838200" y="2103395"/>
            <a:ext cx="683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Typy jednostek organizacyjnych </a:t>
            </a: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5062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Struktura uczelni 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933320" y="2579430"/>
            <a:ext cx="6737480" cy="2862971"/>
          </a:xfrm>
        </p:spPr>
        <p:txBody>
          <a:bodyPr>
            <a:noAutofit/>
          </a:bodyPr>
          <a:lstStyle/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typy jednostek organizacyjnych w uczelni określa statut </a:t>
            </a: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strukturę organizacyjną określa rektor w regulaminie organizacyjnym </a:t>
            </a:r>
          </a:p>
          <a:p>
            <a:pPr marL="458550" lvl="1"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7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66</a:t>
            </a:fld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3964602D-ED42-BB46-97BF-60B9FE0939FC}"/>
              </a:ext>
            </a:extLst>
          </p:cNvPr>
          <p:cNvSpPr txBox="1"/>
          <p:nvPr/>
        </p:nvSpPr>
        <p:spPr>
          <a:xfrm>
            <a:off x="838200" y="2087880"/>
            <a:ext cx="683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Typy jednostek organizacyjnych </a:t>
            </a: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348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Struktura uczelni 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971600" y="3068960"/>
            <a:ext cx="7128792" cy="2666153"/>
          </a:xfrm>
        </p:spPr>
        <p:txBody>
          <a:bodyPr>
            <a:noAutofit/>
          </a:bodyPr>
          <a:lstStyle/>
          <a:p>
            <a:pPr marL="285750">
              <a:lnSpc>
                <a:spcPct val="100000"/>
              </a:lnSpc>
              <a:spcAft>
                <a:spcPts val="4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uczelnia wstępuje w ogół praw i obowiązków jej podstawowych jednostek organizacyjnych, w tym w prawa i obowiązki wynikające z decyzji Ministra </a:t>
            </a:r>
          </a:p>
          <a:p>
            <a:pPr marL="285750">
              <a:lnSpc>
                <a:spcPct val="100000"/>
              </a:lnSpc>
              <a:spcAft>
                <a:spcPts val="4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 dniem </a:t>
            </a: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 września 2019 r. </a:t>
            </a: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rady podstawowych jednostek organizacyjnych oraz kierownicy tych jednostek przestają być organami uczelni </a:t>
            </a:r>
          </a:p>
          <a:p>
            <a:pPr marL="285750">
              <a:lnSpc>
                <a:spcPct val="100000"/>
              </a:lnSpc>
              <a:spcAft>
                <a:spcPts val="4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 dniem </a:t>
            </a: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października 2019 r. </a:t>
            </a: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rektorzy wstępują w praw i obowiązki dotychczasowych  kierowników podstawowych jednostek organizacyjnych </a:t>
            </a: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67</a:t>
            </a:fld>
            <a:endParaRPr lang="pl-PL" dirty="0"/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xmlns="" id="{0B9F0F0F-B65D-40AD-8924-9956F420CF64}"/>
              </a:ext>
            </a:extLst>
          </p:cNvPr>
          <p:cNvSpPr txBox="1"/>
          <p:nvPr/>
        </p:nvSpPr>
        <p:spPr>
          <a:xfrm>
            <a:off x="971600" y="2087879"/>
            <a:ext cx="73202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Typy jednostek organizacyjnych – okres przejściowy  </a:t>
            </a: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7791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Struktura uczelni 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933320" y="2579430"/>
            <a:ext cx="6737480" cy="2862971"/>
          </a:xfrm>
        </p:spPr>
        <p:txBody>
          <a:bodyPr>
            <a:noAutofit/>
          </a:bodyPr>
          <a:lstStyle/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Filia </a:t>
            </a:r>
          </a:p>
          <a:p>
            <a:pPr marL="0" indent="0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wyłączna forma prowadzenia przez uczelnię </a:t>
            </a: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działalności </a:t>
            </a: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poza siedzibą lub poza obszarem metropolitalnym</a:t>
            </a:r>
          </a:p>
          <a:p>
            <a:pPr marL="0" indent="0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endParaRPr lang="pl-PL" sz="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 filii uczelnia może prowadzić studia na kierunku, poziomie i profilu o tej samej nazwie lub  tych samych efektach uczenia się co w swojej siedzibie (wyjątek od ogólnej reguły) </a:t>
            </a: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68</a:t>
            </a:fld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3964602D-ED42-BB46-97BF-60B9FE0939FC}"/>
              </a:ext>
            </a:extLst>
          </p:cNvPr>
          <p:cNvSpPr txBox="1"/>
          <p:nvPr/>
        </p:nvSpPr>
        <p:spPr>
          <a:xfrm>
            <a:off x="838200" y="2087880"/>
            <a:ext cx="683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Prowadzenie działalności poza siedzibą</a:t>
            </a: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63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Struktura uczelni 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780106" y="2918877"/>
            <a:ext cx="7248277" cy="2862971"/>
          </a:xfrm>
        </p:spPr>
        <p:txBody>
          <a:bodyPr>
            <a:noAutofit/>
          </a:bodyPr>
          <a:lstStyle/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600" dirty="0" smtClean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dotychczasowe </a:t>
            </a: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zamiejscowe jednostki organizacyjne stają się filiami w rozumieniu nowych przepisów </a:t>
            </a: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7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69</a:t>
            </a:fld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3964602D-ED42-BB46-97BF-60B9FE0939FC}"/>
              </a:ext>
            </a:extLst>
          </p:cNvPr>
          <p:cNvSpPr txBox="1"/>
          <p:nvPr/>
        </p:nvSpPr>
        <p:spPr>
          <a:xfrm>
            <a:off x="838200" y="2087880"/>
            <a:ext cx="6832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Prowadzenie działalności poza siedzibą – okres przejściowy </a:t>
            </a: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7303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/>
          <a:srcRect r="19529"/>
          <a:stretch/>
        </p:blipFill>
        <p:spPr>
          <a:xfrm>
            <a:off x="0" y="0"/>
            <a:ext cx="8269605" cy="6858000"/>
          </a:xfrm>
        </p:spPr>
      </p:pic>
      <p:pic>
        <p:nvPicPr>
          <p:cNvPr id="8" name="Picture Placeholder 7" descr="KDN-prezetacja-tlo-v1.png"/>
          <p:cNvPicPr>
            <a:picLocks noGrp="1" noChangeAspect="1"/>
          </p:cNvPicPr>
          <p:nvPr>
            <p:ph type="pic" sz="quarter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" b="200"/>
          <a:stretch>
            <a:fillRect/>
          </a:stretch>
        </p:blipFill>
        <p:spPr>
          <a:xfrm>
            <a:off x="941833" y="-57150"/>
            <a:ext cx="8375904" cy="6998289"/>
          </a:xfrm>
        </p:spPr>
      </p:pic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4085439" y="2298584"/>
            <a:ext cx="5058561" cy="889234"/>
          </a:xfrm>
        </p:spPr>
        <p:txBody>
          <a:bodyPr>
            <a:normAutofit/>
          </a:bodyPr>
          <a:lstStyle/>
          <a:p>
            <a:r>
              <a:rPr lang="pl-PL" sz="2600" dirty="0" smtClean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Uczelnia główny podmiot systemu</a:t>
            </a:r>
            <a:endParaRPr lang="pl-PL" sz="2600" dirty="0">
              <a:solidFill>
                <a:srgbClr val="E81B2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Obraz 12">
            <a:extLst>
              <a:ext uri="{FF2B5EF4-FFF2-40B4-BE49-F238E27FC236}">
                <a16:creationId xmlns:a16="http://schemas.microsoft.com/office/drawing/2014/main" xmlns="" id="{DBF66430-5A03-834D-8994-D3684E31B7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25139" y="527147"/>
            <a:ext cx="1309783" cy="192987"/>
          </a:xfrm>
          <a:prstGeom prst="rect">
            <a:avLst/>
          </a:prstGeom>
        </p:spPr>
      </p:pic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xmlns="" id="{8D1279F9-9BE8-994B-A8C7-A68BA0E9FC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7</a:t>
            </a:fld>
            <a:endParaRPr lang="pl-PL"/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xmlns="" id="{8846033D-8166-4F44-9E78-7FCC3FC21705}"/>
              </a:ext>
            </a:extLst>
          </p:cNvPr>
          <p:cNvSpPr txBox="1">
            <a:spLocks/>
          </p:cNvSpPr>
          <p:nvPr/>
        </p:nvSpPr>
        <p:spPr>
          <a:xfrm>
            <a:off x="4286468" y="3447875"/>
            <a:ext cx="4436908" cy="32736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4150" indent="-184150">
              <a:lnSpc>
                <a:spcPct val="114000"/>
              </a:lnSpc>
              <a:buClr>
                <a:srgbClr val="E81B29"/>
              </a:buClr>
              <a:buSzPct val="100000"/>
              <a:buFont typeface="+mj-lt"/>
              <a:buAutoNum type="arabicPeriod"/>
            </a:pP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Autonomia uczelni </a:t>
            </a:r>
            <a:endParaRPr lang="pl-PL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4150" indent="-184150">
              <a:lnSpc>
                <a:spcPct val="114000"/>
              </a:lnSpc>
              <a:buClr>
                <a:srgbClr val="E81B29"/>
              </a:buClr>
              <a:buSzPct val="100000"/>
              <a:buFont typeface="+mj-lt"/>
              <a:buAutoNum type="arabicPeriod"/>
            </a:pPr>
            <a:endParaRPr lang="pl-PL" sz="9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4150" indent="-184150">
              <a:lnSpc>
                <a:spcPct val="114000"/>
              </a:lnSpc>
              <a:buClr>
                <a:srgbClr val="E81B29"/>
              </a:buClr>
              <a:buSzPct val="100000"/>
              <a:buFont typeface="+mj-lt"/>
              <a:buAutoNum type="arabicPeriod"/>
            </a:pP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Nazwy </a:t>
            </a: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uczelni</a:t>
            </a:r>
          </a:p>
          <a:p>
            <a:pPr marL="184150" indent="-184150">
              <a:lnSpc>
                <a:spcPct val="114000"/>
              </a:lnSpc>
              <a:buClr>
                <a:srgbClr val="E81B29"/>
              </a:buClr>
              <a:buSzPct val="100000"/>
              <a:buFont typeface="+mj-lt"/>
              <a:buAutoNum type="arabicPeriod"/>
            </a:pPr>
            <a:endParaRPr lang="pl-PL" sz="9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4150" indent="-184150">
              <a:lnSpc>
                <a:spcPct val="114000"/>
              </a:lnSpc>
              <a:buClr>
                <a:srgbClr val="E81B29"/>
              </a:buClr>
              <a:buSzPct val="100000"/>
              <a:buFont typeface="+mj-lt"/>
              <a:buAutoNum type="arabicPeriod"/>
            </a:pP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Uczelnie publiczne i niepubliczne </a:t>
            </a:r>
            <a:endParaRPr lang="pl-PL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4150" indent="-184150">
              <a:lnSpc>
                <a:spcPct val="114000"/>
              </a:lnSpc>
              <a:buClr>
                <a:srgbClr val="E81B29"/>
              </a:buClr>
              <a:buSzPct val="100000"/>
              <a:buFont typeface="+mj-lt"/>
              <a:buAutoNum type="arabicPeriod"/>
            </a:pPr>
            <a:endParaRPr lang="pl-PL" sz="9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4150" indent="-184150">
              <a:lnSpc>
                <a:spcPct val="114000"/>
              </a:lnSpc>
              <a:buClr>
                <a:srgbClr val="E81B29"/>
              </a:buClr>
              <a:buSzPct val="100000"/>
              <a:buFont typeface="+mj-lt"/>
              <a:buAutoNum type="arabicPeriod"/>
            </a:pP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Uczelnie </a:t>
            </a: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akademickie i zawodowe oraz ich zadania</a:t>
            </a:r>
          </a:p>
          <a:p>
            <a:pPr marL="184150" indent="-184150">
              <a:lnSpc>
                <a:spcPct val="114000"/>
              </a:lnSpc>
              <a:buClr>
                <a:srgbClr val="E81B29"/>
              </a:buClr>
              <a:buSzPct val="100000"/>
              <a:buFont typeface="+mj-lt"/>
              <a:buAutoNum type="arabicPeriod"/>
            </a:pP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Zmiana </a:t>
            </a: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obecnego statusu </a:t>
            </a: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uczelni i okres przejściowy </a:t>
            </a:r>
            <a:endParaRPr lang="pl-PL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4150" indent="-184150">
              <a:buClr>
                <a:srgbClr val="E81B29"/>
              </a:buClr>
              <a:buSzPct val="100000"/>
              <a:buFont typeface="+mj-lt"/>
              <a:buAutoNum type="arabicPeriod"/>
            </a:pPr>
            <a:endParaRPr lang="pl-PL" sz="1400" dirty="0">
              <a:latin typeface="Montserrat Light" pitchFamily="2" charset="0"/>
            </a:endParaRPr>
          </a:p>
        </p:txBody>
      </p:sp>
      <p:pic>
        <p:nvPicPr>
          <p:cNvPr id="10" name="Obraz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0145" y="6329630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7365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Struktura uczelni 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933320" y="2549545"/>
            <a:ext cx="6737480" cy="2862971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Aft>
                <a:spcPts val="600"/>
              </a:spcAft>
              <a:buClr>
                <a:srgbClr val="E81B29"/>
              </a:buClr>
              <a:buSzPct val="100000"/>
              <a:buNone/>
            </a:pP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Określa</a:t>
            </a: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458550" lvl="1">
              <a:spcAft>
                <a:spcPts val="6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strukturę </a:t>
            </a: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organizacyjną uczelni</a:t>
            </a:r>
          </a:p>
          <a:p>
            <a:pPr marL="458550" lvl="1">
              <a:spcAft>
                <a:spcPts val="6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podział </a:t>
            </a: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zadań w ramach tej struktury</a:t>
            </a:r>
          </a:p>
          <a:p>
            <a:pPr marL="458550" lvl="1">
              <a:spcAft>
                <a:spcPts val="6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organizację </a:t>
            </a: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oraz zasady działania administracji </a:t>
            </a: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uczelni</a:t>
            </a:r>
            <a:endParaRPr lang="pl-PL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>
              <a:lnSpc>
                <a:spcPct val="100000"/>
              </a:lnSpc>
              <a:spcAft>
                <a:spcPts val="6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8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1B29"/>
              </a:buClr>
              <a:buSzPct val="100000"/>
              <a:buFont typeface="Wingdings" pitchFamily="2" charset="2"/>
              <a:buChar char="v"/>
            </a:pPr>
            <a:endParaRPr lang="pl-PL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1B29"/>
              </a:buClr>
              <a:buSzPct val="100000"/>
              <a:buFont typeface="Wingdings" pitchFamily="2" charset="2"/>
              <a:buChar char="v"/>
            </a:pP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Tryb </a:t>
            </a: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nadawania regulaminu organizacyjnego uczelni określa </a:t>
            </a: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statut</a:t>
            </a:r>
          </a:p>
          <a:p>
            <a:pPr marL="28575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1B29"/>
              </a:buClr>
              <a:buSzPct val="100000"/>
              <a:buFont typeface="Wingdings" pitchFamily="2" charset="2"/>
              <a:buChar char="v"/>
            </a:pP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Regulamin </a:t>
            </a: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organizacyjny nadaje rektor </a:t>
            </a: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70</a:t>
            </a:fld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3964602D-ED42-BB46-97BF-60B9FE0939FC}"/>
              </a:ext>
            </a:extLst>
          </p:cNvPr>
          <p:cNvSpPr txBox="1"/>
          <p:nvPr/>
        </p:nvSpPr>
        <p:spPr>
          <a:xfrm>
            <a:off x="838200" y="2087880"/>
            <a:ext cx="683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Regulamin organizacyjny 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xmlns="" id="{E6645478-A28A-4CE6-ADC8-289E900C27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64400" y="4443723"/>
            <a:ext cx="812800" cy="833823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077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xmlns="" id="{4594C2E9-45AF-D245-89CF-61EBDFE4DF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pPr/>
              <a:t>71</a:t>
            </a:fld>
            <a:endParaRPr lang="pl-PL" dirty="0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xmlns="" id="{2133C313-EBAB-4E47-875C-7F575CC167A9}"/>
              </a:ext>
            </a:extLst>
          </p:cNvPr>
          <p:cNvSpPr txBox="1"/>
          <p:nvPr/>
        </p:nvSpPr>
        <p:spPr>
          <a:xfrm>
            <a:off x="761999" y="2074817"/>
            <a:ext cx="7565571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l-PL" sz="4000" dirty="0">
              <a:solidFill>
                <a:schemeClr val="bg1"/>
              </a:solidFill>
              <a:latin typeface="Montserrat" pitchFamily="2" charset="0"/>
            </a:endParaRPr>
          </a:p>
          <a:p>
            <a:pPr algn="ctr"/>
            <a:endParaRPr lang="pl-PL" sz="4000" dirty="0">
              <a:solidFill>
                <a:schemeClr val="bg1"/>
              </a:solidFill>
              <a:latin typeface="Montserrat" pitchFamily="2" charset="0"/>
            </a:endParaRPr>
          </a:p>
          <a:p>
            <a:pPr algn="ctr"/>
            <a:r>
              <a:rPr lang="pl-PL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Federacje</a:t>
            </a: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1888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/>
          <a:srcRect r="19529"/>
          <a:stretch/>
        </p:blipFill>
        <p:spPr>
          <a:xfrm>
            <a:off x="0" y="0"/>
            <a:ext cx="8269605" cy="6858000"/>
          </a:xfrm>
        </p:spPr>
      </p:pic>
      <p:pic>
        <p:nvPicPr>
          <p:cNvPr id="8" name="Picture Placeholder 7" descr="KDN-prezetacja-tlo-v1.png"/>
          <p:cNvPicPr>
            <a:picLocks noGrp="1" noChangeAspect="1"/>
          </p:cNvPicPr>
          <p:nvPr>
            <p:ph type="pic" sz="quarter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" b="200"/>
          <a:stretch>
            <a:fillRect/>
          </a:stretch>
        </p:blipFill>
        <p:spPr>
          <a:xfrm>
            <a:off x="941833" y="-57150"/>
            <a:ext cx="8375904" cy="6998289"/>
          </a:xfrm>
        </p:spPr>
      </p:pic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4376261" y="2780928"/>
            <a:ext cx="4101942" cy="792088"/>
          </a:xfrm>
        </p:spPr>
        <p:txBody>
          <a:bodyPr>
            <a:normAutofit/>
          </a:bodyPr>
          <a:lstStyle/>
          <a:p>
            <a:r>
              <a:rPr lang="pl-PL" sz="2400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Federacje</a:t>
            </a:r>
            <a:endParaRPr lang="en-US" sz="2400" dirty="0">
              <a:solidFill>
                <a:srgbClr val="E81B2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Obraz 12">
            <a:extLst>
              <a:ext uri="{FF2B5EF4-FFF2-40B4-BE49-F238E27FC236}">
                <a16:creationId xmlns:a16="http://schemas.microsoft.com/office/drawing/2014/main" xmlns="" id="{DBF66430-5A03-834D-8994-D3684E31B7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25139" y="527147"/>
            <a:ext cx="1309783" cy="192987"/>
          </a:xfrm>
          <a:prstGeom prst="rect">
            <a:avLst/>
          </a:prstGeom>
        </p:spPr>
      </p:pic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xmlns="" id="{8D1279F9-9BE8-994B-A8C7-A68BA0E9FC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72</a:t>
            </a:fld>
            <a:endParaRPr lang="pl-PL"/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xmlns="" id="{8846033D-8166-4F44-9E78-7FCC3FC21705}"/>
              </a:ext>
            </a:extLst>
          </p:cNvPr>
          <p:cNvSpPr txBox="1">
            <a:spLocks/>
          </p:cNvSpPr>
          <p:nvPr/>
        </p:nvSpPr>
        <p:spPr>
          <a:xfrm>
            <a:off x="4286468" y="3789040"/>
            <a:ext cx="4857532" cy="25202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4150" indent="-184150">
              <a:buClr>
                <a:srgbClr val="E81B29"/>
              </a:buClr>
              <a:buSzPct val="100000"/>
              <a:buFont typeface="+mj-lt"/>
              <a:buAutoNum type="arabicPeriod"/>
            </a:pP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Zagadnienia 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ogólne</a:t>
            </a:r>
          </a:p>
          <a:p>
            <a:pPr marL="184150" indent="-184150">
              <a:buClr>
                <a:srgbClr val="E81B29"/>
              </a:buClr>
              <a:buSzPct val="100000"/>
              <a:buFont typeface="+mj-lt"/>
              <a:buAutoNum type="arabicPeriod"/>
            </a:pP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Tworzenie 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federacji</a:t>
            </a:r>
          </a:p>
          <a:p>
            <a:pPr marL="184150" indent="-184150">
              <a:buClr>
                <a:srgbClr val="E81B29"/>
              </a:buClr>
              <a:buSzPct val="100000"/>
              <a:buFont typeface="+mj-lt"/>
              <a:buAutoNum type="arabicPeriod"/>
            </a:pP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Organy 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federacji</a:t>
            </a:r>
          </a:p>
          <a:p>
            <a:pPr marL="184150" indent="-184150">
              <a:buClr>
                <a:srgbClr val="E81B29"/>
              </a:buClr>
              <a:buSzPct val="100000"/>
              <a:buFont typeface="+mj-lt"/>
              <a:buAutoNum type="arabicPeriod"/>
            </a:pP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Działalność 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federacji</a:t>
            </a:r>
          </a:p>
          <a:p>
            <a:pPr marL="184150" indent="-184150">
              <a:buClr>
                <a:srgbClr val="E81B29"/>
              </a:buClr>
              <a:buSzPct val="100000"/>
              <a:buFont typeface="+mj-lt"/>
              <a:buAutoNum type="arabicPeriod"/>
            </a:pP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Nadzór 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nad federacjami</a:t>
            </a:r>
          </a:p>
          <a:p>
            <a:pPr marL="184150" indent="-184150">
              <a:buClr>
                <a:srgbClr val="E81B29"/>
              </a:buClr>
              <a:buSzPct val="100000"/>
              <a:buFont typeface="+mj-lt"/>
              <a:buAutoNum type="arabicPeriod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Przepisy przejściowe</a:t>
            </a:r>
          </a:p>
        </p:txBody>
      </p:sp>
      <p:pic>
        <p:nvPicPr>
          <p:cNvPr id="10" name="Obraz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6481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Zagadnienia ogólne</a:t>
            </a:r>
            <a:endParaRPr lang="en-US" dirty="0">
              <a:solidFill>
                <a:srgbClr val="E81B2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1"/>
          </p:nvPr>
        </p:nvSpPr>
        <p:spPr>
          <a:xfrm>
            <a:off x="1088484" y="2686756"/>
            <a:ext cx="7155924" cy="2902484"/>
          </a:xfrm>
        </p:spPr>
        <p:txBody>
          <a:bodyPr anchor="t">
            <a:no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1B29"/>
              </a:buClr>
              <a:buSzPct val="100000"/>
              <a:buNone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Wspólna realizacja zadań w zakresie:</a:t>
            </a:r>
          </a:p>
          <a:p>
            <a:pPr marL="5461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prowadzenia działalności naukowej;</a:t>
            </a:r>
          </a:p>
          <a:p>
            <a:pPr marL="5461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kształcenia doktorantów;</a:t>
            </a:r>
          </a:p>
          <a:p>
            <a:pPr marL="5461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nadawania stopni naukowych lub stopni w zakresie sztuki;</a:t>
            </a:r>
          </a:p>
          <a:p>
            <a:pPr marL="5461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komercjalizacji wyników działalności naukowej oraz know-how związanego z tymi wynikami</a:t>
            </a:r>
          </a:p>
          <a:p>
            <a:pPr marL="5461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innych powierzonych </a:t>
            </a: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zadań – z wyłączeniem kształcenia 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na studiach</a:t>
            </a:r>
          </a:p>
        </p:txBody>
      </p:sp>
      <p:sp>
        <p:nvSpPr>
          <p:cNvPr id="8" name="Symbol zastępczy numeru slajdu 7">
            <a:extLst>
              <a:ext uri="{FF2B5EF4-FFF2-40B4-BE49-F238E27FC236}">
                <a16:creationId xmlns:a16="http://schemas.microsoft.com/office/drawing/2014/main" xmlns="" id="{E6D0BBBB-9441-7A4F-92B2-175FA259F4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73</a:t>
            </a:fld>
            <a:endParaRPr lang="pl-PL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4ED6F29A-699E-4765-AE02-5CD27DEA12E1}"/>
              </a:ext>
            </a:extLst>
          </p:cNvPr>
          <p:cNvSpPr txBox="1"/>
          <p:nvPr/>
        </p:nvSpPr>
        <p:spPr>
          <a:xfrm>
            <a:off x="1088484" y="2158999"/>
            <a:ext cx="59544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Cele powołania federacji</a:t>
            </a: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113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Zagadnienia ogólne</a:t>
            </a:r>
            <a:endParaRPr lang="en-US" dirty="0">
              <a:solidFill>
                <a:srgbClr val="E81B2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1"/>
          </p:nvPr>
        </p:nvSpPr>
        <p:spPr>
          <a:xfrm>
            <a:off x="1088484" y="2686756"/>
            <a:ext cx="6737480" cy="2652888"/>
          </a:xfrm>
        </p:spPr>
        <p:txBody>
          <a:bodyPr anchor="t">
            <a:noAutofit/>
          </a:bodyPr>
          <a:lstStyle/>
          <a:p>
            <a:pPr marL="28575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1B29"/>
              </a:buClr>
              <a:buSzPct val="100000"/>
              <a:buFont typeface="Wingdings" pitchFamily="2" charset="2"/>
              <a:buChar char="v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Do założenia i istnienia federacji potrzebne są co najmniej 2 podmioty uczestniczące</a:t>
            </a:r>
          </a:p>
          <a:p>
            <a:pPr marL="28575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1B29"/>
              </a:buClr>
              <a:buSzPct val="100000"/>
              <a:buFont typeface="Wingdings" pitchFamily="2" charset="2"/>
              <a:buChar char="v"/>
            </a:pPr>
            <a:endParaRPr lang="pl-PL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1B29"/>
              </a:buClr>
              <a:buSzPct val="100000"/>
              <a:buFont typeface="Wingdings" pitchFamily="2" charset="2"/>
              <a:buChar char="v"/>
            </a:pP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W 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ramach federacji mogą łączyć się:</a:t>
            </a:r>
          </a:p>
          <a:p>
            <a:pPr marL="715963" indent="-282575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publiczna uczelnia akademicka z publiczną uczelnią akademicką, instytutem badawczym, instytutem PAN lub instytutem międzynarodowym</a:t>
            </a:r>
          </a:p>
          <a:p>
            <a:pPr marL="715963" indent="-282575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niepubliczna uczelnia akademicka z inną niepubliczną uczelnią </a:t>
            </a: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akademicką</a:t>
            </a:r>
          </a:p>
          <a:p>
            <a:pPr marL="433388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1B29"/>
              </a:buClr>
              <a:buSzPct val="100000"/>
              <a:buNone/>
            </a:pPr>
            <a:endParaRPr lang="pl-PL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33388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1B29"/>
              </a:buClr>
              <a:buSzPct val="100000"/>
              <a:buNone/>
            </a:pP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Powyższe 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podmioty mogą uczestniczyć tylko w 1 federacji</a:t>
            </a:r>
          </a:p>
          <a:p>
            <a:pPr marL="28575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1B29"/>
              </a:buClr>
              <a:buSzPct val="100000"/>
              <a:buFont typeface="Wingdings" pitchFamily="2" charset="2"/>
              <a:buChar char="v"/>
            </a:pPr>
            <a:endParaRPr lang="pl-PL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15963" indent="-282575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1B29"/>
              </a:buClr>
              <a:buSzPct val="100000"/>
              <a:buFont typeface="Courier New" panose="02070309020205020404" pitchFamily="49" charset="0"/>
              <a:buChar char="o"/>
            </a:pPr>
            <a:endParaRPr lang="pl-PL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Symbol zastępczy numeru slajdu 7">
            <a:extLst>
              <a:ext uri="{FF2B5EF4-FFF2-40B4-BE49-F238E27FC236}">
                <a16:creationId xmlns:a16="http://schemas.microsoft.com/office/drawing/2014/main" xmlns="" id="{E6D0BBBB-9441-7A4F-92B2-175FA259F4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74</a:t>
            </a:fld>
            <a:endParaRPr lang="pl-PL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4ED6F29A-699E-4765-AE02-5CD27DEA12E1}"/>
              </a:ext>
            </a:extLst>
          </p:cNvPr>
          <p:cNvSpPr txBox="1"/>
          <p:nvPr/>
        </p:nvSpPr>
        <p:spPr>
          <a:xfrm>
            <a:off x="1088484" y="2158999"/>
            <a:ext cx="59544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Podmioty tworzące federację</a:t>
            </a: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8676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Zagadnienia ogólne</a:t>
            </a:r>
            <a:endParaRPr lang="en-US" dirty="0">
              <a:solidFill>
                <a:srgbClr val="E81B2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1"/>
          </p:nvPr>
        </p:nvSpPr>
        <p:spPr>
          <a:xfrm>
            <a:off x="1088484" y="2686756"/>
            <a:ext cx="7011908" cy="2652888"/>
          </a:xfrm>
        </p:spPr>
        <p:txBody>
          <a:bodyPr anchor="t">
            <a:noAutofit/>
          </a:bodyPr>
          <a:lstStyle/>
          <a:p>
            <a:pPr marL="28575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1B29"/>
              </a:buClr>
              <a:buSzPct val="100000"/>
              <a:buFont typeface="Wingdings" pitchFamily="2" charset="2"/>
              <a:buChar char="v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Federacja posiada osobowość prawną odrębną od jednostek w niej uczestniczących – osobowość prawna od momentu wpisu do rejestru federacji (prowadzi </a:t>
            </a:r>
            <a:r>
              <a:rPr lang="pl-PL" sz="1800" dirty="0" err="1">
                <a:latin typeface="Arial" panose="020B0604020202020204" pitchFamily="34" charset="0"/>
                <a:cs typeface="Arial" panose="020B0604020202020204" pitchFamily="34" charset="0"/>
              </a:rPr>
              <a:t>MNiSW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28575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1B29"/>
              </a:buClr>
              <a:buSzPct val="100000"/>
              <a:buFont typeface="Wingdings" pitchFamily="2" charset="2"/>
              <a:buChar char="v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Pracownicy jednostek wchodzących w skład federacji pozostają pracownikami tych jednostek</a:t>
            </a:r>
          </a:p>
          <a:p>
            <a:pPr marL="28575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1B29"/>
              </a:buClr>
              <a:buSzPct val="100000"/>
              <a:buFont typeface="Wingdings" pitchFamily="2" charset="2"/>
              <a:buChar char="v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Federacja i jej jednostki uczestniczące nie mogą ze sobą konkurować</a:t>
            </a:r>
          </a:p>
          <a:p>
            <a:pPr marL="28575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1B29"/>
              </a:buClr>
              <a:buSzPct val="100000"/>
              <a:buFont typeface="Wingdings" pitchFamily="2" charset="2"/>
              <a:buChar char="v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Federacja może prowadzić działalność gospodarczą wyodrębnioną organizacyjnie i finansowo od działalności statutowej</a:t>
            </a:r>
          </a:p>
          <a:p>
            <a:pPr marL="28575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1B29"/>
              </a:buClr>
              <a:buSzPct val="100000"/>
              <a:buFont typeface="Wingdings" pitchFamily="2" charset="2"/>
              <a:buChar char="v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Odpowiednie stosowanie przepisów dotyczących uczelni – zgodnie z katalogiem odesłań ustawowych</a:t>
            </a:r>
          </a:p>
          <a:p>
            <a:pPr marL="28575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1B29"/>
              </a:buClr>
              <a:buSzPct val="100000"/>
              <a:buFont typeface="Wingdings" pitchFamily="2" charset="2"/>
              <a:buChar char="v"/>
            </a:pPr>
            <a:endParaRPr lang="pl-PL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15963" indent="-282575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1B29"/>
              </a:buClr>
              <a:buSzPct val="100000"/>
              <a:buFont typeface="Courier New" panose="02070309020205020404" pitchFamily="49" charset="0"/>
              <a:buChar char="o"/>
            </a:pPr>
            <a:endParaRPr lang="pl-PL" sz="1550" dirty="0">
              <a:latin typeface="Montserrat Medium" pitchFamily="2" charset="0"/>
            </a:endParaRPr>
          </a:p>
        </p:txBody>
      </p:sp>
      <p:sp>
        <p:nvSpPr>
          <p:cNvPr id="8" name="Symbol zastępczy numeru slajdu 7">
            <a:extLst>
              <a:ext uri="{FF2B5EF4-FFF2-40B4-BE49-F238E27FC236}">
                <a16:creationId xmlns:a16="http://schemas.microsoft.com/office/drawing/2014/main" xmlns="" id="{E6D0BBBB-9441-7A4F-92B2-175FA259F4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75</a:t>
            </a:fld>
            <a:endParaRPr lang="pl-PL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4ED6F29A-699E-4765-AE02-5CD27DEA12E1}"/>
              </a:ext>
            </a:extLst>
          </p:cNvPr>
          <p:cNvSpPr txBox="1"/>
          <p:nvPr/>
        </p:nvSpPr>
        <p:spPr>
          <a:xfrm>
            <a:off x="1088484" y="2158999"/>
            <a:ext cx="59544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Status prawny federacji</a:t>
            </a: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5404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Tworzenie federacji</a:t>
            </a:r>
            <a:endParaRPr lang="en-US" dirty="0">
              <a:solidFill>
                <a:srgbClr val="E81B2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1"/>
          </p:nvPr>
        </p:nvSpPr>
        <p:spPr>
          <a:xfrm>
            <a:off x="1088483" y="2686756"/>
            <a:ext cx="7271745" cy="2652888"/>
          </a:xfrm>
        </p:spPr>
        <p:txBody>
          <a:bodyPr anchor="t">
            <a:noAutofit/>
          </a:bodyPr>
          <a:lstStyle/>
          <a:p>
            <a:pPr marL="28575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1B29"/>
              </a:buClr>
              <a:buSzPct val="100000"/>
              <a:buFont typeface="Wingdings" pitchFamily="2" charset="2"/>
              <a:buChar char="v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Utworzenie federacji tylko na wniosek jednostek uczestniczących</a:t>
            </a:r>
          </a:p>
          <a:p>
            <a:pPr marL="28575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1B29"/>
              </a:buClr>
              <a:buSzPct val="100000"/>
              <a:buFont typeface="Wingdings" pitchFamily="2" charset="2"/>
              <a:buChar char="v"/>
            </a:pPr>
            <a:endParaRPr lang="pl-PL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1B29"/>
              </a:buClr>
              <a:buSzPct val="100000"/>
              <a:buFont typeface="Wingdings" pitchFamily="2" charset="2"/>
              <a:buChar char="v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Projekt pierwszego statutu federacji należy uzgodnić z </a:t>
            </a:r>
            <a:r>
              <a:rPr lang="pl-PL" sz="1800" dirty="0" err="1">
                <a:latin typeface="Arial" panose="020B0604020202020204" pitchFamily="34" charset="0"/>
                <a:cs typeface="Arial" panose="020B0604020202020204" pitchFamily="34" charset="0"/>
              </a:rPr>
              <a:t>MNiSW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 i innymi organami nadzorującymi</a:t>
            </a:r>
          </a:p>
          <a:p>
            <a:pPr marL="28575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1B29"/>
              </a:buClr>
              <a:buSzPct val="100000"/>
              <a:buFont typeface="Wingdings" pitchFamily="2" charset="2"/>
              <a:buChar char="v"/>
            </a:pPr>
            <a:endParaRPr lang="pl-PL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1B29"/>
              </a:buClr>
              <a:buSzPct val="100000"/>
              <a:buFont typeface="Wingdings" pitchFamily="2" charset="2"/>
              <a:buChar char="v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Dla utworzenia federacji niezbędne jest zatwierdzenie statutu przez właściwe organy jednostek uczestniczących</a:t>
            </a:r>
          </a:p>
          <a:p>
            <a:pPr marL="28575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1B29"/>
              </a:buClr>
              <a:buSzPct val="100000"/>
              <a:buFont typeface="Wingdings" pitchFamily="2" charset="2"/>
              <a:buChar char="v"/>
            </a:pPr>
            <a:endParaRPr lang="pl-PL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1B29"/>
              </a:buClr>
              <a:buSzPct val="100000"/>
              <a:buNone/>
            </a:pPr>
            <a:r>
              <a:rPr lang="pl-PL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Federację tworzy, likwiduje, zmienia jej skład lub nazwę minister, w drodze decyzji administracyjnej!</a:t>
            </a:r>
          </a:p>
          <a:p>
            <a:pPr marL="28575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1B29"/>
              </a:buClr>
              <a:buSzPct val="100000"/>
              <a:buFont typeface="Wingdings" pitchFamily="2" charset="2"/>
              <a:buChar char="v"/>
            </a:pPr>
            <a:endParaRPr lang="pl-PL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1B29"/>
              </a:buClr>
              <a:buSzPct val="100000"/>
              <a:buFont typeface="Wingdings" pitchFamily="2" charset="2"/>
              <a:buChar char="v"/>
            </a:pPr>
            <a:endParaRPr lang="pl-PL" sz="1600" dirty="0">
              <a:latin typeface="Montserrat Medium" pitchFamily="2" charset="0"/>
            </a:endParaRPr>
          </a:p>
          <a:p>
            <a:pPr marL="715963" indent="-282575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1B29"/>
              </a:buClr>
              <a:buSzPct val="100000"/>
              <a:buFont typeface="Courier New" panose="02070309020205020404" pitchFamily="49" charset="0"/>
              <a:buChar char="o"/>
            </a:pPr>
            <a:endParaRPr lang="pl-PL" sz="1600" dirty="0">
              <a:latin typeface="Montserrat Medium" pitchFamily="2" charset="0"/>
            </a:endParaRPr>
          </a:p>
        </p:txBody>
      </p:sp>
      <p:sp>
        <p:nvSpPr>
          <p:cNvPr id="8" name="Symbol zastępczy numeru slajdu 7">
            <a:extLst>
              <a:ext uri="{FF2B5EF4-FFF2-40B4-BE49-F238E27FC236}">
                <a16:creationId xmlns:a16="http://schemas.microsoft.com/office/drawing/2014/main" xmlns="" id="{E6D0BBBB-9441-7A4F-92B2-175FA259F4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76</a:t>
            </a:fld>
            <a:endParaRPr lang="pl-PL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4ED6F29A-699E-4765-AE02-5CD27DEA12E1}"/>
              </a:ext>
            </a:extLst>
          </p:cNvPr>
          <p:cNvSpPr txBox="1"/>
          <p:nvPr/>
        </p:nvSpPr>
        <p:spPr>
          <a:xfrm>
            <a:off x="1088484" y="2158999"/>
            <a:ext cx="59544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Procedura tworzenia</a:t>
            </a:r>
            <a:endParaRPr lang="pl-PL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0786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Tworzenie federacji</a:t>
            </a:r>
            <a:endParaRPr lang="en-US" dirty="0">
              <a:solidFill>
                <a:srgbClr val="E81B2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1"/>
          </p:nvPr>
        </p:nvSpPr>
        <p:spPr>
          <a:xfrm>
            <a:off x="1088484" y="2686756"/>
            <a:ext cx="7293516" cy="2652888"/>
          </a:xfrm>
        </p:spPr>
        <p:txBody>
          <a:bodyPr anchor="t">
            <a:noAutofit/>
          </a:bodyPr>
          <a:lstStyle/>
          <a:p>
            <a:pPr marL="28575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E81B29"/>
              </a:buClr>
              <a:buSzPct val="100000"/>
              <a:buFont typeface="Wingdings" pitchFamily="2" charset="2"/>
              <a:buChar char="v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Nazwa i </a:t>
            </a: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siedziba 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federacji oraz jednostki uczestniczące</a:t>
            </a:r>
          </a:p>
          <a:p>
            <a:pPr marL="28575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E81B29"/>
              </a:buClr>
              <a:buSzPct val="100000"/>
              <a:buFont typeface="Wingdings" pitchFamily="2" charset="2"/>
              <a:buChar char="v"/>
            </a:pP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Zadania 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federacji</a:t>
            </a:r>
          </a:p>
          <a:p>
            <a:pPr marL="28575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E81B29"/>
              </a:buClr>
              <a:buSzPct val="100000"/>
              <a:buFont typeface="Wingdings" pitchFamily="2" charset="2"/>
              <a:buChar char="v"/>
            </a:pP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Sposób 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powoływania i odwoływania, zakres zadań i sposób działania organów federacji</a:t>
            </a:r>
          </a:p>
          <a:p>
            <a:pPr marL="28575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E81B29"/>
              </a:buClr>
              <a:buSzPct val="100000"/>
              <a:buFont typeface="Wingdings" pitchFamily="2" charset="2"/>
              <a:buChar char="v"/>
            </a:pP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Liczba 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członków zgromadzenia federacji</a:t>
            </a:r>
          </a:p>
          <a:p>
            <a:pPr marL="28575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E81B29"/>
              </a:buClr>
              <a:buSzPct val="100000"/>
              <a:buFont typeface="Wingdings" pitchFamily="2" charset="2"/>
              <a:buChar char="v"/>
            </a:pP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Zasady 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korzystania z obiektów i urządzeń federacji lub jednostek </a:t>
            </a: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uczestniczących</a:t>
            </a:r>
            <a:endParaRPr lang="pl-PL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Symbol zastępczy numeru slajdu 7">
            <a:extLst>
              <a:ext uri="{FF2B5EF4-FFF2-40B4-BE49-F238E27FC236}">
                <a16:creationId xmlns:a16="http://schemas.microsoft.com/office/drawing/2014/main" xmlns="" id="{E6D0BBBB-9441-7A4F-92B2-175FA259F4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77</a:t>
            </a:fld>
            <a:endParaRPr lang="pl-PL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4ED6F29A-699E-4765-AE02-5CD27DEA12E1}"/>
              </a:ext>
            </a:extLst>
          </p:cNvPr>
          <p:cNvSpPr txBox="1"/>
          <p:nvPr/>
        </p:nvSpPr>
        <p:spPr>
          <a:xfrm>
            <a:off x="1088484" y="2158999"/>
            <a:ext cx="59544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Zakres regulacji statutowych</a:t>
            </a:r>
            <a:endParaRPr lang="pl-PL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361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Tworzenie federacji</a:t>
            </a:r>
            <a:endParaRPr lang="en-US" dirty="0">
              <a:solidFill>
                <a:srgbClr val="E81B2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1"/>
          </p:nvPr>
        </p:nvSpPr>
        <p:spPr>
          <a:xfrm>
            <a:off x="1088483" y="2686756"/>
            <a:ext cx="7249973" cy="2652888"/>
          </a:xfrm>
        </p:spPr>
        <p:txBody>
          <a:bodyPr anchor="t">
            <a:noAutofit/>
          </a:bodyPr>
          <a:lstStyle/>
          <a:p>
            <a:pPr marL="28575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E81B29"/>
              </a:buClr>
              <a:buSzPct val="100000"/>
              <a:buFont typeface="Wingdings" pitchFamily="2" charset="2"/>
              <a:buChar char="v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skazanie jednostki uczestniczącej uprawnionej 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do otrzymania środków finansowych na kształcenie w szkole doktorskiej</a:t>
            </a:r>
          </a:p>
          <a:p>
            <a:pPr marL="28575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E81B29"/>
              </a:buClr>
              <a:buSzPct val="100000"/>
              <a:buFont typeface="Wingdings" pitchFamily="2" charset="2"/>
              <a:buChar char="v"/>
            </a:pP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zasady 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udziału w pokrywaniu kosztów działalności federacji</a:t>
            </a:r>
          </a:p>
          <a:p>
            <a:pPr marL="28575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E81B29"/>
              </a:buClr>
              <a:buSzPct val="100000"/>
              <a:buFont typeface="Wingdings" pitchFamily="2" charset="2"/>
              <a:buChar char="v"/>
            </a:pP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obowiązki 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jednostek uczestniczących w przypadku likwidacji federacji, w tym udział w kosztach likwidacji oraz zasady wstąpienia jednostek uczestniczących w prawa i obowiązki federacji, w tym prawa i obowiązki wynikające z decyzji administracyjnych</a:t>
            </a:r>
          </a:p>
        </p:txBody>
      </p:sp>
      <p:sp>
        <p:nvSpPr>
          <p:cNvPr id="8" name="Symbol zastępczy numeru slajdu 7">
            <a:extLst>
              <a:ext uri="{FF2B5EF4-FFF2-40B4-BE49-F238E27FC236}">
                <a16:creationId xmlns:a16="http://schemas.microsoft.com/office/drawing/2014/main" xmlns="" id="{E6D0BBBB-9441-7A4F-92B2-175FA259F4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78</a:t>
            </a:fld>
            <a:endParaRPr lang="pl-PL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4ED6F29A-699E-4765-AE02-5CD27DEA12E1}"/>
              </a:ext>
            </a:extLst>
          </p:cNvPr>
          <p:cNvSpPr txBox="1"/>
          <p:nvPr/>
        </p:nvSpPr>
        <p:spPr>
          <a:xfrm>
            <a:off x="1088484" y="2158999"/>
            <a:ext cx="59544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Zakres regulacji statutowych</a:t>
            </a: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6948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Organy federacji</a:t>
            </a:r>
            <a:endParaRPr lang="en-US" dirty="0">
              <a:solidFill>
                <a:srgbClr val="E81B2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1"/>
          </p:nvPr>
        </p:nvSpPr>
        <p:spPr>
          <a:xfrm>
            <a:off x="1088485" y="2636912"/>
            <a:ext cx="7083916" cy="2652888"/>
          </a:xfrm>
        </p:spPr>
        <p:txBody>
          <a:bodyPr anchor="t">
            <a:no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1B29"/>
              </a:buClr>
              <a:buSzPct val="100000"/>
              <a:buNone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Główne zadania prezydenta federacji:</a:t>
            </a:r>
          </a:p>
          <a:p>
            <a:pPr marL="715963" indent="-282575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1B29"/>
              </a:buClr>
              <a:buSzPct val="100000"/>
              <a:buFont typeface="Wingdings" pitchFamily="2" charset="2"/>
              <a:buChar char="ü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reprezentowanie federacji</a:t>
            </a:r>
          </a:p>
          <a:p>
            <a:pPr marL="715963" indent="-282575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1B29"/>
              </a:buClr>
              <a:buSzPct val="100000"/>
              <a:buFont typeface="Wingdings" pitchFamily="2" charset="2"/>
              <a:buChar char="ü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zarządzanie federacją</a:t>
            </a:r>
          </a:p>
          <a:p>
            <a:pPr marL="715963" indent="-282575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1B29"/>
              </a:buClr>
              <a:buSzPct val="100000"/>
              <a:buFont typeface="Wingdings" pitchFamily="2" charset="2"/>
              <a:buChar char="ü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wykonywanie czynności z zakresu prawa pracy w stosunku do pracowników federacji</a:t>
            </a:r>
          </a:p>
          <a:p>
            <a:pPr marL="715963" indent="-282575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1B29"/>
              </a:buClr>
              <a:buSzPct val="100000"/>
              <a:buFont typeface="Wingdings" pitchFamily="2" charset="2"/>
              <a:buChar char="ü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prowadzenie gospodarki finansowej federacji</a:t>
            </a:r>
          </a:p>
          <a:p>
            <a:pPr marL="715963" indent="-282575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1B29"/>
              </a:buClr>
              <a:buSzPct val="100000"/>
              <a:buFont typeface="Wingdings" pitchFamily="2" charset="2"/>
              <a:buChar char="ü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zapewnianie wykonywania przepisów obowiązujących w federacji</a:t>
            </a:r>
          </a:p>
          <a:p>
            <a:pPr marL="715963" indent="-282575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1B29"/>
              </a:buClr>
              <a:buSzPct val="100000"/>
              <a:buFont typeface="Wingdings" pitchFamily="2" charset="2"/>
              <a:buChar char="ü"/>
            </a:pPr>
            <a:endParaRPr lang="pl-PL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3975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1B29"/>
              </a:buClr>
              <a:buSzPct val="100000"/>
              <a:buNone/>
            </a:pPr>
            <a:r>
              <a:rPr lang="pl-PL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Domniemanie kompetencji prezydenta federacji!</a:t>
            </a:r>
          </a:p>
        </p:txBody>
      </p:sp>
      <p:sp>
        <p:nvSpPr>
          <p:cNvPr id="8" name="Symbol zastępczy numeru slajdu 7">
            <a:extLst>
              <a:ext uri="{FF2B5EF4-FFF2-40B4-BE49-F238E27FC236}">
                <a16:creationId xmlns:a16="http://schemas.microsoft.com/office/drawing/2014/main" xmlns="" id="{E6D0BBBB-9441-7A4F-92B2-175FA259F4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79</a:t>
            </a:fld>
            <a:endParaRPr lang="pl-PL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4ED6F29A-699E-4765-AE02-5CD27DEA12E1}"/>
              </a:ext>
            </a:extLst>
          </p:cNvPr>
          <p:cNvSpPr txBox="1"/>
          <p:nvPr/>
        </p:nvSpPr>
        <p:spPr>
          <a:xfrm>
            <a:off x="1088484" y="2158999"/>
            <a:ext cx="59544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Prezydent federacji</a:t>
            </a: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9692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Uczelnia główny podmiot systemu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882520" y="2733040"/>
            <a:ext cx="6737480" cy="303858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posiadają osobowość prawną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są autonomiczne (w prawnie określonych granicach)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prowadzą 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studia na co najmniej jednym kierunku (wymóg)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prowadzą działalność w swojej siedzibie (lub na obszarze związku metropolitalnego)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mogą prowadzić działalność poza siedzibą (filia) </a:t>
            </a:r>
          </a:p>
          <a:p>
            <a:pPr marL="285750"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pl-PL" sz="1600" dirty="0">
              <a:latin typeface="Montserrat Medium" panose="00000600000000000000" pitchFamily="2" charset="-18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pl-PL" sz="1600" dirty="0">
                <a:latin typeface="Montserrat Medium" panose="00000600000000000000" pitchFamily="2" charset="-18"/>
              </a:rPr>
              <a:t>		</a:t>
            </a:r>
          </a:p>
          <a:p>
            <a:pPr marL="0" indent="0" algn="ctr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endParaRPr lang="pl-PL" sz="1600" dirty="0">
              <a:solidFill>
                <a:srgbClr val="FF0000"/>
              </a:solidFill>
              <a:latin typeface="Montserrat Medium" pitchFamily="2" charset="0"/>
            </a:endParaRP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8</a:t>
            </a:fld>
            <a:endParaRPr lang="pl-PL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3964602D-ED42-BB46-97BF-60B9FE0939FC}"/>
              </a:ext>
            </a:extLst>
          </p:cNvPr>
          <p:cNvSpPr txBox="1"/>
          <p:nvPr/>
        </p:nvSpPr>
        <p:spPr>
          <a:xfrm>
            <a:off x="838200" y="2196645"/>
            <a:ext cx="59544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Uczelnie  </a:t>
            </a: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70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Organy federacji</a:t>
            </a:r>
            <a:endParaRPr lang="en-US" dirty="0">
              <a:solidFill>
                <a:srgbClr val="E81B2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1"/>
          </p:nvPr>
        </p:nvSpPr>
        <p:spPr>
          <a:xfrm>
            <a:off x="1088483" y="2522513"/>
            <a:ext cx="7249973" cy="2817131"/>
          </a:xfrm>
        </p:spPr>
        <p:txBody>
          <a:bodyPr anchor="t">
            <a:noAutofit/>
          </a:bodyPr>
          <a:lstStyle/>
          <a:p>
            <a:pPr marL="0" indent="0" algn="just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rgbClr val="E81B29"/>
              </a:buClr>
              <a:buSzPct val="100000"/>
              <a:buNone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Główne zadania zgromadzenia federacji:</a:t>
            </a:r>
          </a:p>
          <a:p>
            <a:pPr marL="715963" indent="-282575" algn="just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rgbClr val="E81B29"/>
              </a:buClr>
              <a:buSzPct val="100000"/>
              <a:buFont typeface="Wingdings" pitchFamily="2" charset="2"/>
              <a:buChar char="ü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uchwalanie zmian </a:t>
            </a: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statutu</a:t>
            </a:r>
          </a:p>
          <a:p>
            <a:pPr marL="715963" indent="-282575" algn="just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rgbClr val="E81B29"/>
              </a:buClr>
              <a:buSzPct val="100000"/>
              <a:buFont typeface="Wingdings" pitchFamily="2" charset="2"/>
              <a:buChar char="ü"/>
            </a:pP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monitorowanie 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gospodarki finansowej federacji w tym opiniowanie planu rzeczowo – finansowego i zatwierdzanie sprawozdania z jego wykonania a także zatwierdzanie sprawozdania finansowego)</a:t>
            </a:r>
          </a:p>
          <a:p>
            <a:pPr marL="715963" indent="-282575" algn="just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rgbClr val="E81B29"/>
              </a:buClr>
              <a:buSzPct val="100000"/>
              <a:buFont typeface="Wingdings" pitchFamily="2" charset="2"/>
              <a:buChar char="ü"/>
            </a:pP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przeprowadzanie 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oceny funkcjonowania federacji</a:t>
            </a:r>
          </a:p>
          <a:p>
            <a:pPr marL="715963" indent="-282575" algn="just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rgbClr val="E81B29"/>
              </a:buClr>
              <a:buSzPct val="100000"/>
              <a:buFont typeface="Wingdings" pitchFamily="2" charset="2"/>
              <a:buChar char="ü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formułowanie rekomendacji dla prezydenta w zakresie wykonywanych przez niego zadań</a:t>
            </a:r>
          </a:p>
          <a:p>
            <a:pPr marL="715963" indent="-282575" algn="just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rgbClr val="E81B29"/>
              </a:buClr>
              <a:buSzPct val="100000"/>
              <a:buFont typeface="Wingdings" pitchFamily="2" charset="2"/>
              <a:buChar char="ü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nadawanie stopni naukowych i stopni w zakresie sztuki</a:t>
            </a:r>
          </a:p>
          <a:p>
            <a:pPr marL="715963" indent="-282575" algn="just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rgbClr val="E81B29"/>
              </a:buClr>
              <a:buSzPct val="100000"/>
              <a:buFont typeface="Wingdings" pitchFamily="2" charset="2"/>
              <a:buChar char="ü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wykonywanie innych zadań określonych w statucie</a:t>
            </a:r>
            <a:endParaRPr lang="pl-PL" sz="1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Symbol zastępczy numeru slajdu 7">
            <a:extLst>
              <a:ext uri="{FF2B5EF4-FFF2-40B4-BE49-F238E27FC236}">
                <a16:creationId xmlns:a16="http://schemas.microsoft.com/office/drawing/2014/main" xmlns="" id="{E6D0BBBB-9441-7A4F-92B2-175FA259F4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80</a:t>
            </a:fld>
            <a:endParaRPr lang="pl-PL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4ED6F29A-699E-4765-AE02-5CD27DEA12E1}"/>
              </a:ext>
            </a:extLst>
          </p:cNvPr>
          <p:cNvSpPr txBox="1"/>
          <p:nvPr/>
        </p:nvSpPr>
        <p:spPr>
          <a:xfrm>
            <a:off x="971600" y="2060848"/>
            <a:ext cx="59544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Zgromadzenie federacji</a:t>
            </a: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8342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Organy federacji</a:t>
            </a:r>
            <a:endParaRPr lang="en-US" dirty="0">
              <a:solidFill>
                <a:srgbClr val="E81B2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1"/>
          </p:nvPr>
        </p:nvSpPr>
        <p:spPr>
          <a:xfrm>
            <a:off x="1088483" y="2686756"/>
            <a:ext cx="7249973" cy="2652888"/>
          </a:xfrm>
        </p:spPr>
        <p:txBody>
          <a:bodyPr anchor="t">
            <a:no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1B29"/>
              </a:buClr>
              <a:buSzPct val="100000"/>
              <a:buNone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Analogicznie jak w przypadku uczelni, w federacji statut może określać:</a:t>
            </a:r>
          </a:p>
          <a:p>
            <a:pPr marL="28575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1B29"/>
              </a:buClr>
              <a:buSzPct val="100000"/>
              <a:buFont typeface="Wingdings" pitchFamily="2" charset="2"/>
              <a:buChar char="v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inny organ federacji, lub</a:t>
            </a:r>
          </a:p>
          <a:p>
            <a:pPr marL="28575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1B29"/>
              </a:buClr>
              <a:buSzPct val="100000"/>
              <a:buFont typeface="Wingdings" pitchFamily="2" charset="2"/>
              <a:buChar char="v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inny organ jednostki uczestniczącej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1B29"/>
              </a:buClr>
              <a:buSzPct val="100000"/>
              <a:buNone/>
            </a:pP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który </a:t>
            </a: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będzie mógł nadawać stopnie naukowe i stopnie w zakresie sztuki.</a:t>
            </a:r>
          </a:p>
          <a:p>
            <a:pPr marL="28575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1B29"/>
              </a:buClr>
              <a:buSzPct val="100000"/>
              <a:buFontTx/>
              <a:buChar char="-"/>
            </a:pPr>
            <a:endParaRPr lang="pl-PL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1B29"/>
              </a:buClr>
              <a:buSzPct val="100000"/>
              <a:buNone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 jak w przypadku uczelni, dla jednej dyscypliny możliwe jest wskazanie </a:t>
            </a: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tylko </a:t>
            </a: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jednego organu właściwego do nadawania stopni.</a:t>
            </a:r>
          </a:p>
        </p:txBody>
      </p:sp>
      <p:sp>
        <p:nvSpPr>
          <p:cNvPr id="8" name="Symbol zastępczy numeru slajdu 7">
            <a:extLst>
              <a:ext uri="{FF2B5EF4-FFF2-40B4-BE49-F238E27FC236}">
                <a16:creationId xmlns:a16="http://schemas.microsoft.com/office/drawing/2014/main" xmlns="" id="{E6D0BBBB-9441-7A4F-92B2-175FA259F4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81</a:t>
            </a:fld>
            <a:endParaRPr lang="pl-PL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4ED6F29A-699E-4765-AE02-5CD27DEA12E1}"/>
              </a:ext>
            </a:extLst>
          </p:cNvPr>
          <p:cNvSpPr txBox="1"/>
          <p:nvPr/>
        </p:nvSpPr>
        <p:spPr>
          <a:xfrm>
            <a:off x="1088484" y="2158999"/>
            <a:ext cx="59544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Organ do nadawania stopni</a:t>
            </a: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2310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Działalność federacji</a:t>
            </a:r>
            <a:endParaRPr lang="en-US" dirty="0">
              <a:solidFill>
                <a:srgbClr val="E81B2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1"/>
          </p:nvPr>
        </p:nvSpPr>
        <p:spPr>
          <a:xfrm>
            <a:off x="1088483" y="2686756"/>
            <a:ext cx="7249973" cy="2652888"/>
          </a:xfrm>
        </p:spPr>
        <p:txBody>
          <a:bodyPr anchor="t">
            <a:noAutofit/>
          </a:bodyPr>
          <a:lstStyle/>
          <a:p>
            <a:pPr marL="28575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E81B29"/>
              </a:buClr>
              <a:buSzPct val="100000"/>
              <a:buFont typeface="Wingdings" pitchFamily="2" charset="2"/>
              <a:buChar char="v"/>
            </a:pPr>
            <a:r>
              <a:rPr lang="pl-PL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 przypadku zrzeszenia w formie federacji, ewaluację jakości działalności naukowej prowadzi się dla federacji </a:t>
            </a: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jednostki uczestniczące nie są wówczas odrębnie ewaluowane!</a:t>
            </a:r>
          </a:p>
          <a:p>
            <a:pPr marL="28575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E81B29"/>
              </a:buClr>
              <a:buSzPct val="100000"/>
              <a:buFont typeface="Wingdings" pitchFamily="2" charset="2"/>
              <a:buChar char="v"/>
            </a:pP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Ewaluacja </a:t>
            </a: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 dyscyplinach, w których jednostki federacji łącznie zatrudniały min. 12 pracowników prowadzących działalność naukową w danej dyscyplinie</a:t>
            </a:r>
          </a:p>
          <a:p>
            <a:pPr marL="28575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E81B29"/>
              </a:buClr>
              <a:buSzPct val="100000"/>
              <a:buFont typeface="Wingdings" pitchFamily="2" charset="2"/>
              <a:buChar char="v"/>
            </a:pP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Pracownicy </a:t>
            </a: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składają oświadczenia o upoważnieniu federacji do zaliczenia go do liczby N – max. w 1 podmiocie i w 2 dyscyplinach</a:t>
            </a:r>
          </a:p>
          <a:p>
            <a:pPr marL="28575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E81B29"/>
              </a:buClr>
              <a:buSzPct val="100000"/>
              <a:buFont typeface="Wingdings" pitchFamily="2" charset="2"/>
              <a:buChar char="v"/>
            </a:pP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Kategorie </a:t>
            </a: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naukowe otrzymuje federacja! </a:t>
            </a:r>
          </a:p>
        </p:txBody>
      </p:sp>
      <p:sp>
        <p:nvSpPr>
          <p:cNvPr id="8" name="Symbol zastępczy numeru slajdu 7">
            <a:extLst>
              <a:ext uri="{FF2B5EF4-FFF2-40B4-BE49-F238E27FC236}">
                <a16:creationId xmlns:a16="http://schemas.microsoft.com/office/drawing/2014/main" xmlns="" id="{E6D0BBBB-9441-7A4F-92B2-175FA259F4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82</a:t>
            </a:fld>
            <a:endParaRPr lang="pl-PL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4ED6F29A-699E-4765-AE02-5CD27DEA12E1}"/>
              </a:ext>
            </a:extLst>
          </p:cNvPr>
          <p:cNvSpPr txBox="1"/>
          <p:nvPr/>
        </p:nvSpPr>
        <p:spPr>
          <a:xfrm>
            <a:off x="1088483" y="2158999"/>
            <a:ext cx="73479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Ewaluacja </a:t>
            </a:r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działalności </a:t>
            </a:r>
            <a:r>
              <a:rPr lang="pl-PL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naukowej federacji</a:t>
            </a:r>
            <a:endParaRPr lang="pl-PL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46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Działalność federacji</a:t>
            </a:r>
            <a:endParaRPr lang="en-US" dirty="0">
              <a:solidFill>
                <a:srgbClr val="E81B2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1"/>
          </p:nvPr>
        </p:nvSpPr>
        <p:spPr>
          <a:xfrm>
            <a:off x="1088483" y="2686756"/>
            <a:ext cx="7249973" cy="2652888"/>
          </a:xfrm>
        </p:spPr>
        <p:txBody>
          <a:bodyPr anchor="t">
            <a:no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1B29"/>
              </a:buClr>
              <a:buSzPct val="100000"/>
              <a:buNone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Federacja jest „nośnikiem” uprawnień związanych z kategoriami naukowymi, tj. uprawnień do:</a:t>
            </a:r>
          </a:p>
          <a:p>
            <a:pPr marL="28575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E81B29"/>
              </a:buClr>
              <a:buSzPct val="100000"/>
              <a:buFont typeface="Wingdings" pitchFamily="2" charset="2"/>
              <a:buChar char="v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Nadawania stopni doktora i doktora habilitowanego</a:t>
            </a:r>
          </a:p>
          <a:p>
            <a:pPr marL="28575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E81B29"/>
              </a:buClr>
              <a:buSzPct val="100000"/>
              <a:buFont typeface="Wingdings" pitchFamily="2" charset="2"/>
              <a:buChar char="v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Kształcenia doktorantów w ramach szkół doktorskich</a:t>
            </a:r>
          </a:p>
          <a:p>
            <a:pPr marL="28575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E81B29"/>
              </a:buClr>
              <a:buSzPct val="100000"/>
              <a:buFont typeface="Wingdings" pitchFamily="2" charset="2"/>
              <a:buChar char="v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Przystępowania do konkursów: </a:t>
            </a:r>
          </a:p>
          <a:p>
            <a:pPr marL="719138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E81B29"/>
              </a:buClr>
              <a:buSzPct val="100000"/>
              <a:buFont typeface="Wingdings" pitchFamily="2" charset="2"/>
              <a:buChar char="ü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„Inicjatywa doskonałości – uczelnia badawcza”</a:t>
            </a:r>
          </a:p>
          <a:p>
            <a:pPr marL="719138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E81B29"/>
              </a:buClr>
              <a:buSzPct val="100000"/>
              <a:buFont typeface="Wingdings" pitchFamily="2" charset="2"/>
              <a:buChar char="ü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„Regionalna inicjatywa doskonałości”</a:t>
            </a:r>
          </a:p>
          <a:p>
            <a:pPr marL="53975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1B29"/>
              </a:buClr>
              <a:buSzPct val="100000"/>
              <a:buNone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53975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1B29"/>
              </a:buClr>
              <a:buSzPct val="100000"/>
              <a:buNone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</p:txBody>
      </p:sp>
      <p:sp>
        <p:nvSpPr>
          <p:cNvPr id="8" name="Symbol zastępczy numeru slajdu 7">
            <a:extLst>
              <a:ext uri="{FF2B5EF4-FFF2-40B4-BE49-F238E27FC236}">
                <a16:creationId xmlns:a16="http://schemas.microsoft.com/office/drawing/2014/main" xmlns="" id="{E6D0BBBB-9441-7A4F-92B2-175FA259F4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83</a:t>
            </a:fld>
            <a:endParaRPr lang="pl-PL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4ED6F29A-699E-4765-AE02-5CD27DEA12E1}"/>
              </a:ext>
            </a:extLst>
          </p:cNvPr>
          <p:cNvSpPr txBox="1"/>
          <p:nvPr/>
        </p:nvSpPr>
        <p:spPr>
          <a:xfrm>
            <a:off x="1088484" y="2158999"/>
            <a:ext cx="71520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Uprawnienia federacji</a:t>
            </a: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5154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Działalność federacji</a:t>
            </a:r>
            <a:endParaRPr lang="en-US" dirty="0">
              <a:solidFill>
                <a:srgbClr val="E81B2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1"/>
          </p:nvPr>
        </p:nvSpPr>
        <p:spPr>
          <a:xfrm>
            <a:off x="1088483" y="2686756"/>
            <a:ext cx="7249973" cy="2652888"/>
          </a:xfrm>
        </p:spPr>
        <p:txBody>
          <a:bodyPr anchor="t">
            <a:noAutofit/>
          </a:bodyPr>
          <a:lstStyle/>
          <a:p>
            <a:pPr marL="28575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czasu uzyskania własnych kategorii naukowej, federacja korzysta z uprawnień wynikających z kategorii naukowych jednostek uczestniczących</a:t>
            </a:r>
          </a:p>
          <a:p>
            <a:pPr marL="28575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endParaRPr lang="pl-PL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Jeżeli kategorie powielają się w danej dyscyplinie, to bierze się pod uwagę najwyższą kategorię w tej </a:t>
            </a: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dyscyplinie</a:t>
            </a:r>
            <a:endParaRPr lang="pl-PL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Symbol zastępczy numeru slajdu 7">
            <a:extLst>
              <a:ext uri="{FF2B5EF4-FFF2-40B4-BE49-F238E27FC236}">
                <a16:creationId xmlns:a16="http://schemas.microsoft.com/office/drawing/2014/main" xmlns="" id="{E6D0BBBB-9441-7A4F-92B2-175FA259F4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84</a:t>
            </a:fld>
            <a:endParaRPr lang="pl-PL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4ED6F29A-699E-4765-AE02-5CD27DEA12E1}"/>
              </a:ext>
            </a:extLst>
          </p:cNvPr>
          <p:cNvSpPr txBox="1"/>
          <p:nvPr/>
        </p:nvSpPr>
        <p:spPr>
          <a:xfrm>
            <a:off x="1088484" y="2158999"/>
            <a:ext cx="71520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Uprawnienia federacji</a:t>
            </a: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3613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Działalność federacji</a:t>
            </a:r>
            <a:endParaRPr lang="en-US" dirty="0">
              <a:solidFill>
                <a:srgbClr val="E81B2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1"/>
          </p:nvPr>
        </p:nvSpPr>
        <p:spPr>
          <a:xfrm>
            <a:off x="1088483" y="2686756"/>
            <a:ext cx="7249973" cy="2652888"/>
          </a:xfrm>
        </p:spPr>
        <p:txBody>
          <a:bodyPr anchor="t">
            <a:no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1B29"/>
              </a:buClr>
              <a:buSzPct val="100000"/>
              <a:buNone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Jednostki uczestniczące są „nośnikiem” uprawnień związanych z kategoriami naukowymi federacji, tj. uprawnień do:</a:t>
            </a:r>
          </a:p>
          <a:p>
            <a:pPr marL="715963" indent="-282575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E81B29"/>
              </a:buClr>
              <a:buSzPct val="100000"/>
              <a:buFont typeface="Wingdings" pitchFamily="2" charset="2"/>
              <a:buChar char="v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określonej nazwy uczelni - zgodnie z wymogami Ustawy</a:t>
            </a:r>
          </a:p>
          <a:p>
            <a:pPr marL="715963" indent="-282575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E81B29"/>
              </a:buClr>
              <a:buSzPct val="100000"/>
              <a:buFont typeface="Wingdings" pitchFamily="2" charset="2"/>
              <a:buChar char="v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tworzenia i prowadzenia studiów</a:t>
            </a:r>
          </a:p>
          <a:p>
            <a:pPr marL="715963" indent="-282575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E81B29"/>
              </a:buClr>
              <a:buSzPct val="100000"/>
              <a:buFont typeface="Wingdings" pitchFamily="2" charset="2"/>
              <a:buChar char="v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potwierdzania efektów uczenia </a:t>
            </a: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się</a:t>
            </a:r>
            <a:endParaRPr lang="pl-PL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Symbol zastępczy numeru slajdu 7">
            <a:extLst>
              <a:ext uri="{FF2B5EF4-FFF2-40B4-BE49-F238E27FC236}">
                <a16:creationId xmlns:a16="http://schemas.microsoft.com/office/drawing/2014/main" xmlns="" id="{E6D0BBBB-9441-7A4F-92B2-175FA259F4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85</a:t>
            </a:fld>
            <a:endParaRPr lang="pl-PL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4ED6F29A-699E-4765-AE02-5CD27DEA12E1}"/>
              </a:ext>
            </a:extLst>
          </p:cNvPr>
          <p:cNvSpPr txBox="1"/>
          <p:nvPr/>
        </p:nvSpPr>
        <p:spPr>
          <a:xfrm>
            <a:off x="1088484" y="2158999"/>
            <a:ext cx="71520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Uprawnienia jednostek uczestniczących</a:t>
            </a: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8811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Nadzór nad federacjami</a:t>
            </a:r>
            <a:endParaRPr lang="en-US" dirty="0">
              <a:solidFill>
                <a:srgbClr val="E81B2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1"/>
          </p:nvPr>
        </p:nvSpPr>
        <p:spPr>
          <a:xfrm>
            <a:off x="1088483" y="2686756"/>
            <a:ext cx="7249973" cy="2652888"/>
          </a:xfrm>
        </p:spPr>
        <p:txBody>
          <a:bodyPr anchor="t">
            <a:noAutofit/>
          </a:bodyPr>
          <a:lstStyle/>
          <a:p>
            <a:pPr marL="28575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Nadzór nad federacją sprawuje minister, który może nakładać administracyjne kary pieniężne w wysokości do 50 000 zł w przypadkach określonych w </a:t>
            </a: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Ustawie (informacje o konkursie przy zatrudnieniu, udostępnienie informacji w postępowaniu o nadanie stopnia, rozprawy doktorskiej i recenzji, informacje w BIP, niewprowadzenie danych do Systemu POL-on)</a:t>
            </a:r>
            <a:endParaRPr lang="pl-PL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endParaRPr lang="pl-PL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Minister obligatoryjnie likwiduje federację w przypadku nieuzyskania przez nią kategorii naukowej A+, A albo B+ w co najmniej 1 dyscyplinie – koszty likwidacji pokrywa się z majątku jednostek uczestniczących</a:t>
            </a:r>
          </a:p>
          <a:p>
            <a:pPr marL="28575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E81B29"/>
              </a:buClr>
              <a:buSzPct val="100000"/>
              <a:buFont typeface="Wingdings" pitchFamily="2" charset="2"/>
              <a:buChar char="v"/>
            </a:pPr>
            <a:endParaRPr lang="pl-PL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Symbol zastępczy numeru slajdu 7">
            <a:extLst>
              <a:ext uri="{FF2B5EF4-FFF2-40B4-BE49-F238E27FC236}">
                <a16:creationId xmlns:a16="http://schemas.microsoft.com/office/drawing/2014/main" xmlns="" id="{E6D0BBBB-9441-7A4F-92B2-175FA259F4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86</a:t>
            </a:fld>
            <a:endParaRPr lang="pl-PL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4ED6F29A-699E-4765-AE02-5CD27DEA12E1}"/>
              </a:ext>
            </a:extLst>
          </p:cNvPr>
          <p:cNvSpPr txBox="1"/>
          <p:nvPr/>
        </p:nvSpPr>
        <p:spPr>
          <a:xfrm>
            <a:off x="1088484" y="2158999"/>
            <a:ext cx="71520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>
                <a:latin typeface="Arial" panose="020B0604020202020204" pitchFamily="34" charset="0"/>
                <a:cs typeface="Arial" panose="020B0604020202020204" pitchFamily="34" charset="0"/>
              </a:rPr>
              <a:t>Nadzór nad federacjami i ich likwidacja</a:t>
            </a: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7350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Przepisy przejściowe</a:t>
            </a:r>
            <a:endParaRPr lang="en-US" dirty="0">
              <a:solidFill>
                <a:srgbClr val="E81B2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1"/>
          </p:nvPr>
        </p:nvSpPr>
        <p:spPr>
          <a:xfrm>
            <a:off x="1088483" y="2686756"/>
            <a:ext cx="7371949" cy="2652888"/>
          </a:xfrm>
        </p:spPr>
        <p:txBody>
          <a:bodyPr anchor="t">
            <a:noAutofit/>
          </a:bodyPr>
          <a:lstStyle/>
          <a:p>
            <a:pPr marL="285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Dotychczasowe związki uczelni publicznych mogą funkcjonować nie dłużej niż do 1 października 2028 r. – w tym okresie działają na zasadach dotychczasowych</a:t>
            </a:r>
          </a:p>
          <a:p>
            <a:pPr marL="285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endParaRPr lang="pl-PL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Nowe </a:t>
            </a:r>
            <a:r>
              <a:rPr lang="pl-PL" sz="1800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związki uczelni publicznych</a:t>
            </a: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mogą być tworzone na dotychczasowych zasadach maksymalnie do 1 października </a:t>
            </a: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2020r</a:t>
            </a: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endParaRPr lang="pl-PL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1B29"/>
              </a:buClr>
              <a:buSzPct val="100000"/>
              <a:buFont typeface="Wingdings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Decyzje w sprawie utworzenia związku uczelni niepublicznych wydane przed 1 października 2018 r. wygasają, a związek uczelni niepublicznych podlega likwidacji</a:t>
            </a:r>
            <a:r>
              <a:rPr lang="pl-PL" sz="1600" dirty="0">
                <a:solidFill>
                  <a:schemeClr val="tx1"/>
                </a:solidFill>
                <a:latin typeface="Montserrat Medium" pitchFamily="2" charset="0"/>
              </a:rPr>
              <a:t>!</a:t>
            </a:r>
          </a:p>
          <a:p>
            <a:pPr marL="28575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E81B29"/>
              </a:buClr>
              <a:buSzPct val="100000"/>
              <a:buFont typeface="Wingdings" pitchFamily="2" charset="2"/>
              <a:buChar char="v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</p:txBody>
      </p:sp>
      <p:sp>
        <p:nvSpPr>
          <p:cNvPr id="8" name="Symbol zastępczy numeru slajdu 7">
            <a:extLst>
              <a:ext uri="{FF2B5EF4-FFF2-40B4-BE49-F238E27FC236}">
                <a16:creationId xmlns:a16="http://schemas.microsoft.com/office/drawing/2014/main" xmlns="" id="{E6D0BBBB-9441-7A4F-92B2-175FA259F4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87</a:t>
            </a:fld>
            <a:endParaRPr lang="pl-PL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4ED6F29A-699E-4765-AE02-5CD27DEA12E1}"/>
              </a:ext>
            </a:extLst>
          </p:cNvPr>
          <p:cNvSpPr txBox="1"/>
          <p:nvPr/>
        </p:nvSpPr>
        <p:spPr>
          <a:xfrm>
            <a:off x="1088484" y="2158999"/>
            <a:ext cx="71520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Związki uczelni</a:t>
            </a: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4406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xmlns="" id="{4594C2E9-45AF-D245-89CF-61EBDFE4DF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pPr/>
              <a:t>88</a:t>
            </a:fld>
            <a:endParaRPr lang="pl-PL" dirty="0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xmlns="" id="{2133C313-EBAB-4E47-875C-7F575CC167A9}"/>
              </a:ext>
            </a:extLst>
          </p:cNvPr>
          <p:cNvSpPr txBox="1"/>
          <p:nvPr/>
        </p:nvSpPr>
        <p:spPr>
          <a:xfrm>
            <a:off x="761999" y="2089098"/>
            <a:ext cx="7565571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l-PL" sz="4000" dirty="0">
              <a:solidFill>
                <a:schemeClr val="bg1"/>
              </a:solidFill>
              <a:latin typeface="Montserrat" pitchFamily="2" charset="0"/>
            </a:endParaRPr>
          </a:p>
          <a:p>
            <a:pPr algn="ctr"/>
            <a:endParaRPr lang="pl-PL" sz="4000" dirty="0">
              <a:solidFill>
                <a:schemeClr val="bg1"/>
              </a:solidFill>
              <a:latin typeface="Montserrat" pitchFamily="2" charset="0"/>
            </a:endParaRPr>
          </a:p>
          <a:p>
            <a:pPr algn="ctr"/>
            <a:r>
              <a:rPr lang="pl-PL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Nadzór nad systemem szkolnictwa wyższego i nauki </a:t>
            </a: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428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/>
          <a:srcRect r="19529"/>
          <a:stretch/>
        </p:blipFill>
        <p:spPr>
          <a:xfrm>
            <a:off x="0" y="0"/>
            <a:ext cx="8269605" cy="6858000"/>
          </a:xfrm>
        </p:spPr>
      </p:pic>
      <p:pic>
        <p:nvPicPr>
          <p:cNvPr id="8" name="Picture Placeholder 7" descr="KDN-prezetacja-tlo-v1.png"/>
          <p:cNvPicPr>
            <a:picLocks noGrp="1" noChangeAspect="1"/>
          </p:cNvPicPr>
          <p:nvPr>
            <p:ph type="pic" sz="quarter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" b="200"/>
          <a:stretch>
            <a:fillRect/>
          </a:stretch>
        </p:blipFill>
        <p:spPr>
          <a:xfrm>
            <a:off x="941833" y="-57150"/>
            <a:ext cx="8375904" cy="6998289"/>
          </a:xfrm>
        </p:spPr>
      </p:pic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4376261" y="2468866"/>
            <a:ext cx="4101942" cy="1087720"/>
          </a:xfrm>
        </p:spPr>
        <p:txBody>
          <a:bodyPr>
            <a:noAutofit/>
          </a:bodyPr>
          <a:lstStyle/>
          <a:p>
            <a:r>
              <a:rPr lang="pl-PL" sz="2600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Nadzór nad systemem szkolnictwa wyższego i nauki </a:t>
            </a:r>
          </a:p>
        </p:txBody>
      </p:sp>
      <p:pic>
        <p:nvPicPr>
          <p:cNvPr id="13" name="Obraz 12">
            <a:extLst>
              <a:ext uri="{FF2B5EF4-FFF2-40B4-BE49-F238E27FC236}">
                <a16:creationId xmlns:a16="http://schemas.microsoft.com/office/drawing/2014/main" xmlns="" id="{DBF66430-5A03-834D-8994-D3684E31B7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25139" y="527147"/>
            <a:ext cx="1309783" cy="192987"/>
          </a:xfrm>
          <a:prstGeom prst="rect">
            <a:avLst/>
          </a:prstGeom>
        </p:spPr>
      </p:pic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xmlns="" id="{8D1279F9-9BE8-994B-A8C7-A68BA0E9FC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89</a:t>
            </a:fld>
            <a:endParaRPr lang="pl-PL"/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xmlns="" id="{8846033D-8166-4F44-9E78-7FCC3FC21705}"/>
              </a:ext>
            </a:extLst>
          </p:cNvPr>
          <p:cNvSpPr txBox="1">
            <a:spLocks/>
          </p:cNvSpPr>
          <p:nvPr/>
        </p:nvSpPr>
        <p:spPr>
          <a:xfrm>
            <a:off x="4286468" y="3717033"/>
            <a:ext cx="4436908" cy="29523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4150" indent="-184150">
              <a:buClr>
                <a:srgbClr val="E81B29"/>
              </a:buClr>
              <a:buSzPct val="100000"/>
              <a:buFont typeface="+mj-lt"/>
              <a:buAutoNum type="arabicPeriod"/>
            </a:pPr>
            <a:r>
              <a:rPr lang="pl-PL" sz="1700" dirty="0">
                <a:latin typeface="Arial" panose="020B0604020202020204" pitchFamily="34" charset="0"/>
                <a:cs typeface="Arial" panose="020B0604020202020204" pitchFamily="34" charset="0"/>
              </a:rPr>
              <a:t>Uprawnienia nadzorcze Ministra </a:t>
            </a:r>
          </a:p>
          <a:p>
            <a:pPr marL="184150" indent="-184150">
              <a:buClr>
                <a:srgbClr val="E81B29"/>
              </a:buClr>
              <a:buSzPct val="100000"/>
              <a:buFont typeface="+mj-lt"/>
              <a:buAutoNum type="arabicPeriod"/>
            </a:pPr>
            <a:r>
              <a:rPr lang="pl-PL" sz="1700" dirty="0">
                <a:latin typeface="Arial" panose="020B0604020202020204" pitchFamily="34" charset="0"/>
                <a:cs typeface="Arial" panose="020B0604020202020204" pitchFamily="34" charset="0"/>
              </a:rPr>
              <a:t>Stwierdzenie nieważności aktów uczelnianych</a:t>
            </a:r>
          </a:p>
          <a:p>
            <a:pPr marL="184150" indent="-184150">
              <a:buClr>
                <a:srgbClr val="E81B29"/>
              </a:buClr>
              <a:buSzPct val="100000"/>
              <a:buFont typeface="+mj-lt"/>
              <a:buAutoNum type="arabicPeriod"/>
            </a:pPr>
            <a:r>
              <a:rPr lang="pl-PL" sz="1700" dirty="0">
                <a:latin typeface="Arial" panose="020B0604020202020204" pitchFamily="34" charset="0"/>
                <a:cs typeface="Arial" panose="020B0604020202020204" pitchFamily="34" charset="0"/>
              </a:rPr>
              <a:t>Inne uprawnienia Ministra </a:t>
            </a:r>
          </a:p>
          <a:p>
            <a:pPr marL="184150" indent="-184150">
              <a:buClr>
                <a:srgbClr val="E81B29"/>
              </a:buClr>
              <a:buSzPct val="100000"/>
              <a:buFont typeface="+mj-lt"/>
              <a:buAutoNum type="arabicPeriod"/>
            </a:pPr>
            <a:r>
              <a:rPr lang="pl-PL" sz="1700" dirty="0">
                <a:latin typeface="Arial" panose="020B0604020202020204" pitchFamily="34" charset="0"/>
                <a:cs typeface="Arial" panose="020B0604020202020204" pitchFamily="34" charset="0"/>
              </a:rPr>
              <a:t>Odwołanie  rektora  </a:t>
            </a:r>
            <a:endParaRPr lang="pl-PL" sz="17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4150" indent="-184150">
              <a:buClr>
                <a:srgbClr val="E81B29"/>
              </a:buClr>
              <a:buSzPct val="100000"/>
              <a:buFont typeface="+mj-lt"/>
              <a:buAutoNum type="arabicPeriod"/>
            </a:pPr>
            <a:r>
              <a:rPr lang="pl-PL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Skrócenie </a:t>
            </a:r>
            <a:r>
              <a:rPr lang="pl-PL" sz="1700" dirty="0">
                <a:latin typeface="Arial" panose="020B0604020202020204" pitchFamily="34" charset="0"/>
                <a:cs typeface="Arial" panose="020B0604020202020204" pitchFamily="34" charset="0"/>
              </a:rPr>
              <a:t>kadencji rady uczelni </a:t>
            </a:r>
          </a:p>
          <a:p>
            <a:pPr marL="184150" indent="-184150">
              <a:buClr>
                <a:srgbClr val="E81B29"/>
              </a:buClr>
              <a:buSzPct val="100000"/>
              <a:buFont typeface="+mj-lt"/>
              <a:buAutoNum type="arabicPeriod"/>
            </a:pPr>
            <a:r>
              <a:rPr lang="pl-PL" sz="1700" dirty="0">
                <a:latin typeface="Arial" panose="020B0604020202020204" pitchFamily="34" charset="0"/>
                <a:cs typeface="Arial" panose="020B0604020202020204" pitchFamily="34" charset="0"/>
              </a:rPr>
              <a:t>Administracyjne kary pieniężne</a:t>
            </a:r>
          </a:p>
          <a:p>
            <a:pPr marL="184150" indent="-184150">
              <a:buClr>
                <a:srgbClr val="E81B29"/>
              </a:buClr>
              <a:buSzPct val="100000"/>
              <a:buFont typeface="+mj-lt"/>
              <a:buAutoNum type="arabicPeriod"/>
            </a:pPr>
            <a:r>
              <a:rPr lang="pl-PL" sz="1700" dirty="0">
                <a:latin typeface="Arial" panose="020B0604020202020204" pitchFamily="34" charset="0"/>
                <a:cs typeface="Arial" panose="020B0604020202020204" pitchFamily="34" charset="0"/>
              </a:rPr>
              <a:t>Okres przejściowy </a:t>
            </a:r>
          </a:p>
          <a:p>
            <a:pPr marL="184150" indent="-184150">
              <a:buClr>
                <a:srgbClr val="E81B29"/>
              </a:buClr>
              <a:buSzPct val="100000"/>
              <a:buFont typeface="+mj-lt"/>
              <a:buAutoNum type="arabicPeriod"/>
            </a:pPr>
            <a:endParaRPr lang="pl-PL" sz="1400" dirty="0">
              <a:latin typeface="Montserrat Light" pitchFamily="2" charset="0"/>
            </a:endParaRPr>
          </a:p>
          <a:p>
            <a:pPr marL="184150" indent="-184150">
              <a:buClr>
                <a:srgbClr val="E81B29"/>
              </a:buClr>
              <a:buSzPct val="100000"/>
              <a:buFont typeface="+mj-lt"/>
              <a:buAutoNum type="arabicPeriod"/>
            </a:pPr>
            <a:endParaRPr lang="pl-PL" sz="1400" dirty="0">
              <a:latin typeface="Montserrat Light" pitchFamily="2" charset="0"/>
            </a:endParaRPr>
          </a:p>
        </p:txBody>
      </p:sp>
      <p:pic>
        <p:nvPicPr>
          <p:cNvPr id="10" name="Obraz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409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Uczelnia główny podmiot systemu</a:t>
            </a:r>
            <a:endParaRPr lang="pl-PL" dirty="0">
              <a:solidFill>
                <a:srgbClr val="E81B29"/>
              </a:solidFill>
              <a:latin typeface="Montserrat" pitchFamily="2" charset="0"/>
            </a:endParaRP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838201" y="2759978"/>
            <a:ext cx="7634680" cy="2675622"/>
          </a:xfrm>
        </p:spPr>
        <p:txBody>
          <a:bodyPr>
            <a:noAutofit/>
          </a:bodyPr>
          <a:lstStyle/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600" dirty="0">
                <a:solidFill>
                  <a:schemeClr val="tx1"/>
                </a:solidFill>
                <a:latin typeface="Montserrat Medium" pitchFamily="2" charset="0"/>
              </a:rPr>
              <a:t>„</a:t>
            </a:r>
            <a:r>
              <a:rPr lang="pl-PL" sz="1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akademia</a:t>
            </a: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– zastrzeżona dla nazwy uczelni akademickiej </a:t>
            </a: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</a:t>
            </a:r>
            <a:r>
              <a:rPr lang="pl-PL" sz="1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politechnika</a:t>
            </a: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– uczelnia akademicka posiadająca kat. </a:t>
            </a: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naukową A+, A albo B+ w </a:t>
            </a: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min. </a:t>
            </a: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dyscyplinach w zakresie nauk inżynieryjnych i technicznych</a:t>
            </a: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</a:t>
            </a:r>
            <a:r>
              <a:rPr lang="pl-PL" sz="1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uniwersytet</a:t>
            </a: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uczelnia akademicka posiadająca kat. naukową </a:t>
            </a: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A+, A albo B+ w co najmniej 6 dyscyplinach naukowych lub artystycznych</a:t>
            </a: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zawierających się w co najmniej 3 dziedzinach nauki lub sztuki, zwanych dalej „dziedzinami”</a:t>
            </a:r>
          </a:p>
          <a:p>
            <a:pPr marL="0" indent="0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r>
              <a:rPr lang="pl-PL" sz="1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Nazwy uczelni a wyniki kategoryzacji.</a:t>
            </a:r>
            <a:endParaRPr lang="pl-PL" sz="1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617C575D-5054-624E-942F-E3A74D5B9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9</a:t>
            </a:fld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3964602D-ED42-BB46-97BF-60B9FE0939FC}"/>
              </a:ext>
            </a:extLst>
          </p:cNvPr>
          <p:cNvSpPr txBox="1"/>
          <p:nvPr/>
        </p:nvSpPr>
        <p:spPr>
          <a:xfrm>
            <a:off x="838200" y="2179320"/>
            <a:ext cx="683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Status uczelni a jej nazwa</a:t>
            </a: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614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476672"/>
            <a:ext cx="6621421" cy="412087"/>
          </a:xfrm>
        </p:spPr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Nadzór nad systemem szkolnictwa wyższego i nauki </a:t>
            </a:r>
            <a:endParaRPr lang="en-US" dirty="0">
              <a:solidFill>
                <a:srgbClr val="E81B2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1"/>
          </p:nvPr>
        </p:nvSpPr>
        <p:spPr>
          <a:xfrm>
            <a:off x="838200" y="2753414"/>
            <a:ext cx="6737480" cy="2600905"/>
          </a:xfrm>
        </p:spPr>
        <p:txBody>
          <a:bodyPr anchor="ctr">
            <a:noAutofit/>
          </a:bodyPr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 systemie Minister sprawuje  </a:t>
            </a:r>
            <a:r>
              <a:rPr lang="pl-PL" sz="1800" b="1" dirty="0">
                <a:latin typeface="Arial" panose="020B0604020202020204" pitchFamily="34" charset="0"/>
                <a:cs typeface="Arial" panose="020B0604020202020204" pitchFamily="34" charset="0"/>
              </a:rPr>
              <a:t>sprawuje nadzór nad</a:t>
            </a:r>
            <a:r>
              <a:rPr lang="pl-PL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285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czelniami w zakresie zgodności 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działania z przepisami prawa </a:t>
            </a: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oraz 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prawidłowości wydatkowania środków </a:t>
            </a: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publicznych</a:t>
            </a:r>
          </a:p>
          <a:p>
            <a:pPr marL="285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instytutami 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PAN, instytutami badawczymi i instytutami międzynarodowymi w zakresie zgodności działania z przepisami dotyczącymi kształcenia w szkole doktorskiej oraz prawidłowości wydatkowania środków publicznych przekazanych przez </a:t>
            </a: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ministra;</a:t>
            </a:r>
          </a:p>
          <a:p>
            <a:pPr marL="285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PAU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l-PL" sz="1800" dirty="0" err="1">
                <a:latin typeface="Arial" panose="020B0604020202020204" pitchFamily="34" charset="0"/>
                <a:cs typeface="Arial" panose="020B0604020202020204" pitchFamily="34" charset="0"/>
              </a:rPr>
              <a:t>RGNiSW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, PSRP, KRD oraz podmiotami, o których mowa w art. 7 ust. 1 pkt 8, w zakresie prawidłowości wydatkowania środków publicznych przekazanych przez </a:t>
            </a: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ministra;</a:t>
            </a:r>
          </a:p>
          <a:p>
            <a:pPr marL="285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NAWA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l-PL" sz="1800" dirty="0" err="1">
                <a:latin typeface="Arial" panose="020B0604020202020204" pitchFamily="34" charset="0"/>
                <a:cs typeface="Arial" panose="020B0604020202020204" pitchFamily="34" charset="0"/>
              </a:rPr>
              <a:t>NCBiR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 i NCN, w zakresie prawidłowości wydatkowania środków z budżetu państwa</a:t>
            </a:r>
          </a:p>
        </p:txBody>
      </p:sp>
      <p:sp>
        <p:nvSpPr>
          <p:cNvPr id="8" name="Symbol zastępczy numeru slajdu 7">
            <a:extLst>
              <a:ext uri="{FF2B5EF4-FFF2-40B4-BE49-F238E27FC236}">
                <a16:creationId xmlns:a16="http://schemas.microsoft.com/office/drawing/2014/main" xmlns="" id="{E6D0BBBB-9441-7A4F-92B2-175FA259F4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90</a:t>
            </a:fld>
            <a:endParaRPr lang="pl-PL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7389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476672"/>
            <a:ext cx="6621421" cy="412087"/>
          </a:xfrm>
        </p:spPr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Nadzór nad systemem szkolnictwa wyższego i nauki </a:t>
            </a:r>
            <a:endParaRPr lang="en-US" dirty="0">
              <a:solidFill>
                <a:srgbClr val="E81B2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1"/>
          </p:nvPr>
        </p:nvSpPr>
        <p:spPr>
          <a:xfrm>
            <a:off x="838200" y="2753414"/>
            <a:ext cx="6737480" cy="2600905"/>
          </a:xfrm>
        </p:spPr>
        <p:txBody>
          <a:bodyPr anchor="ctr">
            <a:no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1B29"/>
              </a:buClr>
              <a:buSzPct val="100000"/>
              <a:buNone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Minister sprawuje nadzór nad uczelniami w zakresie: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1B29"/>
              </a:buClr>
              <a:buSzPct val="100000"/>
              <a:buNone/>
            </a:pPr>
            <a:endParaRPr lang="pl-PL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zgodności działania z przepisami prawa </a:t>
            </a:r>
          </a:p>
          <a:p>
            <a:pPr marL="28575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prawidłowości wydatkowania środków publicznych</a:t>
            </a:r>
          </a:p>
          <a:p>
            <a:pPr marL="28575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Symbol zastępczy numeru slajdu 7">
            <a:extLst>
              <a:ext uri="{FF2B5EF4-FFF2-40B4-BE49-F238E27FC236}">
                <a16:creationId xmlns:a16="http://schemas.microsoft.com/office/drawing/2014/main" xmlns="" id="{E6D0BBBB-9441-7A4F-92B2-175FA259F4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91</a:t>
            </a:fld>
            <a:endParaRPr lang="pl-PL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47242A87-558F-4074-8EFD-A0E2EE19618F}"/>
              </a:ext>
            </a:extLst>
          </p:cNvPr>
          <p:cNvSpPr txBox="1"/>
          <p:nvPr/>
        </p:nvSpPr>
        <p:spPr>
          <a:xfrm>
            <a:off x="838200" y="2258995"/>
            <a:ext cx="683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Uprawnienia nadzorcze Ministra</a:t>
            </a: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7073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Nadzór nad systemem szkolnictwa wyższego i nauki </a:t>
            </a:r>
            <a:endParaRPr lang="en-US" dirty="0">
              <a:solidFill>
                <a:srgbClr val="E81B2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xmlns="" id="{15595134-0C16-2F45-AB3D-C5DDF47EBB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3947" y="2729100"/>
            <a:ext cx="1345705" cy="1069190"/>
          </a:xfrm>
          <a:prstGeom prst="rect">
            <a:avLst/>
          </a:prstGeom>
        </p:spPr>
      </p:pic>
      <p:sp>
        <p:nvSpPr>
          <p:cNvPr id="8" name="Symbol zastępczy numeru slajdu 7">
            <a:extLst>
              <a:ext uri="{FF2B5EF4-FFF2-40B4-BE49-F238E27FC236}">
                <a16:creationId xmlns:a16="http://schemas.microsoft.com/office/drawing/2014/main" xmlns="" id="{E6D0BBBB-9441-7A4F-92B2-175FA259F4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92</a:t>
            </a:fld>
            <a:endParaRPr lang="pl-PL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47242A87-558F-4074-8EFD-A0E2EE19618F}"/>
              </a:ext>
            </a:extLst>
          </p:cNvPr>
          <p:cNvSpPr txBox="1"/>
          <p:nvPr/>
        </p:nvSpPr>
        <p:spPr>
          <a:xfrm>
            <a:off x="846775" y="2282663"/>
            <a:ext cx="683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Uprawnienia nadzorcze Ministra</a:t>
            </a:r>
          </a:p>
        </p:txBody>
      </p:sp>
      <p:sp>
        <p:nvSpPr>
          <p:cNvPr id="9" name="Symbol zastępczy tekstu 3">
            <a:extLst>
              <a:ext uri="{FF2B5EF4-FFF2-40B4-BE49-F238E27FC236}">
                <a16:creationId xmlns:a16="http://schemas.microsoft.com/office/drawing/2014/main" xmlns="" id="{59028307-8F09-4DB7-B959-2EF3CBECD7AD}"/>
              </a:ext>
            </a:extLst>
          </p:cNvPr>
          <p:cNvSpPr>
            <a:spLocks noGrp="1"/>
          </p:cNvSpPr>
          <p:nvPr>
            <p:ph type="body" sz="half" idx="11"/>
          </p:nvPr>
        </p:nvSpPr>
        <p:spPr>
          <a:xfrm>
            <a:off x="933320" y="2875280"/>
            <a:ext cx="6737480" cy="2567121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E81B29"/>
              </a:buClr>
              <a:buSzPct val="100000"/>
              <a:buNone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Nadzór nad uczelniami:</a:t>
            </a:r>
          </a:p>
          <a:p>
            <a:pPr marL="28575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wojskowymi, </a:t>
            </a:r>
          </a:p>
          <a:p>
            <a:pPr marL="28575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służb państwowych, </a:t>
            </a:r>
          </a:p>
          <a:p>
            <a:pPr marL="28575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artystycznymi, </a:t>
            </a:r>
          </a:p>
          <a:p>
            <a:pPr marL="28575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medycznymi </a:t>
            </a:r>
          </a:p>
          <a:p>
            <a:pPr marL="28575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morskimi</a:t>
            </a:r>
          </a:p>
          <a:p>
            <a:pPr mar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E81B29"/>
              </a:buClr>
              <a:buSzPct val="100000"/>
              <a:buNone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sprawowany jest przez właściwych ministrów</a:t>
            </a: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7636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Nadzór nad systemem szkolnictwa wyższego i nauki </a:t>
            </a:r>
            <a:endParaRPr lang="en-US" dirty="0">
              <a:solidFill>
                <a:srgbClr val="E81B2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xmlns="" id="{15595134-0C16-2F45-AB3D-C5DDF47EBB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3947" y="1781364"/>
            <a:ext cx="1345705" cy="1069190"/>
          </a:xfrm>
          <a:prstGeom prst="rect">
            <a:avLst/>
          </a:prstGeom>
        </p:spPr>
      </p:pic>
      <p:sp>
        <p:nvSpPr>
          <p:cNvPr id="8" name="Symbol zastępczy numeru slajdu 7">
            <a:extLst>
              <a:ext uri="{FF2B5EF4-FFF2-40B4-BE49-F238E27FC236}">
                <a16:creationId xmlns:a16="http://schemas.microsoft.com/office/drawing/2014/main" xmlns="" id="{E6D0BBBB-9441-7A4F-92B2-175FA259F4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93</a:t>
            </a:fld>
            <a:endParaRPr lang="pl-PL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47242A87-558F-4074-8EFD-A0E2EE19618F}"/>
              </a:ext>
            </a:extLst>
          </p:cNvPr>
          <p:cNvSpPr txBox="1"/>
          <p:nvPr/>
        </p:nvSpPr>
        <p:spPr>
          <a:xfrm>
            <a:off x="838200" y="2258995"/>
            <a:ext cx="683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Uprawnienia nadzorcze Ministra</a:t>
            </a:r>
          </a:p>
        </p:txBody>
      </p:sp>
      <p:sp>
        <p:nvSpPr>
          <p:cNvPr id="9" name="Symbol zastępczy tekstu 3">
            <a:extLst>
              <a:ext uri="{FF2B5EF4-FFF2-40B4-BE49-F238E27FC236}">
                <a16:creationId xmlns:a16="http://schemas.microsoft.com/office/drawing/2014/main" xmlns="" id="{59028307-8F09-4DB7-B959-2EF3CBECD7AD}"/>
              </a:ext>
            </a:extLst>
          </p:cNvPr>
          <p:cNvSpPr>
            <a:spLocks noGrp="1"/>
          </p:cNvSpPr>
          <p:nvPr>
            <p:ph type="body" sz="half" idx="11"/>
          </p:nvPr>
        </p:nvSpPr>
        <p:spPr>
          <a:xfrm>
            <a:off x="933320" y="2875280"/>
            <a:ext cx="6737480" cy="2567121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 ramach nadzoru Minister może:</a:t>
            </a: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żądać od uczelni informacji i wyjaśnień </a:t>
            </a: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dokonywać kontroli działalności uczelni  </a:t>
            </a: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 przypadku uczelni niepublicznych dotyczy to również informacji i wyjaśnień od jej założyciela</a:t>
            </a: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0872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Nadzór nad systemem szkolnictwa wyższego i nauki </a:t>
            </a:r>
            <a:endParaRPr lang="en-US" dirty="0">
              <a:solidFill>
                <a:srgbClr val="E81B2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xmlns="" id="{15595134-0C16-2F45-AB3D-C5DDF47EBB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3947" y="1781364"/>
            <a:ext cx="1345705" cy="1069190"/>
          </a:xfrm>
          <a:prstGeom prst="rect">
            <a:avLst/>
          </a:prstGeom>
        </p:spPr>
      </p:pic>
      <p:sp>
        <p:nvSpPr>
          <p:cNvPr id="8" name="Symbol zastępczy numeru slajdu 7">
            <a:extLst>
              <a:ext uri="{FF2B5EF4-FFF2-40B4-BE49-F238E27FC236}">
                <a16:creationId xmlns:a16="http://schemas.microsoft.com/office/drawing/2014/main" xmlns="" id="{E6D0BBBB-9441-7A4F-92B2-175FA259F4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94</a:t>
            </a:fld>
            <a:endParaRPr lang="pl-PL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47242A87-558F-4074-8EFD-A0E2EE19618F}"/>
              </a:ext>
            </a:extLst>
          </p:cNvPr>
          <p:cNvSpPr txBox="1"/>
          <p:nvPr/>
        </p:nvSpPr>
        <p:spPr>
          <a:xfrm>
            <a:off x="838200" y="2258995"/>
            <a:ext cx="683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Uprawnienia nadzorcze Ministra</a:t>
            </a:r>
          </a:p>
        </p:txBody>
      </p:sp>
      <p:sp>
        <p:nvSpPr>
          <p:cNvPr id="9" name="Symbol zastępczy tekstu 3">
            <a:extLst>
              <a:ext uri="{FF2B5EF4-FFF2-40B4-BE49-F238E27FC236}">
                <a16:creationId xmlns:a16="http://schemas.microsoft.com/office/drawing/2014/main" xmlns="" id="{59028307-8F09-4DB7-B959-2EF3CBECD7AD}"/>
              </a:ext>
            </a:extLst>
          </p:cNvPr>
          <p:cNvSpPr>
            <a:spLocks noGrp="1"/>
          </p:cNvSpPr>
          <p:nvPr>
            <p:ph type="body" sz="half" idx="11"/>
          </p:nvPr>
        </p:nvSpPr>
        <p:spPr>
          <a:xfrm>
            <a:off x="933320" y="2875280"/>
            <a:ext cx="6737480" cy="2567121"/>
          </a:xfrm>
        </p:spPr>
        <p:txBody>
          <a:bodyPr>
            <a:noAutofit/>
          </a:bodyPr>
          <a:lstStyle/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kontrola </a:t>
            </a: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prowadzona jest </a:t>
            </a: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 podstawie przepisów ustawy  o kontroli w administracji rządowej</a:t>
            </a: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kontroli </a:t>
            </a: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mogą </a:t>
            </a: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zostać powołani eksperci</a:t>
            </a: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810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Nadzór nad systemem szkolnictwa wyższego i nauki 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xmlns="" id="{C90F271E-0079-8A40-AD43-314A192CD8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95</a:t>
            </a:fld>
            <a:endParaRPr lang="pl-PL"/>
          </a:p>
        </p:txBody>
      </p:sp>
      <p:sp>
        <p:nvSpPr>
          <p:cNvPr id="6" name="Symbol zastępczy tekstu 3">
            <a:extLst>
              <a:ext uri="{FF2B5EF4-FFF2-40B4-BE49-F238E27FC236}">
                <a16:creationId xmlns:a16="http://schemas.microsoft.com/office/drawing/2014/main" xmlns="" id="{3FED787C-4A09-344E-AC7A-86C88DFDED22}"/>
              </a:ext>
            </a:extLst>
          </p:cNvPr>
          <p:cNvSpPr txBox="1">
            <a:spLocks/>
          </p:cNvSpPr>
          <p:nvPr/>
        </p:nvSpPr>
        <p:spPr>
          <a:xfrm>
            <a:off x="580101" y="2000538"/>
            <a:ext cx="5969555" cy="35811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12400" indent="-28575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1000"/>
              </a:spcAft>
              <a:buSzPct val="80000"/>
              <a:buFontTx/>
              <a:buBlip>
                <a:blip r:embed="rId2"/>
              </a:buBlip>
              <a:defRPr sz="1300" kern="1200">
                <a:solidFill>
                  <a:srgbClr val="040404"/>
                </a:solidFill>
                <a:latin typeface="Helvetica Light"/>
                <a:ea typeface="+mn-ea"/>
                <a:cs typeface="Helvetica Light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200000"/>
              </a:lnSpc>
              <a:buClr>
                <a:srgbClr val="E81B29"/>
              </a:buClr>
              <a:buSzPct val="100000"/>
              <a:buFontTx/>
              <a:buNone/>
            </a:pPr>
            <a:endParaRPr lang="pl-PL" sz="1100" dirty="0">
              <a:latin typeface="Montserrat Medium" pitchFamily="2" charset="0"/>
            </a:endParaRP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xmlns="" id="{543D12AF-3ADB-4ECE-B5BD-23B5C2C0CC1A}"/>
              </a:ext>
            </a:extLst>
          </p:cNvPr>
          <p:cNvSpPr txBox="1"/>
          <p:nvPr/>
        </p:nvSpPr>
        <p:spPr>
          <a:xfrm>
            <a:off x="838200" y="2258995"/>
            <a:ext cx="72621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Stwierdzenie nieważności aktów uczelnianych</a:t>
            </a:r>
          </a:p>
        </p:txBody>
      </p:sp>
      <p:sp>
        <p:nvSpPr>
          <p:cNvPr id="11" name="Symbol zastępczy tekstu 3">
            <a:extLst>
              <a:ext uri="{FF2B5EF4-FFF2-40B4-BE49-F238E27FC236}">
                <a16:creationId xmlns:a16="http://schemas.microsoft.com/office/drawing/2014/main" xmlns="" id="{5D1C7FA5-80E5-47E3-9E37-B7868CA47590}"/>
              </a:ext>
            </a:extLst>
          </p:cNvPr>
          <p:cNvSpPr>
            <a:spLocks noGrp="1"/>
          </p:cNvSpPr>
          <p:nvPr>
            <p:ph type="body" sz="half" idx="11"/>
          </p:nvPr>
        </p:nvSpPr>
        <p:spPr>
          <a:xfrm>
            <a:off x="933320" y="2875280"/>
            <a:ext cx="7023056" cy="2567121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Minister stwierdza nieważność:</a:t>
            </a: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aktu wydanego przez organy uczelni, z wyłączeniem uchwały określającej sposób postępowania w sprawie nadania stopnia doktora oraz kwestii związanych z nadawaniem stopnia doktora habilitowanego, a także decyzji administracyjnej,</a:t>
            </a: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aktu założyciela w sprawie nadania statutu</a:t>
            </a:r>
          </a:p>
          <a:p>
            <a:pPr marL="0" indent="0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w przypadku stwierdzenia ich niezgodności z przepisami prawa</a:t>
            </a: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2111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Nadzór nad systemem szkolnictwa wyższego i nauki 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xmlns="" id="{C90F271E-0079-8A40-AD43-314A192CD8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96</a:t>
            </a:fld>
            <a:endParaRPr lang="pl-PL"/>
          </a:p>
        </p:txBody>
      </p:sp>
      <p:sp>
        <p:nvSpPr>
          <p:cNvPr id="6" name="Symbol zastępczy tekstu 3">
            <a:extLst>
              <a:ext uri="{FF2B5EF4-FFF2-40B4-BE49-F238E27FC236}">
                <a16:creationId xmlns:a16="http://schemas.microsoft.com/office/drawing/2014/main" xmlns="" id="{3FED787C-4A09-344E-AC7A-86C88DFDED22}"/>
              </a:ext>
            </a:extLst>
          </p:cNvPr>
          <p:cNvSpPr txBox="1">
            <a:spLocks/>
          </p:cNvSpPr>
          <p:nvPr/>
        </p:nvSpPr>
        <p:spPr>
          <a:xfrm>
            <a:off x="580101" y="2000538"/>
            <a:ext cx="5969555" cy="35811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12400" indent="-28575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1000"/>
              </a:spcAft>
              <a:buSzPct val="80000"/>
              <a:buFontTx/>
              <a:buBlip>
                <a:blip r:embed="rId2"/>
              </a:buBlip>
              <a:defRPr sz="1300" kern="1200">
                <a:solidFill>
                  <a:srgbClr val="040404"/>
                </a:solidFill>
                <a:latin typeface="Helvetica Light"/>
                <a:ea typeface="+mn-ea"/>
                <a:cs typeface="Helvetica Light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200000"/>
              </a:lnSpc>
              <a:buClr>
                <a:srgbClr val="E81B29"/>
              </a:buClr>
              <a:buSzPct val="100000"/>
              <a:buFontTx/>
              <a:buNone/>
            </a:pPr>
            <a:endParaRPr lang="pl-PL" sz="1100" dirty="0">
              <a:latin typeface="Montserrat Medium" pitchFamily="2" charset="0"/>
            </a:endParaRP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xmlns="" id="{543D12AF-3ADB-4ECE-B5BD-23B5C2C0CC1A}"/>
              </a:ext>
            </a:extLst>
          </p:cNvPr>
          <p:cNvSpPr txBox="1"/>
          <p:nvPr/>
        </p:nvSpPr>
        <p:spPr>
          <a:xfrm>
            <a:off x="838200" y="2258995"/>
            <a:ext cx="74782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Stwierdzenie nieważności aktów uczelnianych</a:t>
            </a:r>
          </a:p>
        </p:txBody>
      </p:sp>
      <p:sp>
        <p:nvSpPr>
          <p:cNvPr id="11" name="Symbol zastępczy tekstu 3">
            <a:extLst>
              <a:ext uri="{FF2B5EF4-FFF2-40B4-BE49-F238E27FC236}">
                <a16:creationId xmlns:a16="http://schemas.microsoft.com/office/drawing/2014/main" xmlns="" id="{5D1C7FA5-80E5-47E3-9E37-B7868CA47590}"/>
              </a:ext>
            </a:extLst>
          </p:cNvPr>
          <p:cNvSpPr>
            <a:spLocks noGrp="1"/>
          </p:cNvSpPr>
          <p:nvPr>
            <p:ph type="body" sz="half" idx="11"/>
          </p:nvPr>
        </p:nvSpPr>
        <p:spPr>
          <a:xfrm>
            <a:off x="933320" y="2875280"/>
            <a:ext cx="6737480" cy="2567121"/>
          </a:xfrm>
        </p:spPr>
        <p:txBody>
          <a:bodyPr>
            <a:noAutofit/>
          </a:bodyPr>
          <a:lstStyle/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 rozstrzygnięcie w sprawie stwierdzenia nieważności aktu służy, w terminie 30 dni od dnia jego doręczenia, skarga do sądu administracyjnego. </a:t>
            </a: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przepisy o zaskarżaniu do sądu administracyjnego decyzji administracyjnych stosuje się odpowiednio</a:t>
            </a: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pl-PL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014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Nadzór nad systemem szkolnictwa wyższego i nauki 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xmlns="" id="{C90F271E-0079-8A40-AD43-314A192CD8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97</a:t>
            </a:fld>
            <a:endParaRPr lang="pl-PL"/>
          </a:p>
        </p:txBody>
      </p:sp>
      <p:sp>
        <p:nvSpPr>
          <p:cNvPr id="6" name="Symbol zastępczy tekstu 3">
            <a:extLst>
              <a:ext uri="{FF2B5EF4-FFF2-40B4-BE49-F238E27FC236}">
                <a16:creationId xmlns:a16="http://schemas.microsoft.com/office/drawing/2014/main" xmlns="" id="{3FED787C-4A09-344E-AC7A-86C88DFDED22}"/>
              </a:ext>
            </a:extLst>
          </p:cNvPr>
          <p:cNvSpPr txBox="1">
            <a:spLocks/>
          </p:cNvSpPr>
          <p:nvPr/>
        </p:nvSpPr>
        <p:spPr>
          <a:xfrm>
            <a:off x="580101" y="2000538"/>
            <a:ext cx="5969555" cy="35811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12400" indent="-28575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1000"/>
              </a:spcAft>
              <a:buSzPct val="80000"/>
              <a:buFontTx/>
              <a:buBlip>
                <a:blip r:embed="rId2"/>
              </a:buBlip>
              <a:defRPr sz="1300" kern="1200">
                <a:solidFill>
                  <a:srgbClr val="040404"/>
                </a:solidFill>
                <a:latin typeface="Helvetica Light"/>
                <a:ea typeface="+mn-ea"/>
                <a:cs typeface="Helvetica Light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200000"/>
              </a:lnSpc>
              <a:buClr>
                <a:srgbClr val="E81B29"/>
              </a:buClr>
              <a:buSzPct val="100000"/>
              <a:buFontTx/>
              <a:buNone/>
            </a:pPr>
            <a:endParaRPr lang="pl-PL" sz="1100" dirty="0">
              <a:latin typeface="Montserrat Medium" pitchFamily="2" charset="0"/>
            </a:endParaRP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xmlns="" id="{543D12AF-3ADB-4ECE-B5BD-23B5C2C0CC1A}"/>
              </a:ext>
            </a:extLst>
          </p:cNvPr>
          <p:cNvSpPr txBox="1"/>
          <p:nvPr/>
        </p:nvSpPr>
        <p:spPr>
          <a:xfrm>
            <a:off x="838200" y="2258995"/>
            <a:ext cx="683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Wezwanie do usunięcia naruszenia </a:t>
            </a:r>
          </a:p>
        </p:txBody>
      </p:sp>
      <p:sp>
        <p:nvSpPr>
          <p:cNvPr id="11" name="Symbol zastępczy tekstu 3">
            <a:extLst>
              <a:ext uri="{FF2B5EF4-FFF2-40B4-BE49-F238E27FC236}">
                <a16:creationId xmlns:a16="http://schemas.microsoft.com/office/drawing/2014/main" xmlns="" id="{5D1C7FA5-80E5-47E3-9E37-B7868CA47590}"/>
              </a:ext>
            </a:extLst>
          </p:cNvPr>
          <p:cNvSpPr>
            <a:spLocks noGrp="1"/>
          </p:cNvSpPr>
          <p:nvPr>
            <p:ph type="body" sz="half" idx="11"/>
          </p:nvPr>
        </p:nvSpPr>
        <p:spPr>
          <a:xfrm>
            <a:off x="1043608" y="2852936"/>
            <a:ext cx="7272808" cy="2567121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Gdy </a:t>
            </a: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uczelnia, a w przypadku uczelni niepublicznej również jej założyciel:</a:t>
            </a: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narusza przepisy prawa lub </a:t>
            </a: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pozwolenie na utworzenie studiów na określonym kierunku, poziomie i profilu </a:t>
            </a:r>
          </a:p>
          <a:p>
            <a:pPr marL="0" indent="0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minister wzywa do zaprzestania tej działalności i usunięcia naruszenia</a:t>
            </a: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656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Nadzór nad systemem szkolnictwa wyższego i nauki 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xmlns="" id="{C90F271E-0079-8A40-AD43-314A192CD8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98</a:t>
            </a:fld>
            <a:endParaRPr lang="pl-PL"/>
          </a:p>
        </p:txBody>
      </p:sp>
      <p:sp>
        <p:nvSpPr>
          <p:cNvPr id="6" name="Symbol zastępczy tekstu 3">
            <a:extLst>
              <a:ext uri="{FF2B5EF4-FFF2-40B4-BE49-F238E27FC236}">
                <a16:creationId xmlns:a16="http://schemas.microsoft.com/office/drawing/2014/main" xmlns="" id="{3FED787C-4A09-344E-AC7A-86C88DFDED22}"/>
              </a:ext>
            </a:extLst>
          </p:cNvPr>
          <p:cNvSpPr txBox="1">
            <a:spLocks/>
          </p:cNvSpPr>
          <p:nvPr/>
        </p:nvSpPr>
        <p:spPr>
          <a:xfrm>
            <a:off x="580101" y="2000538"/>
            <a:ext cx="5969555" cy="35811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12400" indent="-28575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1000"/>
              </a:spcAft>
              <a:buSzPct val="80000"/>
              <a:buFontTx/>
              <a:buBlip>
                <a:blip r:embed="rId2"/>
              </a:buBlip>
              <a:defRPr sz="1300" kern="1200">
                <a:solidFill>
                  <a:srgbClr val="040404"/>
                </a:solidFill>
                <a:latin typeface="Helvetica Light"/>
                <a:ea typeface="+mn-ea"/>
                <a:cs typeface="Helvetica Light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200000"/>
              </a:lnSpc>
              <a:buClr>
                <a:srgbClr val="E81B29"/>
              </a:buClr>
              <a:buSzPct val="100000"/>
              <a:buFontTx/>
              <a:buNone/>
            </a:pPr>
            <a:endParaRPr lang="pl-PL" sz="1100" dirty="0">
              <a:latin typeface="Montserrat Medium" pitchFamily="2" charset="0"/>
            </a:endParaRP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xmlns="" id="{543D12AF-3ADB-4ECE-B5BD-23B5C2C0CC1A}"/>
              </a:ext>
            </a:extLst>
          </p:cNvPr>
          <p:cNvSpPr txBox="1"/>
          <p:nvPr/>
        </p:nvSpPr>
        <p:spPr>
          <a:xfrm>
            <a:off x="838200" y="2258995"/>
            <a:ext cx="683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Wezwanie do usunięcia naruszenia </a:t>
            </a:r>
          </a:p>
        </p:txBody>
      </p:sp>
      <p:sp>
        <p:nvSpPr>
          <p:cNvPr id="11" name="Symbol zastępczy tekstu 3">
            <a:extLst>
              <a:ext uri="{FF2B5EF4-FFF2-40B4-BE49-F238E27FC236}">
                <a16:creationId xmlns:a16="http://schemas.microsoft.com/office/drawing/2014/main" xmlns="" id="{5D1C7FA5-80E5-47E3-9E37-B7868CA47590}"/>
              </a:ext>
            </a:extLst>
          </p:cNvPr>
          <p:cNvSpPr>
            <a:spLocks noGrp="1"/>
          </p:cNvSpPr>
          <p:nvPr>
            <p:ph type="body" sz="half" idx="11"/>
          </p:nvPr>
        </p:nvSpPr>
        <p:spPr>
          <a:xfrm>
            <a:off x="933320" y="2875280"/>
            <a:ext cx="6737480" cy="2567121"/>
          </a:xfrm>
        </p:spPr>
        <p:txBody>
          <a:bodyPr>
            <a:noAutofit/>
          </a:bodyPr>
          <a:lstStyle/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 przypadku niezrealizowania wezwania Minister, w drodze decyzji administracyjnej, może zawiesić rekrutację na studia lub do szkoły doktorskiej na kolejny rok akademicki</a:t>
            </a: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decyzji nadaje się rygor </a:t>
            </a: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natychmiastowej wykonalności</a:t>
            </a: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232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pl-PL" dirty="0">
                <a:solidFill>
                  <a:srgbClr val="E81B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Nadzór nad systemem szkolnictwa wyższego i nauki 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xmlns="" id="{C90F271E-0079-8A40-AD43-314A192CD8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99</a:t>
            </a:fld>
            <a:endParaRPr lang="pl-PL"/>
          </a:p>
        </p:txBody>
      </p:sp>
      <p:sp>
        <p:nvSpPr>
          <p:cNvPr id="6" name="Symbol zastępczy tekstu 3">
            <a:extLst>
              <a:ext uri="{FF2B5EF4-FFF2-40B4-BE49-F238E27FC236}">
                <a16:creationId xmlns:a16="http://schemas.microsoft.com/office/drawing/2014/main" xmlns="" id="{3FED787C-4A09-344E-AC7A-86C88DFDED22}"/>
              </a:ext>
            </a:extLst>
          </p:cNvPr>
          <p:cNvSpPr txBox="1">
            <a:spLocks/>
          </p:cNvSpPr>
          <p:nvPr/>
        </p:nvSpPr>
        <p:spPr>
          <a:xfrm>
            <a:off x="580101" y="2000538"/>
            <a:ext cx="5969555" cy="35811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12400" indent="-28575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1000"/>
              </a:spcAft>
              <a:buSzPct val="80000"/>
              <a:buFontTx/>
              <a:buBlip>
                <a:blip r:embed="rId2"/>
              </a:buBlip>
              <a:defRPr sz="1300" kern="1200">
                <a:solidFill>
                  <a:srgbClr val="040404"/>
                </a:solidFill>
                <a:latin typeface="Helvetica Light"/>
                <a:ea typeface="+mn-ea"/>
                <a:cs typeface="Helvetica Light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200000"/>
              </a:lnSpc>
              <a:buClr>
                <a:srgbClr val="E81B29"/>
              </a:buClr>
              <a:buSzPct val="100000"/>
              <a:buFontTx/>
              <a:buNone/>
            </a:pPr>
            <a:endParaRPr lang="pl-PL" sz="1100" dirty="0">
              <a:latin typeface="Montserrat Medium" pitchFamily="2" charset="0"/>
            </a:endParaRP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xmlns="" id="{543D12AF-3ADB-4ECE-B5BD-23B5C2C0CC1A}"/>
              </a:ext>
            </a:extLst>
          </p:cNvPr>
          <p:cNvSpPr txBox="1"/>
          <p:nvPr/>
        </p:nvSpPr>
        <p:spPr>
          <a:xfrm>
            <a:off x="787400" y="2258995"/>
            <a:ext cx="683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Nakazanie zaprzestania prowadzenia studiów</a:t>
            </a:r>
          </a:p>
        </p:txBody>
      </p:sp>
      <p:sp>
        <p:nvSpPr>
          <p:cNvPr id="11" name="Symbol zastępczy tekstu 3">
            <a:extLst>
              <a:ext uri="{FF2B5EF4-FFF2-40B4-BE49-F238E27FC236}">
                <a16:creationId xmlns:a16="http://schemas.microsoft.com/office/drawing/2014/main" xmlns="" id="{5D1C7FA5-80E5-47E3-9E37-B7868CA47590}"/>
              </a:ext>
            </a:extLst>
          </p:cNvPr>
          <p:cNvSpPr>
            <a:spLocks noGrp="1"/>
          </p:cNvSpPr>
          <p:nvPr>
            <p:ph type="body" sz="half" idx="11"/>
          </p:nvPr>
        </p:nvSpPr>
        <p:spPr>
          <a:xfrm>
            <a:off x="933320" y="3190240"/>
            <a:ext cx="6737480" cy="2252161"/>
          </a:xfrm>
        </p:spPr>
        <p:txBody>
          <a:bodyPr>
            <a:noAutofit/>
          </a:bodyPr>
          <a:lstStyle/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 przypadku stwierdzenia, że uczelnia prowadzi studia z naruszeniem przepisów określających warunki prowadzenia studiów</a:t>
            </a: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Minister nakazuje uczelni zaprzestanie tej działalności. </a:t>
            </a:r>
          </a:p>
          <a:p>
            <a:pPr marL="285750">
              <a:lnSpc>
                <a:spcPct val="100000"/>
              </a:lnSpc>
              <a:buClr>
                <a:srgbClr val="E81B29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decyzja administracyjnej, której obligatoryjnie nadaje się rygor natychmiastowej wykonalności</a:t>
            </a:r>
          </a:p>
          <a:p>
            <a:pPr marL="0" indent="0">
              <a:lnSpc>
                <a:spcPct val="100000"/>
              </a:lnSpc>
              <a:buClr>
                <a:srgbClr val="E81B29"/>
              </a:buClr>
              <a:buSzPct val="100000"/>
              <a:buNone/>
            </a:pPr>
            <a:endParaRPr lang="pl-PL" sz="1600" dirty="0">
              <a:solidFill>
                <a:schemeClr val="tx1"/>
              </a:solidFill>
              <a:latin typeface="Montserrat Medium" pitchFamily="2" charset="0"/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4353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449</TotalTime>
  <Words>4820</Words>
  <Application>Microsoft Office PowerPoint</Application>
  <PresentationFormat>Pokaz na ekranie (4:3)</PresentationFormat>
  <Paragraphs>941</Paragraphs>
  <Slides>108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108</vt:i4>
      </vt:variant>
    </vt:vector>
  </HeadingPairs>
  <TitlesOfParts>
    <vt:vector size="109" baseType="lpstr">
      <vt:lpstr>Motyw pakietu Office</vt:lpstr>
      <vt:lpstr>Prezentacja programu PowerPoint</vt:lpstr>
      <vt:lpstr>Plan prezentacji</vt:lpstr>
      <vt:lpstr>Prezentacja programu PowerPoint</vt:lpstr>
      <vt:lpstr>System szkolnictwa wyższego i nauki</vt:lpstr>
      <vt:lpstr>System szkolnictwa wyższego i nauki</vt:lpstr>
      <vt:lpstr>Prezentacja programu PowerPoint</vt:lpstr>
      <vt:lpstr>Uczelnia główny podmiot systemu</vt:lpstr>
      <vt:lpstr>Uczelnia główny podmiot systemu</vt:lpstr>
      <vt:lpstr>Uczelnia główny podmiot systemu</vt:lpstr>
      <vt:lpstr>Uczelnia główny podmiot systemu</vt:lpstr>
      <vt:lpstr>Uczelnia główny podmiot systemu</vt:lpstr>
      <vt:lpstr>Uczelnia główny podmiot systemu</vt:lpstr>
      <vt:lpstr>Uczelnia główny podmiot systemu</vt:lpstr>
      <vt:lpstr>Uczelnia główny podmiot systemu</vt:lpstr>
      <vt:lpstr>Uczelnia główny podmiot systemu</vt:lpstr>
      <vt:lpstr>Uczelnia główny podmiot systemu</vt:lpstr>
      <vt:lpstr>Uczelnia główny podmiot systemu</vt:lpstr>
      <vt:lpstr>Uczelnia główny podmiot systemu</vt:lpstr>
      <vt:lpstr>Uczelnia główny podmiot systemu</vt:lpstr>
      <vt:lpstr>Uczelnia główny podmiot systemu</vt:lpstr>
      <vt:lpstr>Uczelnia główny podmiot systemu</vt:lpstr>
      <vt:lpstr>Uczelnia główny podmiot systemu</vt:lpstr>
      <vt:lpstr>Uczelnia główny podmiot systemu</vt:lpstr>
      <vt:lpstr>Uczelnia główny podmiot systemu</vt:lpstr>
      <vt:lpstr>Uczelnia główny podmiot systemu</vt:lpstr>
      <vt:lpstr>Uczelnia główny podmiot systemu</vt:lpstr>
      <vt:lpstr>Prezentacja programu PowerPoint</vt:lpstr>
      <vt:lpstr>Statut uczelni</vt:lpstr>
      <vt:lpstr>Statut uczelni </vt:lpstr>
      <vt:lpstr>Statut uczelni </vt:lpstr>
      <vt:lpstr>Statut uczelni </vt:lpstr>
      <vt:lpstr>Statut uczelni </vt:lpstr>
      <vt:lpstr>Statut uczelni </vt:lpstr>
      <vt:lpstr>Statut uczelni </vt:lpstr>
      <vt:lpstr>Statut uczelni </vt:lpstr>
      <vt:lpstr>Statut uczelni </vt:lpstr>
      <vt:lpstr>Statut uczelni </vt:lpstr>
      <vt:lpstr>Prezentacja programu PowerPoint</vt:lpstr>
      <vt:lpstr>Organy uczelni  </vt:lpstr>
      <vt:lpstr>Organy uczelni </vt:lpstr>
      <vt:lpstr>Organy uczelni </vt:lpstr>
      <vt:lpstr>Organy uczelni </vt:lpstr>
      <vt:lpstr>Organy uczelni </vt:lpstr>
      <vt:lpstr>Organy uczelni </vt:lpstr>
      <vt:lpstr>Organy uczelni </vt:lpstr>
      <vt:lpstr>Organy uczelni </vt:lpstr>
      <vt:lpstr>Organy uczelni </vt:lpstr>
      <vt:lpstr>Organy uczelni </vt:lpstr>
      <vt:lpstr>Organy uczelni </vt:lpstr>
      <vt:lpstr>Organy uczelni </vt:lpstr>
      <vt:lpstr>Organy uczelni </vt:lpstr>
      <vt:lpstr>Organy uczelni </vt:lpstr>
      <vt:lpstr>Organy uczelni </vt:lpstr>
      <vt:lpstr>Organy uczelni </vt:lpstr>
      <vt:lpstr>Organy uczelni </vt:lpstr>
      <vt:lpstr>Organy uczelni </vt:lpstr>
      <vt:lpstr>Organy uczelni </vt:lpstr>
      <vt:lpstr>Organy uczelni </vt:lpstr>
      <vt:lpstr>Organy uczelni </vt:lpstr>
      <vt:lpstr>Organy uczelni </vt:lpstr>
      <vt:lpstr>Struktura uczelni </vt:lpstr>
      <vt:lpstr>Organy uczelni </vt:lpstr>
      <vt:lpstr>Prezentacja programu PowerPoint</vt:lpstr>
      <vt:lpstr>Struktura uczelni  </vt:lpstr>
      <vt:lpstr>Struktura uczelni </vt:lpstr>
      <vt:lpstr>Struktura uczelni </vt:lpstr>
      <vt:lpstr>Struktura uczelni </vt:lpstr>
      <vt:lpstr>Struktura uczelni </vt:lpstr>
      <vt:lpstr>Struktura uczelni </vt:lpstr>
      <vt:lpstr>Struktura uczelni </vt:lpstr>
      <vt:lpstr>Prezentacja programu PowerPoint</vt:lpstr>
      <vt:lpstr>Federacje</vt:lpstr>
      <vt:lpstr>Zagadnienia ogólne</vt:lpstr>
      <vt:lpstr>Zagadnienia ogólne</vt:lpstr>
      <vt:lpstr>Zagadnienia ogólne</vt:lpstr>
      <vt:lpstr>Tworzenie federacji</vt:lpstr>
      <vt:lpstr>Tworzenie federacji</vt:lpstr>
      <vt:lpstr>Tworzenie federacji</vt:lpstr>
      <vt:lpstr>Organy federacji</vt:lpstr>
      <vt:lpstr>Organy federacji</vt:lpstr>
      <vt:lpstr>Organy federacji</vt:lpstr>
      <vt:lpstr>Działalność federacji</vt:lpstr>
      <vt:lpstr>Działalność federacji</vt:lpstr>
      <vt:lpstr>Działalność federacji</vt:lpstr>
      <vt:lpstr>Działalność federacji</vt:lpstr>
      <vt:lpstr>Nadzór nad federacjami</vt:lpstr>
      <vt:lpstr>Przepisy przejściowe</vt:lpstr>
      <vt:lpstr>Prezentacja programu PowerPoint</vt:lpstr>
      <vt:lpstr>Nadzór nad systemem szkolnictwa wyższego i nauki </vt:lpstr>
      <vt:lpstr>Nadzór nad systemem szkolnictwa wyższego i nauki </vt:lpstr>
      <vt:lpstr>Nadzór nad systemem szkolnictwa wyższego i nauki </vt:lpstr>
      <vt:lpstr>Nadzór nad systemem szkolnictwa wyższego i nauki </vt:lpstr>
      <vt:lpstr>Nadzór nad systemem szkolnictwa wyższego i nauki </vt:lpstr>
      <vt:lpstr>Nadzór nad systemem szkolnictwa wyższego i nauki </vt:lpstr>
      <vt:lpstr>Nadzór nad systemem szkolnictwa wyższego i nauki </vt:lpstr>
      <vt:lpstr>Nadzór nad systemem szkolnictwa wyższego i nauki </vt:lpstr>
      <vt:lpstr>Nadzór nad systemem szkolnictwa wyższego i nauki </vt:lpstr>
      <vt:lpstr>Nadzór nad systemem szkolnictwa wyższego i nauki </vt:lpstr>
      <vt:lpstr>Nadzór nad systemem szkolnictwa wyższego i nauki </vt:lpstr>
      <vt:lpstr>Nadzór nad systemem szkolnictwa wyższego i nauki </vt:lpstr>
      <vt:lpstr>Nadzór nad systemem szkolnictwa wyższego i nauki </vt:lpstr>
      <vt:lpstr>Nadzór nad systemem szkolnictwa wyższego i nauki </vt:lpstr>
      <vt:lpstr>Nadzór nad systemem szkolnictwa wyższego i nauki </vt:lpstr>
      <vt:lpstr>Nadzór nad systemem szkolnictwa wyższego i nauki </vt:lpstr>
      <vt:lpstr>Nadzór nad systemem szkolnictwa wyższego i nauki </vt:lpstr>
      <vt:lpstr>Nadzór nad systemem szkolnictwa wyższego i nauki </vt:lpstr>
      <vt:lpstr>Nadzór nad systemem szkolnictwa wyższego i nauki </vt:lpstr>
      <vt:lpstr>Dziękujemy za uwagę ewentualne pytania prosimy kierować na adres konstytucjadlanauki@mnisw.gov.pl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Czaja Marcin</dc:creator>
  <cp:lastModifiedBy>Kulpińska Klaudia</cp:lastModifiedBy>
  <cp:revision>61</cp:revision>
  <dcterms:created xsi:type="dcterms:W3CDTF">2018-09-18T07:07:14Z</dcterms:created>
  <dcterms:modified xsi:type="dcterms:W3CDTF">2018-10-02T09:37:24Z</dcterms:modified>
</cp:coreProperties>
</file>