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86" r:id="rId2"/>
    <p:sldId id="287" r:id="rId3"/>
    <p:sldId id="302" r:id="rId4"/>
    <p:sldId id="307" r:id="rId5"/>
    <p:sldId id="324" r:id="rId6"/>
    <p:sldId id="308" r:id="rId7"/>
    <p:sldId id="289" r:id="rId8"/>
    <p:sldId id="306" r:id="rId9"/>
    <p:sldId id="310" r:id="rId10"/>
    <p:sldId id="290" r:id="rId11"/>
    <p:sldId id="291" r:id="rId12"/>
    <p:sldId id="311" r:id="rId13"/>
    <p:sldId id="292" r:id="rId14"/>
    <p:sldId id="326" r:id="rId15"/>
    <p:sldId id="313" r:id="rId16"/>
    <p:sldId id="312" r:id="rId17"/>
    <p:sldId id="293" r:id="rId18"/>
    <p:sldId id="323" r:id="rId19"/>
    <p:sldId id="304" r:id="rId20"/>
    <p:sldId id="325" r:id="rId21"/>
    <p:sldId id="314" r:id="rId22"/>
    <p:sldId id="328" r:id="rId23"/>
    <p:sldId id="327" r:id="rId24"/>
    <p:sldId id="294" r:id="rId25"/>
    <p:sldId id="315" r:id="rId26"/>
    <p:sldId id="317" r:id="rId27"/>
    <p:sldId id="316" r:id="rId28"/>
    <p:sldId id="296" r:id="rId29"/>
    <p:sldId id="305" r:id="rId30"/>
    <p:sldId id="300" r:id="rId31"/>
    <p:sldId id="318" r:id="rId32"/>
    <p:sldId id="319" r:id="rId33"/>
    <p:sldId id="295" r:id="rId34"/>
    <p:sldId id="320" r:id="rId35"/>
    <p:sldId id="321" r:id="rId36"/>
    <p:sldId id="297" r:id="rId37"/>
    <p:sldId id="299" r:id="rId38"/>
    <p:sldId id="268" r:id="rId39"/>
  </p:sldIdLst>
  <p:sldSz cx="9144000" cy="5143500" type="screen16x9"/>
  <p:notesSz cx="6669088" cy="9926638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gacz Sebastian" initials="PS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1B29"/>
    <a:srgbClr val="040404"/>
    <a:srgbClr val="E81BB4"/>
    <a:srgbClr val="828282"/>
    <a:srgbClr val="B4B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-3090" y="-96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D72C2-EC4B-4511-8159-B74FFF044A0F}" type="datetimeFigureOut">
              <a:rPr lang="pl-PL" smtClean="0"/>
              <a:t>2018-11-15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F0D27-BAA4-409B-94D7-D3574623ED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106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0F3F0-DBA3-CD46-9D20-7E6913C412F3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C502B-FD5A-C54E-9E47-992FA3B75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073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C502B-FD5A-C54E-9E47-992FA3B7515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44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C502B-FD5A-C54E-9E47-992FA3B7515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20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C502B-FD5A-C54E-9E47-992FA3B7515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5" Type="http://schemas.openxmlformats.org/officeDocument/2006/relationships/image" Target="../media/image3.emf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5" Type="http://schemas.openxmlformats.org/officeDocument/2006/relationships/image" Target="../media/image3.emf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5" Type="http://schemas.openxmlformats.org/officeDocument/2006/relationships/image" Target="../media/image3.emf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15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emf"/><Relationship Id="rId4" Type="http://schemas.openxmlformats.org/officeDocument/2006/relationships/image" Target="../media/image3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.emf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emf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emf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5" Type="http://schemas.openxmlformats.org/officeDocument/2006/relationships/image" Target="../media/image3.emf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az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5716" y="2210373"/>
            <a:ext cx="3225405" cy="972000"/>
          </a:xfrm>
          <a:prstGeom prst="rect">
            <a:avLst/>
          </a:prstGeom>
        </p:spPr>
      </p:pic>
      <p:pic>
        <p:nvPicPr>
          <p:cNvPr id="22" name="Obraz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33663" y="1854139"/>
            <a:ext cx="377823" cy="503999"/>
          </a:xfrm>
          <a:prstGeom prst="rect">
            <a:avLst/>
          </a:prstGeom>
        </p:spPr>
      </p:pic>
      <p:pic>
        <p:nvPicPr>
          <p:cNvPr id="23" name="Obraz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6243798" y="3744072"/>
            <a:ext cx="377825" cy="504000"/>
          </a:xfrm>
          <a:prstGeom prst="rect">
            <a:avLst/>
          </a:prstGeom>
        </p:spPr>
      </p:pic>
      <p:grpSp>
        <p:nvGrpSpPr>
          <p:cNvPr id="24" name="Grupa 14"/>
          <p:cNvGrpSpPr/>
          <p:nvPr userDrawn="1"/>
        </p:nvGrpSpPr>
        <p:grpSpPr>
          <a:xfrm>
            <a:off x="2930191" y="3389900"/>
            <a:ext cx="3304576" cy="467999"/>
            <a:chOff x="2435896" y="3442389"/>
            <a:chExt cx="3527992" cy="624002"/>
          </a:xfrm>
        </p:grpSpPr>
        <p:pic>
          <p:nvPicPr>
            <p:cNvPr id="25" name="Obraz 7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35896" y="3442389"/>
              <a:ext cx="3527992" cy="624002"/>
            </a:xfrm>
            <a:prstGeom prst="rect">
              <a:avLst/>
            </a:prstGeom>
          </p:spPr>
        </p:pic>
        <p:sp>
          <p:nvSpPr>
            <p:cNvPr id="26" name="PoleTekstowe 13"/>
            <p:cNvSpPr txBox="1"/>
            <p:nvPr/>
          </p:nvSpPr>
          <p:spPr>
            <a:xfrm>
              <a:off x="2595476" y="3565476"/>
              <a:ext cx="3244504" cy="348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100" dirty="0" err="1" smtClean="0">
                  <a:solidFill>
                    <a:schemeClr val="bg1"/>
                  </a:solidFill>
                  <a:latin typeface="Helvetica"/>
                  <a:cs typeface="Helvetica"/>
                </a:rPr>
                <a:t>www.konstytucjadlanauki.gov.pl</a:t>
              </a:r>
              <a:endParaRPr lang="pl-PL" sz="1100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</p:grpSp>
      <p:pic>
        <p:nvPicPr>
          <p:cNvPr id="28" name="Picture 27" descr="MNiSW-kolor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399" y="4635316"/>
            <a:ext cx="1272727" cy="252000"/>
          </a:xfrm>
          <a:prstGeom prst="rect">
            <a:avLst/>
          </a:prstGeom>
        </p:spPr>
      </p:pic>
      <p:sp>
        <p:nvSpPr>
          <p:cNvPr id="29" name="PoleTekstowe 12"/>
          <p:cNvSpPr txBox="1"/>
          <p:nvPr userDrawn="1"/>
        </p:nvSpPr>
        <p:spPr>
          <a:xfrm>
            <a:off x="396621" y="4652679"/>
            <a:ext cx="17135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err="1" smtClean="0">
                <a:solidFill>
                  <a:srgbClr val="828282"/>
                </a:solidFill>
              </a:rPr>
              <a:t>www.facebook.com</a:t>
            </a:r>
            <a:r>
              <a:rPr lang="pl-PL" sz="900" dirty="0" smtClean="0">
                <a:solidFill>
                  <a:srgbClr val="E81B29"/>
                </a:solidFill>
              </a:rPr>
              <a:t>/</a:t>
            </a:r>
            <a:r>
              <a:rPr lang="pl-PL" sz="900" dirty="0" err="1" smtClean="0">
                <a:solidFill>
                  <a:srgbClr val="E81B29"/>
                </a:solidFill>
              </a:rPr>
              <a:t>MNiSW</a:t>
            </a:r>
            <a:endParaRPr lang="pl-PL" sz="900" dirty="0">
              <a:solidFill>
                <a:srgbClr val="E81B29"/>
              </a:solidFill>
            </a:endParaRPr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16" y="647680"/>
            <a:ext cx="3607267" cy="852660"/>
          </a:xfrm>
          <a:prstGeom prst="rect">
            <a:avLst/>
          </a:prstGeom>
        </p:spPr>
      </p:pic>
      <p:pic>
        <p:nvPicPr>
          <p:cNvPr id="12" name="Picture 17" descr="MNiSW-kolor.png">
            <a:extLst>
              <a:ext uri="{FF2B5EF4-FFF2-40B4-BE49-F238E27FC236}">
                <a16:creationId xmlns:a16="http://schemas.microsoft.com/office/drawing/2014/main" xmlns="" id="{600D2E7B-9399-0A48-96BA-BFEDEF8DF7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5" b="12863"/>
          <a:stretch/>
        </p:blipFill>
        <p:spPr>
          <a:xfrm>
            <a:off x="4712295" y="775345"/>
            <a:ext cx="3647580" cy="53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720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wa elementy zawartośc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22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wa elementy zawartośc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Łącznik prosty 7"/>
          <p:cNvCxnSpPr/>
          <p:nvPr userDrawn="1"/>
        </p:nvCxnSpPr>
        <p:spPr>
          <a:xfrm>
            <a:off x="506951" y="4677839"/>
            <a:ext cx="8127975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1161636" y="1696107"/>
            <a:ext cx="6737480" cy="2183402"/>
          </a:xfrm>
        </p:spPr>
        <p:txBody>
          <a:bodyPr>
            <a:normAutofit/>
          </a:bodyPr>
          <a:lstStyle>
            <a:lvl1pPr marL="284393" indent="-285744">
              <a:lnSpc>
                <a:spcPct val="120000"/>
              </a:lnSpc>
              <a:spcAft>
                <a:spcPts val="1000"/>
              </a:spcAft>
              <a:buSzPct val="60000"/>
              <a:buFontTx/>
              <a:buBlip>
                <a:blip r:embed="rId3"/>
              </a:buBlip>
              <a:defRPr sz="21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pic>
        <p:nvPicPr>
          <p:cNvPr id="14" name="Picture 13" descr="MNiSW-k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39" y="4781669"/>
            <a:ext cx="1272727" cy="252000"/>
          </a:xfrm>
          <a:prstGeom prst="rect">
            <a:avLst/>
          </a:prstGeom>
        </p:spPr>
      </p:pic>
      <p:pic>
        <p:nvPicPr>
          <p:cNvPr id="23" name="Obraz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65699" y="1432858"/>
            <a:ext cx="377823" cy="503999"/>
          </a:xfrm>
          <a:prstGeom prst="rect">
            <a:avLst/>
          </a:prstGeom>
        </p:spPr>
      </p:pic>
      <p:sp>
        <p:nvSpPr>
          <p:cNvPr id="24" name="Tytuł 1"/>
          <p:cNvSpPr>
            <a:spLocks noGrp="1"/>
          </p:cNvSpPr>
          <p:nvPr>
            <p:ph type="title"/>
          </p:nvPr>
        </p:nvSpPr>
        <p:spPr>
          <a:xfrm>
            <a:off x="506952" y="376775"/>
            <a:ext cx="6621421" cy="309065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  <p:grpSp>
        <p:nvGrpSpPr>
          <p:cNvPr id="30" name="Group 29"/>
          <p:cNvGrpSpPr>
            <a:grpSpLocks noChangeAspect="1"/>
          </p:cNvGrpSpPr>
          <p:nvPr userDrawn="1"/>
        </p:nvGrpSpPr>
        <p:grpSpPr>
          <a:xfrm>
            <a:off x="8131759" y="4061239"/>
            <a:ext cx="431999" cy="99692"/>
            <a:chOff x="8132793" y="5607219"/>
            <a:chExt cx="427917" cy="108000"/>
          </a:xfrm>
        </p:grpSpPr>
        <p:sp>
          <p:nvSpPr>
            <p:cNvPr id="31" name="Rectangle 30"/>
            <p:cNvSpPr/>
            <p:nvPr userDrawn="1"/>
          </p:nvSpPr>
          <p:spPr>
            <a:xfrm>
              <a:off x="8132793" y="5607219"/>
              <a:ext cx="92931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8298853" y="5607219"/>
              <a:ext cx="92931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8467779" y="5607219"/>
              <a:ext cx="92931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AC482825-6F2D-7744-80BF-AA1CEBE8409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25142" y="430657"/>
            <a:ext cx="1309783" cy="19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23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wa elementy zawartośc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Łącznik prosty 7"/>
          <p:cNvCxnSpPr/>
          <p:nvPr userDrawn="1"/>
        </p:nvCxnSpPr>
        <p:spPr>
          <a:xfrm>
            <a:off x="506951" y="4677839"/>
            <a:ext cx="8127975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573038" y="1444117"/>
            <a:ext cx="431999" cy="99692"/>
            <a:chOff x="8132793" y="5607219"/>
            <a:chExt cx="427917" cy="10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132793" y="5607219"/>
              <a:ext cx="92931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298853" y="5607219"/>
              <a:ext cx="92931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467779" y="5607219"/>
              <a:ext cx="92931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22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1161636" y="1696107"/>
            <a:ext cx="6737480" cy="2183402"/>
          </a:xfrm>
        </p:spPr>
        <p:txBody>
          <a:bodyPr>
            <a:normAutofit/>
          </a:bodyPr>
          <a:lstStyle>
            <a:lvl1pPr marL="284393" indent="-285744">
              <a:lnSpc>
                <a:spcPct val="120000"/>
              </a:lnSpc>
              <a:spcAft>
                <a:spcPts val="1000"/>
              </a:spcAft>
              <a:buSzPct val="60000"/>
              <a:buFontTx/>
              <a:buBlip>
                <a:blip r:embed="rId3"/>
              </a:buBlip>
              <a:defRPr sz="21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pic>
        <p:nvPicPr>
          <p:cNvPr id="16" name="Picture 15" descr="MNiSW-k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39" y="4781669"/>
            <a:ext cx="1272727" cy="252000"/>
          </a:xfrm>
          <a:prstGeom prst="rect">
            <a:avLst/>
          </a:prstGeom>
        </p:spPr>
      </p:pic>
      <p:pic>
        <p:nvPicPr>
          <p:cNvPr id="17" name="Obraz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8255004" y="3717710"/>
            <a:ext cx="377825" cy="504000"/>
          </a:xfrm>
          <a:prstGeom prst="rect">
            <a:avLst/>
          </a:prstGeom>
        </p:spPr>
      </p:pic>
      <p:sp>
        <p:nvSpPr>
          <p:cNvPr id="20" name="Tytuł 1"/>
          <p:cNvSpPr>
            <a:spLocks noGrp="1"/>
          </p:cNvSpPr>
          <p:nvPr>
            <p:ph type="title"/>
          </p:nvPr>
        </p:nvSpPr>
        <p:spPr>
          <a:xfrm>
            <a:off x="506952" y="376775"/>
            <a:ext cx="6621421" cy="309065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AC482825-6F2D-7744-80BF-AA1CEBE8409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25142" y="430657"/>
            <a:ext cx="1309783" cy="19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0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wa elementy zawartośc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Łącznik prosty 7"/>
          <p:cNvCxnSpPr/>
          <p:nvPr userDrawn="1"/>
        </p:nvCxnSpPr>
        <p:spPr>
          <a:xfrm>
            <a:off x="506951" y="4677839"/>
            <a:ext cx="8127975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1161636" y="1696107"/>
            <a:ext cx="6737480" cy="2183402"/>
          </a:xfrm>
        </p:spPr>
        <p:txBody>
          <a:bodyPr>
            <a:normAutofit/>
          </a:bodyPr>
          <a:lstStyle>
            <a:lvl1pPr marL="284393" indent="-285744">
              <a:lnSpc>
                <a:spcPct val="120000"/>
              </a:lnSpc>
              <a:spcAft>
                <a:spcPts val="1000"/>
              </a:spcAft>
              <a:buSzPct val="60000"/>
              <a:buFontTx/>
              <a:buBlip>
                <a:blip r:embed="rId3"/>
              </a:buBlip>
              <a:defRPr sz="21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pic>
        <p:nvPicPr>
          <p:cNvPr id="13" name="Picture 12" descr="MNiSW-k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39" y="4781669"/>
            <a:ext cx="1272727" cy="252000"/>
          </a:xfrm>
          <a:prstGeom prst="rect">
            <a:avLst/>
          </a:prstGeom>
        </p:spPr>
      </p:pic>
      <p:pic>
        <p:nvPicPr>
          <p:cNvPr id="16" name="Obraz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8255004" y="3717710"/>
            <a:ext cx="377825" cy="504000"/>
          </a:xfrm>
          <a:prstGeom prst="rect">
            <a:avLst/>
          </a:prstGeom>
        </p:spPr>
      </p:pic>
      <p:sp>
        <p:nvSpPr>
          <p:cNvPr id="18" name="Tytuł 1"/>
          <p:cNvSpPr>
            <a:spLocks noGrp="1"/>
          </p:cNvSpPr>
          <p:nvPr>
            <p:ph type="title"/>
          </p:nvPr>
        </p:nvSpPr>
        <p:spPr>
          <a:xfrm>
            <a:off x="506952" y="376775"/>
            <a:ext cx="6621421" cy="309065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  <p:pic>
        <p:nvPicPr>
          <p:cNvPr id="19" name="Obraz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65699" y="1432858"/>
            <a:ext cx="377823" cy="503999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AC482825-6F2D-7744-80BF-AA1CEBE8409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25142" y="430657"/>
            <a:ext cx="1309783" cy="19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582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5"/>
          <p:cNvCxnSpPr/>
          <p:nvPr userDrawn="1"/>
        </p:nvCxnSpPr>
        <p:spPr>
          <a:xfrm>
            <a:off x="506951" y="4677839"/>
            <a:ext cx="8127975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upa 1"/>
          <p:cNvGrpSpPr/>
          <p:nvPr userDrawn="1"/>
        </p:nvGrpSpPr>
        <p:grpSpPr>
          <a:xfrm>
            <a:off x="559872" y="1180398"/>
            <a:ext cx="8075053" cy="3223660"/>
            <a:chOff x="559870" y="1573863"/>
            <a:chExt cx="8075053" cy="4298213"/>
          </a:xfrm>
        </p:grpSpPr>
        <p:pic>
          <p:nvPicPr>
            <p:cNvPr id="13" name="Obraz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9870" y="1573863"/>
              <a:ext cx="377825" cy="671999"/>
            </a:xfrm>
            <a:prstGeom prst="rect">
              <a:avLst/>
            </a:prstGeom>
          </p:spPr>
        </p:pic>
        <p:pic>
          <p:nvPicPr>
            <p:cNvPr id="14" name="Obraz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8257098" y="5200076"/>
              <a:ext cx="377825" cy="672000"/>
            </a:xfrm>
            <a:prstGeom prst="rect">
              <a:avLst/>
            </a:prstGeom>
          </p:spPr>
        </p:pic>
      </p:grpSp>
      <p:pic>
        <p:nvPicPr>
          <p:cNvPr id="11" name="Obraz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28373" y="368414"/>
            <a:ext cx="1506553" cy="191511"/>
          </a:xfrm>
          <a:prstGeom prst="rect">
            <a:avLst/>
          </a:prstGeom>
        </p:spPr>
      </p:pic>
      <p:pic>
        <p:nvPicPr>
          <p:cNvPr id="15" name="Picture 14" descr="MNiSW-biale.png"/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23" y="4770155"/>
            <a:ext cx="1272727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124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Łącznik prosty 4"/>
          <p:cNvCxnSpPr/>
          <p:nvPr userDrawn="1"/>
        </p:nvCxnSpPr>
        <p:spPr>
          <a:xfrm>
            <a:off x="506951" y="4677839"/>
            <a:ext cx="8127975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Obraz 10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23623" y="396117"/>
            <a:ext cx="1511300" cy="216000"/>
          </a:xfrm>
          <a:prstGeom prst="rect">
            <a:avLst/>
          </a:prstGeom>
        </p:spPr>
      </p:pic>
      <p:pic>
        <p:nvPicPr>
          <p:cNvPr id="12" name="Picture 11" descr="MNiSW-biale.png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23" y="4770155"/>
            <a:ext cx="1272727" cy="252000"/>
          </a:xfrm>
          <a:prstGeom prst="rect">
            <a:avLst/>
          </a:prstGeom>
        </p:spPr>
      </p:pic>
      <p:sp>
        <p:nvSpPr>
          <p:cNvPr id="25" name="Title 13"/>
          <p:cNvSpPr>
            <a:spLocks noGrp="1"/>
          </p:cNvSpPr>
          <p:nvPr>
            <p:ph type="title"/>
          </p:nvPr>
        </p:nvSpPr>
        <p:spPr>
          <a:xfrm>
            <a:off x="2570381" y="1953004"/>
            <a:ext cx="4151611" cy="857250"/>
          </a:xfrm>
        </p:spPr>
        <p:txBody>
          <a:bodyPr>
            <a:noAutofit/>
          </a:bodyPr>
          <a:lstStyle>
            <a:lvl1pPr>
              <a:defRPr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pic>
        <p:nvPicPr>
          <p:cNvPr id="26" name="Obraz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22500" y="1555305"/>
            <a:ext cx="431800" cy="428625"/>
          </a:xfrm>
          <a:prstGeom prst="rect">
            <a:avLst/>
          </a:prstGeom>
        </p:spPr>
      </p:pic>
      <p:pic>
        <p:nvPicPr>
          <p:cNvPr id="27" name="Obraz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6489700" y="2798640"/>
            <a:ext cx="4318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38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le 13"/>
          <p:cNvSpPr>
            <a:spLocks noGrp="1"/>
          </p:cNvSpPr>
          <p:nvPr>
            <p:ph type="title"/>
          </p:nvPr>
        </p:nvSpPr>
        <p:spPr>
          <a:xfrm>
            <a:off x="2570381" y="1953004"/>
            <a:ext cx="4151611" cy="857250"/>
          </a:xfrm>
        </p:spPr>
        <p:txBody>
          <a:bodyPr>
            <a:noAutofit/>
          </a:bodyPr>
          <a:lstStyle>
            <a:lvl1pPr>
              <a:defRPr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pic>
        <p:nvPicPr>
          <p:cNvPr id="5" name="Obraz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22500" y="1555305"/>
            <a:ext cx="431800" cy="428625"/>
          </a:xfrm>
          <a:prstGeom prst="rect">
            <a:avLst/>
          </a:prstGeom>
        </p:spPr>
      </p:pic>
      <p:pic>
        <p:nvPicPr>
          <p:cNvPr id="6" name="Obraz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6489700" y="2798640"/>
            <a:ext cx="4318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263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/>
          </a:p>
        </p:txBody>
      </p:sp>
      <p:pic>
        <p:nvPicPr>
          <p:cNvPr id="17" name="Obraz 10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23623" y="396117"/>
            <a:ext cx="1511300" cy="216000"/>
          </a:xfrm>
          <a:prstGeom prst="rect">
            <a:avLst/>
          </a:prstGeom>
        </p:spPr>
      </p:pic>
      <p:cxnSp>
        <p:nvCxnSpPr>
          <p:cNvPr id="18" name="Łącznik prosty 4"/>
          <p:cNvCxnSpPr/>
          <p:nvPr userDrawn="1"/>
        </p:nvCxnSpPr>
        <p:spPr>
          <a:xfrm>
            <a:off x="506951" y="4677839"/>
            <a:ext cx="8127975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MNiSW-biale.png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23" y="4770155"/>
            <a:ext cx="1272727" cy="252000"/>
          </a:xfrm>
          <a:prstGeom prst="rect">
            <a:avLst/>
          </a:prstGeom>
        </p:spPr>
      </p:pic>
      <p:sp>
        <p:nvSpPr>
          <p:cNvPr id="23" name="Title 13"/>
          <p:cNvSpPr>
            <a:spLocks noGrp="1"/>
          </p:cNvSpPr>
          <p:nvPr>
            <p:ph type="title"/>
          </p:nvPr>
        </p:nvSpPr>
        <p:spPr>
          <a:xfrm>
            <a:off x="2570381" y="1953004"/>
            <a:ext cx="4151611" cy="857250"/>
          </a:xfrm>
        </p:spPr>
        <p:txBody>
          <a:bodyPr>
            <a:noAutofit/>
          </a:bodyPr>
          <a:lstStyle>
            <a:lvl1pPr>
              <a:defRPr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pic>
        <p:nvPicPr>
          <p:cNvPr id="24" name="Obraz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22500" y="1555305"/>
            <a:ext cx="431800" cy="428625"/>
          </a:xfrm>
          <a:prstGeom prst="rect">
            <a:avLst/>
          </a:prstGeom>
        </p:spPr>
      </p:pic>
      <p:pic>
        <p:nvPicPr>
          <p:cNvPr id="25" name="Obraz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6489700" y="2798640"/>
            <a:ext cx="4318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625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ównani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Łącznik prosty 7"/>
          <p:cNvCxnSpPr/>
          <p:nvPr userDrawn="1"/>
        </p:nvCxnSpPr>
        <p:spPr>
          <a:xfrm>
            <a:off x="506951" y="4677839"/>
            <a:ext cx="8127975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MNiSW-kolo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39" y="4781669"/>
            <a:ext cx="1272727" cy="252000"/>
          </a:xfrm>
          <a:prstGeom prst="rect">
            <a:avLst/>
          </a:prstGeom>
        </p:spPr>
      </p:pic>
      <p:sp>
        <p:nvSpPr>
          <p:cNvPr id="25" name="Title 13"/>
          <p:cNvSpPr>
            <a:spLocks noGrp="1"/>
          </p:cNvSpPr>
          <p:nvPr>
            <p:ph type="title"/>
          </p:nvPr>
        </p:nvSpPr>
        <p:spPr>
          <a:xfrm>
            <a:off x="2570381" y="1953004"/>
            <a:ext cx="4151611" cy="857250"/>
          </a:xfrm>
        </p:spPr>
        <p:txBody>
          <a:bodyPr>
            <a:noAutofit/>
          </a:bodyPr>
          <a:lstStyle>
            <a:lvl1pPr>
              <a:defRPr b="1"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  <p:pic>
        <p:nvPicPr>
          <p:cNvPr id="26" name="Obraz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22500" y="1555305"/>
            <a:ext cx="431800" cy="428625"/>
          </a:xfrm>
          <a:prstGeom prst="rect">
            <a:avLst/>
          </a:prstGeom>
        </p:spPr>
      </p:pic>
      <p:pic>
        <p:nvPicPr>
          <p:cNvPr id="27" name="Obraz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6489700" y="2798640"/>
            <a:ext cx="431800" cy="42862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AC482825-6F2D-7744-80BF-AA1CEBE8409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25142" y="430657"/>
            <a:ext cx="1309783" cy="19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466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ównani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ytuł 1"/>
          <p:cNvSpPr>
            <a:spLocks noGrp="1"/>
          </p:cNvSpPr>
          <p:nvPr>
            <p:ph type="title"/>
          </p:nvPr>
        </p:nvSpPr>
        <p:spPr>
          <a:xfrm>
            <a:off x="506951" y="1411736"/>
            <a:ext cx="8127975" cy="857250"/>
          </a:xfrm>
        </p:spPr>
        <p:txBody>
          <a:bodyPr>
            <a:noAutofit/>
          </a:bodyPr>
          <a:lstStyle>
            <a:lvl1pPr algn="ctr">
              <a:defRPr sz="38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06951" y="3034972"/>
            <a:ext cx="8127975" cy="1065610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latin typeface="Helvetica Light"/>
                <a:cs typeface="Helvetica Light"/>
              </a:defRPr>
            </a:lvl1pPr>
            <a:lvl2pPr marL="457189" indent="0" algn="ctr">
              <a:buNone/>
              <a:defRPr sz="1000">
                <a:latin typeface="Helvetica Light"/>
                <a:cs typeface="Helvetica Light"/>
              </a:defRPr>
            </a:lvl2pPr>
            <a:lvl3pPr marL="914377" indent="0" algn="ctr">
              <a:buNone/>
              <a:defRPr sz="1000">
                <a:latin typeface="Helvetica Light"/>
                <a:cs typeface="Helvetica Light"/>
              </a:defRPr>
            </a:lvl3pPr>
            <a:lvl4pPr marL="1371566" indent="0" algn="ctr">
              <a:buNone/>
              <a:defRPr sz="1000">
                <a:latin typeface="Helvetica Light"/>
                <a:cs typeface="Helvetica Light"/>
              </a:defRPr>
            </a:lvl4pPr>
            <a:lvl5pPr marL="1828754" indent="0" algn="ctr">
              <a:buNone/>
              <a:defRPr sz="1000">
                <a:latin typeface="Helvetica Light"/>
                <a:cs typeface="Helvetica Light"/>
              </a:defRPr>
            </a:lvl5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pic>
        <p:nvPicPr>
          <p:cNvPr id="10" name="Picture 9" descr="MNiSW-kolo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399" y="4635316"/>
            <a:ext cx="1272727" cy="252000"/>
          </a:xfrm>
          <a:prstGeom prst="rect">
            <a:avLst/>
          </a:prstGeom>
        </p:spPr>
      </p:pic>
      <p:sp>
        <p:nvSpPr>
          <p:cNvPr id="11" name="PoleTekstowe 12"/>
          <p:cNvSpPr txBox="1"/>
          <p:nvPr userDrawn="1"/>
        </p:nvSpPr>
        <p:spPr>
          <a:xfrm>
            <a:off x="396621" y="4652679"/>
            <a:ext cx="17135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err="1" smtClean="0">
                <a:solidFill>
                  <a:srgbClr val="828282"/>
                </a:solidFill>
              </a:rPr>
              <a:t>www.facebook.com</a:t>
            </a:r>
            <a:r>
              <a:rPr lang="pl-PL" sz="900" dirty="0" smtClean="0">
                <a:solidFill>
                  <a:srgbClr val="E81B29"/>
                </a:solidFill>
              </a:rPr>
              <a:t>/</a:t>
            </a:r>
            <a:r>
              <a:rPr lang="pl-PL" sz="900" dirty="0" err="1" smtClean="0">
                <a:solidFill>
                  <a:srgbClr val="E81B29"/>
                </a:solidFill>
              </a:rPr>
              <a:t>MNiSW</a:t>
            </a:r>
            <a:endParaRPr lang="pl-PL" sz="900" dirty="0">
              <a:solidFill>
                <a:srgbClr val="E81B29"/>
              </a:solidFill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AC482825-6F2D-7744-80BF-AA1CEBE8409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25142" y="430657"/>
            <a:ext cx="1309783" cy="192987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AC482825-6F2D-7744-80BF-AA1CEBE8409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07145" y="2551395"/>
            <a:ext cx="1309783" cy="19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227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90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a 14"/>
          <p:cNvGrpSpPr/>
          <p:nvPr userDrawn="1"/>
        </p:nvGrpSpPr>
        <p:grpSpPr>
          <a:xfrm>
            <a:off x="2930191" y="3389900"/>
            <a:ext cx="3304576" cy="467999"/>
            <a:chOff x="2435896" y="3442389"/>
            <a:chExt cx="3527992" cy="624002"/>
          </a:xfrm>
        </p:grpSpPr>
        <p:pic>
          <p:nvPicPr>
            <p:cNvPr id="25" name="Obraz 7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5896" y="3442389"/>
              <a:ext cx="3527992" cy="624002"/>
            </a:xfrm>
            <a:prstGeom prst="rect">
              <a:avLst/>
            </a:prstGeom>
          </p:spPr>
        </p:pic>
        <p:sp>
          <p:nvSpPr>
            <p:cNvPr id="26" name="PoleTekstowe 13"/>
            <p:cNvSpPr txBox="1"/>
            <p:nvPr/>
          </p:nvSpPr>
          <p:spPr>
            <a:xfrm>
              <a:off x="2595476" y="3565476"/>
              <a:ext cx="3244504" cy="348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100" dirty="0" err="1" smtClean="0">
                  <a:solidFill>
                    <a:schemeClr val="bg1"/>
                  </a:solidFill>
                  <a:latin typeface="Helvetica"/>
                  <a:cs typeface="Helvetica"/>
                </a:rPr>
                <a:t>www.konstytucjadlanauki.gov.pl</a:t>
              </a:r>
              <a:endParaRPr lang="pl-PL" sz="1100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11" name="Tytuł 1"/>
          <p:cNvSpPr>
            <a:spLocks noGrp="1"/>
          </p:cNvSpPr>
          <p:nvPr>
            <p:ph type="title"/>
          </p:nvPr>
        </p:nvSpPr>
        <p:spPr>
          <a:xfrm>
            <a:off x="2769443" y="2164648"/>
            <a:ext cx="3455996" cy="864000"/>
          </a:xfrm>
        </p:spPr>
        <p:txBody>
          <a:bodyPr>
            <a:normAutofit/>
          </a:bodyPr>
          <a:lstStyle>
            <a:lvl1pPr algn="l">
              <a:defRPr sz="3800" b="1" baseline="0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endParaRPr lang="pl-PL" dirty="0"/>
          </a:p>
        </p:txBody>
      </p:sp>
      <p:pic>
        <p:nvPicPr>
          <p:cNvPr id="12" name="Picture 11" descr="MNiSW-k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399" y="4635316"/>
            <a:ext cx="1272727" cy="252000"/>
          </a:xfrm>
          <a:prstGeom prst="rect">
            <a:avLst/>
          </a:prstGeom>
        </p:spPr>
      </p:pic>
      <p:sp>
        <p:nvSpPr>
          <p:cNvPr id="13" name="PoleTekstowe 12"/>
          <p:cNvSpPr txBox="1"/>
          <p:nvPr userDrawn="1"/>
        </p:nvSpPr>
        <p:spPr>
          <a:xfrm>
            <a:off x="396621" y="4652679"/>
            <a:ext cx="17135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err="1" smtClean="0">
                <a:solidFill>
                  <a:srgbClr val="828282"/>
                </a:solidFill>
              </a:rPr>
              <a:t>www.facebook.com</a:t>
            </a:r>
            <a:r>
              <a:rPr lang="pl-PL" sz="900" dirty="0" smtClean="0">
                <a:solidFill>
                  <a:srgbClr val="E81B29"/>
                </a:solidFill>
              </a:rPr>
              <a:t>/</a:t>
            </a:r>
            <a:r>
              <a:rPr lang="pl-PL" sz="900" dirty="0" err="1" smtClean="0">
                <a:solidFill>
                  <a:srgbClr val="E81B29"/>
                </a:solidFill>
              </a:rPr>
              <a:t>MNiSW</a:t>
            </a:r>
            <a:endParaRPr lang="pl-PL" sz="900" dirty="0">
              <a:solidFill>
                <a:srgbClr val="E81B29"/>
              </a:solidFill>
            </a:endParaRPr>
          </a:p>
        </p:txBody>
      </p:sp>
      <p:pic>
        <p:nvPicPr>
          <p:cNvPr id="14" name="Obraz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533663" y="1854139"/>
            <a:ext cx="377823" cy="503999"/>
          </a:xfrm>
          <a:prstGeom prst="rect">
            <a:avLst/>
          </a:prstGeom>
        </p:spPr>
      </p:pic>
      <p:pic>
        <p:nvPicPr>
          <p:cNvPr id="15" name="Obraz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6243798" y="3744072"/>
            <a:ext cx="377825" cy="5040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16" y="647680"/>
            <a:ext cx="3607267" cy="852660"/>
          </a:xfrm>
          <a:prstGeom prst="rect">
            <a:avLst/>
          </a:prstGeom>
        </p:spPr>
      </p:pic>
      <p:pic>
        <p:nvPicPr>
          <p:cNvPr id="17" name="Picture 17" descr="MNiSW-kolor.png">
            <a:extLst>
              <a:ext uri="{FF2B5EF4-FFF2-40B4-BE49-F238E27FC236}">
                <a16:creationId xmlns:a16="http://schemas.microsoft.com/office/drawing/2014/main" xmlns="" id="{600D2E7B-9399-0A48-96BA-BFEDEF8DF7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5" b="12863"/>
          <a:stretch/>
        </p:blipFill>
        <p:spPr>
          <a:xfrm>
            <a:off x="4712295" y="775345"/>
            <a:ext cx="3647580" cy="53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6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13" descr="KDN-prezetacja-tlo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" y="11614"/>
            <a:ext cx="9144000" cy="5132070"/>
          </a:xfrm>
          <a:prstGeom prst="rect">
            <a:avLst/>
          </a:prstGeom>
        </p:spPr>
      </p:pic>
      <p:pic>
        <p:nvPicPr>
          <p:cNvPr id="8" name="Obraz 12" descr="zdjecie-Gowin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1" b="9566"/>
          <a:stretch/>
        </p:blipFill>
        <p:spPr>
          <a:xfrm>
            <a:off x="2" y="1"/>
            <a:ext cx="4661100" cy="5143684"/>
          </a:xfrm>
          <a:prstGeom prst="rect">
            <a:avLst/>
          </a:prstGeom>
        </p:spPr>
      </p:pic>
      <p:sp>
        <p:nvSpPr>
          <p:cNvPr id="14" name="Tytuł 1"/>
          <p:cNvSpPr>
            <a:spLocks noGrp="1"/>
          </p:cNvSpPr>
          <p:nvPr>
            <p:ph type="title"/>
          </p:nvPr>
        </p:nvSpPr>
        <p:spPr>
          <a:xfrm>
            <a:off x="4443347" y="1408738"/>
            <a:ext cx="3826263" cy="871538"/>
          </a:xfrm>
        </p:spPr>
        <p:txBody>
          <a:bodyPr anchor="b">
            <a:normAutofit/>
          </a:bodyPr>
          <a:lstStyle>
            <a:lvl1pPr algn="l">
              <a:defRPr sz="25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  <p:sp>
        <p:nvSpPr>
          <p:cNvPr id="16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443347" y="2187583"/>
            <a:ext cx="3826263" cy="90174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040404"/>
                </a:solidFill>
                <a:latin typeface="Helvetica"/>
                <a:cs typeface="Helvetica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7" name="Symbol zastępczy tekstu 3"/>
          <p:cNvSpPr>
            <a:spLocks noGrp="1"/>
          </p:cNvSpPr>
          <p:nvPr>
            <p:ph type="body" sz="half" idx="10"/>
          </p:nvPr>
        </p:nvSpPr>
        <p:spPr>
          <a:xfrm>
            <a:off x="4443347" y="3042852"/>
            <a:ext cx="3826263" cy="1847130"/>
          </a:xfrm>
        </p:spPr>
        <p:txBody>
          <a:bodyPr/>
          <a:lstStyle>
            <a:lvl1pPr marL="212395" indent="-285744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4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AC482825-6F2D-7744-80BF-AA1CEBE8409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25142" y="430657"/>
            <a:ext cx="1309783" cy="19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241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/>
          <p:cNvSpPr>
            <a:spLocks noGrp="1"/>
          </p:cNvSpPr>
          <p:nvPr>
            <p:ph type="title"/>
          </p:nvPr>
        </p:nvSpPr>
        <p:spPr>
          <a:xfrm>
            <a:off x="4443347" y="1461649"/>
            <a:ext cx="3826263" cy="871538"/>
          </a:xfrm>
        </p:spPr>
        <p:txBody>
          <a:bodyPr anchor="b">
            <a:normAutofit/>
          </a:bodyPr>
          <a:lstStyle>
            <a:lvl1pPr algn="l">
              <a:defRPr sz="25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  <p:sp>
        <p:nvSpPr>
          <p:cNvPr id="16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443347" y="2258131"/>
            <a:ext cx="3826263" cy="90174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040404"/>
                </a:solidFill>
                <a:latin typeface="Helvetica"/>
                <a:cs typeface="Helvetica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7" name="Symbol zastępczy tekstu 3"/>
          <p:cNvSpPr>
            <a:spLocks noGrp="1"/>
          </p:cNvSpPr>
          <p:nvPr>
            <p:ph type="body" sz="half" idx="10"/>
          </p:nvPr>
        </p:nvSpPr>
        <p:spPr>
          <a:xfrm>
            <a:off x="4443347" y="3113400"/>
            <a:ext cx="3826263" cy="1847130"/>
          </a:xfrm>
        </p:spPr>
        <p:txBody>
          <a:bodyPr/>
          <a:lstStyle>
            <a:lvl1pPr marL="212395" indent="-285744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36005" y="0"/>
            <a:ext cx="8207999" cy="51435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" y="0"/>
            <a:ext cx="4974407" cy="5143500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AC482825-6F2D-7744-80BF-AA1CEBE840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25142" y="430657"/>
            <a:ext cx="1309783" cy="19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42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wa elementy zawartośc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Łącznik prosty 7"/>
          <p:cNvCxnSpPr/>
          <p:nvPr userDrawn="1"/>
        </p:nvCxnSpPr>
        <p:spPr>
          <a:xfrm>
            <a:off x="506951" y="4677839"/>
            <a:ext cx="8127975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6951" y="1105493"/>
            <a:ext cx="8127975" cy="90174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 b="1">
                <a:solidFill>
                  <a:srgbClr val="040404"/>
                </a:solidFill>
                <a:latin typeface="Helvetica"/>
                <a:cs typeface="Helvetica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3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506951" y="2618258"/>
            <a:ext cx="8127975" cy="1749791"/>
          </a:xfrm>
        </p:spPr>
        <p:txBody>
          <a:bodyPr/>
          <a:lstStyle>
            <a:lvl1pPr marL="212395" indent="-285744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3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pic>
        <p:nvPicPr>
          <p:cNvPr id="16" name="Picture 15" descr="MNiSW-k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39" y="4781669"/>
            <a:ext cx="1272727" cy="252000"/>
          </a:xfrm>
          <a:prstGeom prst="rect">
            <a:avLst/>
          </a:prstGeom>
        </p:spPr>
      </p:pic>
      <p:sp>
        <p:nvSpPr>
          <p:cNvPr id="17" name="Tytuł 1"/>
          <p:cNvSpPr>
            <a:spLocks noGrp="1"/>
          </p:cNvSpPr>
          <p:nvPr>
            <p:ph type="title"/>
          </p:nvPr>
        </p:nvSpPr>
        <p:spPr>
          <a:xfrm>
            <a:off x="506952" y="376775"/>
            <a:ext cx="6621421" cy="309065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AC482825-6F2D-7744-80BF-AA1CEBE8409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25142" y="430657"/>
            <a:ext cx="1309783" cy="19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836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Łącznik prosty 7"/>
          <p:cNvCxnSpPr/>
          <p:nvPr userDrawn="1"/>
        </p:nvCxnSpPr>
        <p:spPr>
          <a:xfrm>
            <a:off x="506951" y="4677839"/>
            <a:ext cx="8127975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Picture Placeholder 20"/>
          <p:cNvSpPr>
            <a:spLocks noGrp="1"/>
          </p:cNvSpPr>
          <p:nvPr>
            <p:ph type="pic" sz="quarter" idx="10"/>
          </p:nvPr>
        </p:nvSpPr>
        <p:spPr>
          <a:xfrm>
            <a:off x="5291923" y="1103711"/>
            <a:ext cx="3342492" cy="3305175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Tytuł 1"/>
          <p:cNvSpPr>
            <a:spLocks noGrp="1"/>
          </p:cNvSpPr>
          <p:nvPr>
            <p:ph type="title"/>
          </p:nvPr>
        </p:nvSpPr>
        <p:spPr>
          <a:xfrm>
            <a:off x="506952" y="906212"/>
            <a:ext cx="4273419" cy="87153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  <p:sp>
        <p:nvSpPr>
          <p:cNvPr id="28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6952" y="1777755"/>
            <a:ext cx="4273419" cy="90174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040404"/>
                </a:solidFill>
                <a:latin typeface="Helvetica"/>
                <a:cs typeface="Helvetica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29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506952" y="2618258"/>
            <a:ext cx="4273419" cy="1749791"/>
          </a:xfrm>
        </p:spPr>
        <p:txBody>
          <a:bodyPr/>
          <a:lstStyle>
            <a:lvl1pPr marL="212395" indent="-285744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3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pic>
        <p:nvPicPr>
          <p:cNvPr id="13" name="Picture 12" descr="MNiSW-k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39" y="4781669"/>
            <a:ext cx="1272727" cy="2520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AC482825-6F2D-7744-80BF-AA1CEBE8409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25142" y="430657"/>
            <a:ext cx="1309783" cy="19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02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wa elementy zawartośc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Łącznik prosty 7"/>
          <p:cNvCxnSpPr/>
          <p:nvPr userDrawn="1"/>
        </p:nvCxnSpPr>
        <p:spPr>
          <a:xfrm>
            <a:off x="506951" y="4677839"/>
            <a:ext cx="8127975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MNiSW-kolo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39" y="4781669"/>
            <a:ext cx="1272727" cy="252000"/>
          </a:xfrm>
          <a:prstGeom prst="rect">
            <a:avLst/>
          </a:prstGeom>
        </p:spPr>
      </p:pic>
      <p:sp>
        <p:nvSpPr>
          <p:cNvPr id="25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5709651" y="1454587"/>
            <a:ext cx="2624736" cy="2588461"/>
          </a:xfrm>
        </p:spPr>
        <p:txBody>
          <a:bodyPr/>
          <a:lstStyle/>
          <a:p>
            <a:endParaRPr lang="en-US"/>
          </a:p>
        </p:txBody>
      </p:sp>
      <p:pic>
        <p:nvPicPr>
          <p:cNvPr id="30" name="Obraz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54275" y="1210647"/>
            <a:ext cx="380800" cy="504000"/>
          </a:xfrm>
          <a:prstGeom prst="rect">
            <a:avLst/>
          </a:prstGeom>
        </p:spPr>
      </p:pic>
      <p:pic>
        <p:nvPicPr>
          <p:cNvPr id="31" name="Obraz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8234387" y="3798132"/>
            <a:ext cx="380800" cy="504000"/>
          </a:xfrm>
          <a:prstGeom prst="rect">
            <a:avLst/>
          </a:prstGeom>
        </p:spPr>
      </p:pic>
      <p:sp>
        <p:nvSpPr>
          <p:cNvPr id="32" name="Symbol zastępczy tekstu 3"/>
          <p:cNvSpPr>
            <a:spLocks noGrp="1"/>
          </p:cNvSpPr>
          <p:nvPr>
            <p:ph type="body" sz="half" idx="13"/>
          </p:nvPr>
        </p:nvSpPr>
        <p:spPr>
          <a:xfrm>
            <a:off x="506952" y="1278487"/>
            <a:ext cx="4268819" cy="4875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E81B29"/>
                </a:solidFill>
                <a:latin typeface="Helvetica"/>
                <a:cs typeface="Helvetica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33" name="Symbol zastępczy tekstu 3"/>
          <p:cNvSpPr>
            <a:spLocks noGrp="1"/>
          </p:cNvSpPr>
          <p:nvPr>
            <p:ph type="body" sz="half" idx="14"/>
          </p:nvPr>
        </p:nvSpPr>
        <p:spPr>
          <a:xfrm>
            <a:off x="506949" y="1791422"/>
            <a:ext cx="4268819" cy="2427992"/>
          </a:xfrm>
        </p:spPr>
        <p:txBody>
          <a:bodyPr/>
          <a:lstStyle>
            <a:lvl1pPr marL="212395" indent="-285744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5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34" name="Tytuł 1"/>
          <p:cNvSpPr>
            <a:spLocks noGrp="1"/>
          </p:cNvSpPr>
          <p:nvPr>
            <p:ph type="title"/>
          </p:nvPr>
        </p:nvSpPr>
        <p:spPr>
          <a:xfrm>
            <a:off x="506952" y="376775"/>
            <a:ext cx="6621421" cy="309065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AC482825-6F2D-7744-80BF-AA1CEBE8409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25142" y="430657"/>
            <a:ext cx="1309783" cy="19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509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wa elementy zawartośc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Łącznik prosty 7"/>
          <p:cNvCxnSpPr/>
          <p:nvPr userDrawn="1"/>
        </p:nvCxnSpPr>
        <p:spPr>
          <a:xfrm>
            <a:off x="506951" y="4677839"/>
            <a:ext cx="8127975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215900" y="1262787"/>
            <a:ext cx="4268819" cy="4875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E81B29"/>
                </a:solidFill>
                <a:latin typeface="Helvetica"/>
                <a:cs typeface="Helvetica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29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4215897" y="1775726"/>
            <a:ext cx="4268819" cy="2427992"/>
          </a:xfrm>
        </p:spPr>
        <p:txBody>
          <a:bodyPr/>
          <a:lstStyle>
            <a:lvl1pPr marL="212395" indent="-285744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3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pic>
        <p:nvPicPr>
          <p:cNvPr id="17" name="Picture 16" descr="MNiSW-k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39" y="4781669"/>
            <a:ext cx="1272727" cy="252000"/>
          </a:xfrm>
          <a:prstGeom prst="rect">
            <a:avLst/>
          </a:prstGeom>
        </p:spPr>
      </p:pic>
      <p:sp>
        <p:nvSpPr>
          <p:cNvPr id="25" name="Picture Placeholder 20"/>
          <p:cNvSpPr>
            <a:spLocks noGrp="1" noChangeAspect="1"/>
          </p:cNvSpPr>
          <p:nvPr>
            <p:ph type="pic" sz="quarter" idx="10"/>
          </p:nvPr>
        </p:nvSpPr>
        <p:spPr>
          <a:xfrm>
            <a:off x="832887" y="1411036"/>
            <a:ext cx="2624736" cy="2588461"/>
          </a:xfrm>
        </p:spPr>
        <p:txBody>
          <a:bodyPr/>
          <a:lstStyle/>
          <a:p>
            <a:endParaRPr lang="en-US"/>
          </a:p>
        </p:txBody>
      </p:sp>
      <p:pic>
        <p:nvPicPr>
          <p:cNvPr id="26" name="Obraz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7509" y="1167098"/>
            <a:ext cx="380800" cy="504000"/>
          </a:xfrm>
          <a:prstGeom prst="rect">
            <a:avLst/>
          </a:prstGeom>
        </p:spPr>
      </p:pic>
      <p:pic>
        <p:nvPicPr>
          <p:cNvPr id="30" name="Obraz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3357621" y="3754583"/>
            <a:ext cx="380800" cy="504000"/>
          </a:xfrm>
          <a:prstGeom prst="rect">
            <a:avLst/>
          </a:prstGeom>
        </p:spPr>
      </p:pic>
      <p:sp>
        <p:nvSpPr>
          <p:cNvPr id="31" name="Tytuł 1"/>
          <p:cNvSpPr>
            <a:spLocks noGrp="1"/>
          </p:cNvSpPr>
          <p:nvPr>
            <p:ph type="title"/>
          </p:nvPr>
        </p:nvSpPr>
        <p:spPr>
          <a:xfrm>
            <a:off x="506952" y="376775"/>
            <a:ext cx="6621421" cy="309065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AC482825-6F2D-7744-80BF-AA1CEBE8409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25142" y="430657"/>
            <a:ext cx="1309783" cy="19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13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A9AEB-2A06-4D48-AFFC-EDFEE30D066D}" type="datetimeFigureOut">
              <a:rPr lang="pl-PL" smtClean="0"/>
              <a:t>2018-11-15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E0C11-EF55-6545-89EC-E302494CA4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057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73" r:id="rId3"/>
    <p:sldLayoutId id="2147483650" r:id="rId4"/>
    <p:sldLayoutId id="2147483672" r:id="rId5"/>
    <p:sldLayoutId id="2147483668" r:id="rId6"/>
    <p:sldLayoutId id="2147483652" r:id="rId7"/>
    <p:sldLayoutId id="2147483663" r:id="rId8"/>
    <p:sldLayoutId id="2147483664" r:id="rId9"/>
    <p:sldLayoutId id="2147483675" r:id="rId10"/>
    <p:sldLayoutId id="2147483665" r:id="rId11"/>
    <p:sldLayoutId id="2147483666" r:id="rId12"/>
    <p:sldLayoutId id="2147483667" r:id="rId13"/>
    <p:sldLayoutId id="2147483651" r:id="rId14"/>
    <p:sldLayoutId id="2147483653" r:id="rId15"/>
    <p:sldLayoutId id="2147483671" r:id="rId16"/>
    <p:sldLayoutId id="2147483670" r:id="rId17"/>
    <p:sldLayoutId id="2147483661" r:id="rId18"/>
    <p:sldLayoutId id="2147483662" r:id="rId19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377" y="1706378"/>
            <a:ext cx="377823" cy="503999"/>
          </a:xfrm>
          <a:prstGeom prst="rect">
            <a:avLst/>
          </a:prstGeom>
        </p:spPr>
      </p:pic>
      <p:pic>
        <p:nvPicPr>
          <p:cNvPr id="5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261487" y="3656043"/>
            <a:ext cx="377825" cy="504000"/>
          </a:xfrm>
          <a:prstGeom prst="rect">
            <a:avLst/>
          </a:prstGeom>
        </p:spPr>
      </p:pic>
      <p:pic>
        <p:nvPicPr>
          <p:cNvPr id="9" name="Picture 8" descr="MNiSW-k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400" y="4635317"/>
            <a:ext cx="1272727" cy="252000"/>
          </a:xfrm>
          <a:prstGeom prst="rect">
            <a:avLst/>
          </a:prstGeom>
        </p:spPr>
      </p:pic>
      <p:sp>
        <p:nvSpPr>
          <p:cNvPr id="10" name="PoleTekstowe 12"/>
          <p:cNvSpPr txBox="1"/>
          <p:nvPr/>
        </p:nvSpPr>
        <p:spPr>
          <a:xfrm>
            <a:off x="396621" y="4652679"/>
            <a:ext cx="17135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err="1">
                <a:solidFill>
                  <a:srgbClr val="828282"/>
                </a:solidFill>
              </a:rPr>
              <a:t>www.facebook.com</a:t>
            </a:r>
            <a:r>
              <a:rPr lang="pl-PL" sz="900" dirty="0">
                <a:solidFill>
                  <a:srgbClr val="E81B29"/>
                </a:solidFill>
              </a:rPr>
              <a:t>/</a:t>
            </a:r>
            <a:r>
              <a:rPr lang="pl-PL" sz="900" dirty="0" err="1">
                <a:solidFill>
                  <a:srgbClr val="E81B29"/>
                </a:solidFill>
              </a:rPr>
              <a:t>MNiSW</a:t>
            </a:r>
            <a:endParaRPr lang="pl-PL" sz="900" dirty="0">
              <a:solidFill>
                <a:srgbClr val="E81B29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442288" y="2812791"/>
            <a:ext cx="6361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/>
              <a:t>wg Ustawy z dnia 20 lipca 2018 r. - Prawo o szkolnictwie wyższym i nauce oraz Ustawy  z dnia 3 lipca 2018 r. - Przepisy wprowadzające ustawę – </a:t>
            </a:r>
            <a:r>
              <a:rPr lang="pl-PL" sz="1200" i="1" dirty="0" err="1"/>
              <a:t>PSWiN</a:t>
            </a:r>
            <a:r>
              <a:rPr lang="pl-PL" sz="1200" i="1" dirty="0"/>
              <a:t>  </a:t>
            </a:r>
          </a:p>
        </p:txBody>
      </p:sp>
      <p:grpSp>
        <p:nvGrpSpPr>
          <p:cNvPr id="16" name="Grupa 15"/>
          <p:cNvGrpSpPr/>
          <p:nvPr/>
        </p:nvGrpSpPr>
        <p:grpSpPr>
          <a:xfrm>
            <a:off x="2510487" y="3348017"/>
            <a:ext cx="3835400" cy="558801"/>
            <a:chOff x="2435888" y="3442389"/>
            <a:chExt cx="3835400" cy="558800"/>
          </a:xfrm>
        </p:grpSpPr>
        <p:pic>
          <p:nvPicPr>
            <p:cNvPr id="17" name="Obraz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5888" y="3442389"/>
              <a:ext cx="3835400" cy="558800"/>
            </a:xfrm>
            <a:prstGeom prst="rect">
              <a:avLst/>
            </a:prstGeom>
          </p:spPr>
        </p:pic>
        <p:sp>
          <p:nvSpPr>
            <p:cNvPr id="18" name="PoleTekstowe 13"/>
            <p:cNvSpPr txBox="1"/>
            <p:nvPr/>
          </p:nvSpPr>
          <p:spPr>
            <a:xfrm>
              <a:off x="2727304" y="3541960"/>
              <a:ext cx="32445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 err="1">
                  <a:solidFill>
                    <a:schemeClr val="bg1"/>
                  </a:solidFill>
                  <a:latin typeface="Helvetica"/>
                  <a:cs typeface="Helvetica"/>
                </a:rPr>
                <a:t>www.konstytucjadlanauki.gov.pl</a:t>
              </a:r>
              <a:endParaRPr lang="pl-PL" sz="1400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</p:grpSp>
      <p:pic>
        <p:nvPicPr>
          <p:cNvPr id="12" name="Obraz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15" y="647681"/>
            <a:ext cx="3607267" cy="852660"/>
          </a:xfrm>
          <a:prstGeom prst="rect">
            <a:avLst/>
          </a:prstGeom>
        </p:spPr>
      </p:pic>
      <p:pic>
        <p:nvPicPr>
          <p:cNvPr id="13" name="Picture 17" descr="MNiSW-kolor.png">
            <a:extLst>
              <a:ext uri="{FF2B5EF4-FFF2-40B4-BE49-F238E27FC236}">
                <a16:creationId xmlns:a16="http://schemas.microsoft.com/office/drawing/2014/main" xmlns="" id="{600D2E7B-9399-0A48-96BA-BFEDEF8DF7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5" b="12863"/>
          <a:stretch/>
        </p:blipFill>
        <p:spPr>
          <a:xfrm>
            <a:off x="4712295" y="775346"/>
            <a:ext cx="3647580" cy="53309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544738" y="1766603"/>
            <a:ext cx="6405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E81B29"/>
                </a:solidFill>
                <a:latin typeface="Helvetica Light"/>
              </a:rPr>
              <a:t>Stopień doktora i kształcenie doktorantów </a:t>
            </a:r>
          </a:p>
        </p:txBody>
      </p:sp>
    </p:spTree>
    <p:extLst>
      <p:ext uri="{BB962C8B-B14F-4D97-AF65-F5344CB8AC3E}">
        <p14:creationId xmlns:p14="http://schemas.microsoft.com/office/powerpoint/2010/main" val="123440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85294" y="504957"/>
            <a:ext cx="6621421" cy="412087"/>
          </a:xfrm>
        </p:spPr>
        <p:txBody>
          <a:bodyPr/>
          <a:lstStyle/>
          <a:p>
            <a:r>
              <a:rPr lang="pl-PL" dirty="0" smtClean="0">
                <a:solidFill>
                  <a:srgbClr val="E81B29"/>
                </a:solidFill>
                <a:latin typeface="Helvetica Light"/>
              </a:rPr>
              <a:t>Rozprawa doktorska </a:t>
            </a:r>
            <a:r>
              <a:rPr lang="pl-PL" b="0" dirty="0" smtClean="0">
                <a:solidFill>
                  <a:srgbClr val="E81B29"/>
                </a:solidFill>
                <a:latin typeface="Helvetica Light"/>
              </a:rPr>
              <a:t>[art. 187 </a:t>
            </a:r>
            <a:r>
              <a:rPr lang="pl-PL" b="0" dirty="0" err="1" smtClean="0">
                <a:solidFill>
                  <a:srgbClr val="E81B29"/>
                </a:solidFill>
                <a:latin typeface="Helvetica Light"/>
              </a:rPr>
              <a:t>PSWiN</a:t>
            </a:r>
            <a:r>
              <a:rPr lang="pl-PL" b="0" dirty="0" smtClean="0">
                <a:solidFill>
                  <a:srgbClr val="E81B29"/>
                </a:solidFill>
                <a:latin typeface="Helvetica Light"/>
              </a:rPr>
              <a:t>]</a:t>
            </a:r>
            <a:endParaRPr lang="pl-PL" dirty="0">
              <a:solidFill>
                <a:srgbClr val="E81B29"/>
              </a:solidFill>
              <a:latin typeface="Helvetica Light"/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732731" y="1160951"/>
            <a:ext cx="7620160" cy="35989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240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8138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400" dirty="0"/>
              <a:t>Prezentuje ogólną wiedzę teoretyczną kandydata w danej dyscyplinie albo dyscyplinach oraz umiejętność samodzielnego prowadzenia pracy naukowej lub artystycznej.</a:t>
            </a:r>
          </a:p>
          <a:p>
            <a:pPr marL="498138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400" b="1" dirty="0"/>
              <a:t>Przedmiotem</a:t>
            </a:r>
            <a:r>
              <a:rPr lang="pl-PL" sz="1400" dirty="0"/>
              <a:t> jest oryginalne rozwiązanie problemu naukowego, oryginalne rozwiązanie w zakresie zastosowania wyników własnych badań naukowych w sferze gospodarczej lub społecznej albo oryginalne dokonanie artystyczne.</a:t>
            </a:r>
          </a:p>
          <a:p>
            <a:pPr marL="498138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400" b="1" dirty="0"/>
              <a:t>Rozprawę może stanowić </a:t>
            </a:r>
            <a:r>
              <a:rPr lang="pl-PL" sz="1400" dirty="0"/>
              <a:t>praca pisemna, w tym monografia naukowa, zbiór opublikowanych</a:t>
            </a:r>
            <a:r>
              <a:rPr lang="pl-PL" sz="1400" dirty="0">
                <a:solidFill>
                  <a:srgbClr val="FF0000"/>
                </a:solidFill>
              </a:rPr>
              <a:t> </a:t>
            </a:r>
            <a:r>
              <a:rPr lang="pl-PL" sz="1400" dirty="0"/>
              <a:t>artykułów naukowych, praca projektowa, konstrukcyjna, technologiczna, wdrożeniowa lub artystyczna, a także samodzielna i wyodrębniona część pracy zbiorowej.</a:t>
            </a:r>
          </a:p>
          <a:p>
            <a:pPr marL="1028674" lvl="1" indent="-285744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pl-PL" dirty="0">
                <a:latin typeface="Helvetica Light"/>
              </a:rPr>
              <a:t>Obligatoryjne powiązanie tematyczne dla zbioru artykułów. </a:t>
            </a:r>
          </a:p>
          <a:p>
            <a:pPr marL="498138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400" dirty="0"/>
              <a:t>Dołącza się streszczenie w języku angielskim, a do przygotowanej w języku obcym również streszczenie w języku polskim. W przypadku gdy nie jest pracą pisemną, dołącza się opis w języku polskim i angielskim.</a:t>
            </a:r>
          </a:p>
        </p:txBody>
      </p:sp>
    </p:spTree>
    <p:extLst>
      <p:ext uri="{BB962C8B-B14F-4D97-AF65-F5344CB8AC3E}">
        <p14:creationId xmlns:p14="http://schemas.microsoft.com/office/powerpoint/2010/main" val="6922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66024" y="697749"/>
            <a:ext cx="7363576" cy="725431"/>
          </a:xfrm>
        </p:spPr>
        <p:txBody>
          <a:bodyPr/>
          <a:lstStyle/>
          <a:p>
            <a:r>
              <a:rPr lang="pl-PL" dirty="0" smtClean="0">
                <a:solidFill>
                  <a:srgbClr val="E81B29"/>
                </a:solidFill>
                <a:latin typeface="Helvetica Light"/>
              </a:rPr>
              <a:t>Czynności w postępowaniu w sprawie nadania stopnia doktora </a:t>
            </a:r>
            <a:r>
              <a:rPr lang="pl-PL" b="0" dirty="0" smtClean="0">
                <a:solidFill>
                  <a:srgbClr val="E81B29"/>
                </a:solidFill>
                <a:latin typeface="Helvetica Light"/>
              </a:rPr>
              <a:t>[art. 192 </a:t>
            </a:r>
            <a:r>
              <a:rPr lang="pl-PL" b="0" dirty="0" err="1" smtClean="0">
                <a:solidFill>
                  <a:srgbClr val="E81B29"/>
                </a:solidFill>
                <a:latin typeface="Helvetica Light"/>
              </a:rPr>
              <a:t>PSWiN</a:t>
            </a:r>
            <a:r>
              <a:rPr lang="pl-PL" b="0" dirty="0" smtClean="0">
                <a:solidFill>
                  <a:srgbClr val="E81B29"/>
                </a:solidFill>
                <a:latin typeface="Helvetica Light"/>
              </a:rPr>
              <a:t>]</a:t>
            </a:r>
            <a:endParaRPr lang="pl-PL" dirty="0">
              <a:solidFill>
                <a:srgbClr val="E81B29"/>
              </a:solidFill>
              <a:latin typeface="Helvetica Light"/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728869" y="1431555"/>
            <a:ext cx="7630803" cy="3298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240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44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pl-PL" sz="1800" dirty="0">
              <a:cs typeface="Helvetica" panose="020B0604020202020204" pitchFamily="34" charset="0"/>
            </a:endParaRPr>
          </a:p>
          <a:p>
            <a:pPr marL="285744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800" dirty="0">
                <a:cs typeface="Helvetica" panose="020B0604020202020204" pitchFamily="34" charset="0"/>
              </a:rPr>
              <a:t>Odejście od procedury otwierania przewodu doktorskiego na rzecz </a:t>
            </a:r>
            <a:r>
              <a:rPr lang="pl-PL" sz="1800" b="1" dirty="0">
                <a:cs typeface="Helvetica" panose="020B0604020202020204" pitchFamily="34" charset="0"/>
              </a:rPr>
              <a:t>postępowania w sprawie nadania stopnia doktora.</a:t>
            </a:r>
          </a:p>
          <a:p>
            <a:pPr marL="285744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800" b="1" dirty="0">
                <a:cs typeface="Helvetica" panose="020B0604020202020204" pitchFamily="34" charset="0"/>
              </a:rPr>
              <a:t>Rezygnacja z rozporządzenia </a:t>
            </a:r>
            <a:r>
              <a:rPr lang="pl-PL" sz="1800" dirty="0">
                <a:cs typeface="Helvetica" panose="020B0604020202020204" pitchFamily="34" charset="0"/>
              </a:rPr>
              <a:t>w sprawie szczegółowego trybu i warunków przeprowadzania czynności w przewodzie doktorskim</a:t>
            </a:r>
          </a:p>
          <a:p>
            <a:pPr marL="530537" lvl="1">
              <a:buFont typeface="Wingdings" panose="05000000000000000000" pitchFamily="2" charset="2"/>
              <a:buChar char="ü"/>
            </a:pPr>
            <a:r>
              <a:rPr lang="pl-PL" sz="1700" dirty="0">
                <a:cs typeface="Helvetica" panose="020B0604020202020204" pitchFamily="34" charset="0"/>
              </a:rPr>
              <a:t>Uproszczenie realizacji wspólnych doktoratów, w tym z udziałem zagranicznych instytucji naukowych.</a:t>
            </a:r>
          </a:p>
          <a:p>
            <a:pPr marL="285744">
              <a:buFont typeface="Wingdings" panose="05000000000000000000" pitchFamily="2" charset="2"/>
              <a:buChar char="ü"/>
            </a:pPr>
            <a:r>
              <a:rPr lang="pl-PL" sz="1800" dirty="0">
                <a:cs typeface="Helvetica" panose="020B0604020202020204" pitchFamily="34" charset="0"/>
              </a:rPr>
              <a:t>Czynności w postępowaniu może dokonywać komisja powołana przez organ uprawniony do nadawania stopnia w dyscyplinie.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90946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66024" y="697749"/>
            <a:ext cx="7363576" cy="725431"/>
          </a:xfrm>
        </p:spPr>
        <p:txBody>
          <a:bodyPr/>
          <a:lstStyle/>
          <a:p>
            <a:r>
              <a:rPr lang="pl-PL" dirty="0" smtClean="0">
                <a:solidFill>
                  <a:srgbClr val="E81B29"/>
                </a:solidFill>
                <a:latin typeface="Helvetica Light"/>
              </a:rPr>
              <a:t>Czynności w postępowaniu w sprawie nadania stopnia doktora </a:t>
            </a:r>
            <a:r>
              <a:rPr lang="pl-PL" b="0" dirty="0" smtClean="0">
                <a:solidFill>
                  <a:srgbClr val="E81B29"/>
                </a:solidFill>
                <a:latin typeface="Helvetica Light"/>
              </a:rPr>
              <a:t>[art. 192 </a:t>
            </a:r>
            <a:r>
              <a:rPr lang="pl-PL" b="0" dirty="0" err="1" smtClean="0">
                <a:solidFill>
                  <a:srgbClr val="E81B29"/>
                </a:solidFill>
                <a:latin typeface="Helvetica Light"/>
              </a:rPr>
              <a:t>PSWiN</a:t>
            </a:r>
            <a:r>
              <a:rPr lang="pl-PL" b="0" dirty="0" smtClean="0">
                <a:solidFill>
                  <a:srgbClr val="E81B29"/>
                </a:solidFill>
                <a:latin typeface="Helvetica Light"/>
              </a:rPr>
              <a:t>, art. 180 UPW]</a:t>
            </a:r>
            <a:endParaRPr lang="pl-PL" dirty="0">
              <a:solidFill>
                <a:srgbClr val="E81B29"/>
              </a:solidFill>
              <a:latin typeface="Helvetica Light"/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728869" y="1431555"/>
            <a:ext cx="7630803" cy="3298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240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44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700" dirty="0">
                <a:cs typeface="Helvetica" panose="020B0604020202020204" pitchFamily="34" charset="0"/>
              </a:rPr>
              <a:t>Senat albo rada naukowa określi w </a:t>
            </a:r>
            <a:r>
              <a:rPr lang="pl-PL" sz="1700" b="1" dirty="0">
                <a:cs typeface="Helvetica" panose="020B0604020202020204" pitchFamily="34" charset="0"/>
              </a:rPr>
              <a:t>uchwale</a:t>
            </a:r>
            <a:r>
              <a:rPr lang="pl-PL" sz="1700" dirty="0">
                <a:cs typeface="Helvetica" panose="020B0604020202020204" pitchFamily="34" charset="0"/>
              </a:rPr>
              <a:t> sposób postępowania w sprawie nadania stopnia doktora, w tym m.in. </a:t>
            </a:r>
          </a:p>
          <a:p>
            <a:pPr marL="530537" lvl="1">
              <a:buFont typeface="Wingdings" panose="05000000000000000000" pitchFamily="2" charset="2"/>
              <a:buChar char="ü"/>
            </a:pPr>
            <a:r>
              <a:rPr lang="pl-PL" sz="1500" dirty="0">
                <a:latin typeface="Helvetica Light"/>
                <a:cs typeface="Helvetica" panose="020B0604020202020204" pitchFamily="34" charset="0"/>
              </a:rPr>
              <a:t>sposób wyznaczania i zmiany promotora lub promotorów, </a:t>
            </a:r>
          </a:p>
          <a:p>
            <a:pPr marL="530537" lvl="1">
              <a:buFont typeface="Wingdings" panose="05000000000000000000" pitchFamily="2" charset="2"/>
              <a:buChar char="ü"/>
            </a:pPr>
            <a:r>
              <a:rPr lang="pl-PL" sz="1500" dirty="0">
                <a:latin typeface="Helvetica Light"/>
                <a:cs typeface="Helvetica" panose="020B0604020202020204" pitchFamily="34" charset="0"/>
              </a:rPr>
              <a:t>tryb złożenia rozprawy doktorskiej,</a:t>
            </a:r>
          </a:p>
          <a:p>
            <a:pPr marL="530537" lvl="1">
              <a:buFont typeface="Wingdings" panose="05000000000000000000" pitchFamily="2" charset="2"/>
              <a:buChar char="ü"/>
            </a:pPr>
            <a:r>
              <a:rPr lang="pl-PL" sz="1500" dirty="0">
                <a:latin typeface="Helvetica Light"/>
                <a:cs typeface="Helvetica" panose="020B0604020202020204" pitchFamily="34" charset="0"/>
              </a:rPr>
              <a:t>zasady ustalania opłaty za postępowanie w trybie eksternistycznym,</a:t>
            </a:r>
          </a:p>
          <a:p>
            <a:pPr marL="530537" lvl="1">
              <a:buFont typeface="Wingdings" panose="05000000000000000000" pitchFamily="2" charset="2"/>
              <a:buChar char="ü"/>
            </a:pPr>
            <a:r>
              <a:rPr lang="pl-PL" sz="1500" dirty="0">
                <a:latin typeface="Helvetica Light"/>
                <a:cs typeface="Helvetica" panose="020B0604020202020204" pitchFamily="34" charset="0"/>
              </a:rPr>
              <a:t>tryb powoływania oraz zakres czynności „komisji doktorskiej”.</a:t>
            </a:r>
          </a:p>
          <a:p>
            <a:pPr marL="285744">
              <a:buFont typeface="Wingdings" panose="05000000000000000000" pitchFamily="2" charset="2"/>
              <a:buChar char="ü"/>
            </a:pPr>
            <a:r>
              <a:rPr lang="pl-PL" sz="1700" dirty="0">
                <a:solidFill>
                  <a:srgbClr val="002060"/>
                </a:solidFill>
                <a:cs typeface="Helvetica" panose="020B0604020202020204" pitchFamily="34" charset="0"/>
              </a:rPr>
              <a:t>Pierwsze uchwały powinny wejść w życie 1 października 2019 r.</a:t>
            </a:r>
          </a:p>
          <a:p>
            <a:pPr marL="285744">
              <a:buFont typeface="Wingdings" panose="05000000000000000000" pitchFamily="2" charset="2"/>
              <a:buChar char="ü"/>
            </a:pPr>
            <a:r>
              <a:rPr lang="pl-PL" sz="1700" dirty="0">
                <a:solidFill>
                  <a:schemeClr val="tx1"/>
                </a:solidFill>
                <a:cs typeface="Helvetica" panose="020B0604020202020204" pitchFamily="34" charset="0"/>
              </a:rPr>
              <a:t>Senat albo rada naukowa może określić w uchwale także dodatkowe wymagania do nadania stopnia doktora lub dodatkowe warunki dopuszczenia do obrony.</a:t>
            </a:r>
          </a:p>
        </p:txBody>
      </p:sp>
    </p:spTree>
    <p:extLst>
      <p:ext uri="{BB962C8B-B14F-4D97-AF65-F5344CB8AC3E}">
        <p14:creationId xmlns:p14="http://schemas.microsoft.com/office/powerpoint/2010/main" val="364353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70776" y="891821"/>
            <a:ext cx="6621421" cy="412087"/>
          </a:xfrm>
        </p:spPr>
        <p:txBody>
          <a:bodyPr/>
          <a:lstStyle/>
          <a:p>
            <a:r>
              <a:rPr lang="pl-PL" dirty="0" smtClean="0">
                <a:solidFill>
                  <a:srgbClr val="E81B29"/>
                </a:solidFill>
              </a:rPr>
              <a:t>Wszczęcie postępowania </a:t>
            </a:r>
            <a:r>
              <a:rPr lang="pl-PL" b="0" dirty="0" smtClean="0">
                <a:solidFill>
                  <a:srgbClr val="E81B29"/>
                </a:solidFill>
              </a:rPr>
              <a:t>[art</a:t>
            </a:r>
            <a:r>
              <a:rPr lang="pl-PL" b="0" dirty="0" smtClean="0">
                <a:solidFill>
                  <a:srgbClr val="E81B29"/>
                </a:solidFill>
              </a:rPr>
              <a:t>. </a:t>
            </a:r>
            <a:r>
              <a:rPr lang="pl-PL" b="0" dirty="0" smtClean="0">
                <a:solidFill>
                  <a:srgbClr val="E81B29"/>
                </a:solidFill>
              </a:rPr>
              <a:t>189 </a:t>
            </a:r>
            <a:r>
              <a:rPr lang="pl-PL" b="0" dirty="0" err="1" smtClean="0">
                <a:solidFill>
                  <a:srgbClr val="E81B29"/>
                </a:solidFill>
              </a:rPr>
              <a:t>PSWiN</a:t>
            </a:r>
            <a:r>
              <a:rPr lang="pl-PL" b="0" dirty="0" smtClean="0">
                <a:solidFill>
                  <a:srgbClr val="E81B29"/>
                </a:solidFill>
              </a:rPr>
              <a:t>]</a:t>
            </a:r>
            <a:endParaRPr lang="pl-PL" dirty="0">
              <a:solidFill>
                <a:srgbClr val="E81B29"/>
              </a:solidFill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680495" y="1485653"/>
            <a:ext cx="7900333" cy="3477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1240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900" b="1" dirty="0" smtClean="0">
                <a:cs typeface="Helvetica" panose="020B0604020202020204" pitchFamily="34" charset="0"/>
              </a:rPr>
              <a:t>Wszczęcie postępowania: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800" dirty="0" smtClean="0">
                <a:latin typeface="Helvetica Light"/>
                <a:cs typeface="Helvetica" panose="020B0604020202020204" pitchFamily="34" charset="0"/>
              </a:rPr>
              <a:t>na </a:t>
            </a:r>
            <a:r>
              <a:rPr lang="pl-PL" sz="1800" dirty="0">
                <a:latin typeface="Helvetica Light"/>
                <a:cs typeface="Helvetica" panose="020B0604020202020204" pitchFamily="34" charset="0"/>
              </a:rPr>
              <a:t>wniosek osoby </a:t>
            </a:r>
            <a:r>
              <a:rPr lang="pl-PL" sz="1800" dirty="0">
                <a:latin typeface="Helvetica Light"/>
              </a:rPr>
              <a:t>ubiegającej się o stopień doktora, </a:t>
            </a:r>
            <a:endParaRPr lang="pl-PL" sz="1800" dirty="0" smtClean="0">
              <a:latin typeface="Helvetica Light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800" dirty="0" smtClean="0">
                <a:latin typeface="Helvetica Light"/>
              </a:rPr>
              <a:t>z </a:t>
            </a:r>
            <a:r>
              <a:rPr lang="pl-PL" sz="1800" dirty="0">
                <a:latin typeface="Helvetica Light"/>
              </a:rPr>
              <a:t>dołączoną rozprawą doktorską wraz z pozytywną opinią promotora lub </a:t>
            </a:r>
            <a:r>
              <a:rPr lang="pl-PL" sz="1800" dirty="0" smtClean="0">
                <a:latin typeface="Helvetica Light"/>
              </a:rPr>
              <a:t>promotorów.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900" b="1" dirty="0"/>
              <a:t>W</a:t>
            </a:r>
            <a:r>
              <a:rPr lang="pl-PL" sz="1900" b="1" dirty="0" smtClean="0"/>
              <a:t> momencie wszczęcia kandydat musi spełniać wymogi: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800" dirty="0">
                <a:latin typeface="Helvetica Light"/>
              </a:rPr>
              <a:t>d</a:t>
            </a:r>
            <a:r>
              <a:rPr lang="pl-PL" sz="1800" dirty="0" smtClean="0">
                <a:latin typeface="Helvetica Light"/>
              </a:rPr>
              <a:t>otyczące tytułu zawodowego,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800" dirty="0" smtClean="0">
                <a:latin typeface="Helvetica Light"/>
              </a:rPr>
              <a:t>w zakresie posiadania kompetencji na poziomie 8. PRK (w tym dotyczące języka obcego),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800" dirty="0" smtClean="0">
                <a:latin typeface="Helvetica Light"/>
              </a:rPr>
              <a:t>publikacyjne</a:t>
            </a:r>
            <a:r>
              <a:rPr lang="pl-PL" sz="1800" dirty="0">
                <a:latin typeface="Helvetica Light"/>
              </a:rPr>
              <a:t>.</a:t>
            </a:r>
            <a:endParaRPr lang="pl-PL" sz="1800" dirty="0">
              <a:latin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52579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70776" y="891821"/>
            <a:ext cx="6621421" cy="412087"/>
          </a:xfrm>
        </p:spPr>
        <p:txBody>
          <a:bodyPr/>
          <a:lstStyle/>
          <a:p>
            <a:r>
              <a:rPr lang="pl-PL" dirty="0" smtClean="0">
                <a:solidFill>
                  <a:srgbClr val="E81B29"/>
                </a:solidFill>
              </a:rPr>
              <a:t>Czynności w postępowaniu: </a:t>
            </a:r>
            <a:r>
              <a:rPr lang="pl-PL" dirty="0" smtClean="0">
                <a:solidFill>
                  <a:srgbClr val="E81B29"/>
                </a:solidFill>
              </a:rPr>
              <a:t>promotorzy </a:t>
            </a:r>
            <a:r>
              <a:rPr lang="pl-PL" dirty="0" smtClean="0">
                <a:solidFill>
                  <a:srgbClr val="E81B29"/>
                </a:solidFill>
              </a:rPr>
              <a:t/>
            </a:r>
            <a:br>
              <a:rPr lang="pl-PL" dirty="0" smtClean="0">
                <a:solidFill>
                  <a:srgbClr val="E81B29"/>
                </a:solidFill>
              </a:rPr>
            </a:br>
            <a:r>
              <a:rPr lang="pl-PL" b="0" dirty="0" smtClean="0">
                <a:solidFill>
                  <a:srgbClr val="E81B29"/>
                </a:solidFill>
              </a:rPr>
              <a:t>[art</a:t>
            </a:r>
            <a:r>
              <a:rPr lang="pl-PL" b="0" dirty="0" smtClean="0">
                <a:solidFill>
                  <a:srgbClr val="E81B29"/>
                </a:solidFill>
              </a:rPr>
              <a:t>. 190 </a:t>
            </a:r>
            <a:r>
              <a:rPr lang="pl-PL" b="0" dirty="0" err="1" smtClean="0">
                <a:solidFill>
                  <a:srgbClr val="E81B29"/>
                </a:solidFill>
              </a:rPr>
              <a:t>PSWiN</a:t>
            </a:r>
            <a:r>
              <a:rPr lang="pl-PL" b="0" dirty="0" smtClean="0">
                <a:solidFill>
                  <a:srgbClr val="E81B29"/>
                </a:solidFill>
              </a:rPr>
              <a:t>]</a:t>
            </a:r>
            <a:endParaRPr lang="pl-PL" dirty="0">
              <a:solidFill>
                <a:srgbClr val="E81B29"/>
              </a:solidFill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680495" y="1393185"/>
            <a:ext cx="7900333" cy="34776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1240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800" b="1" dirty="0">
                <a:cs typeface="Helvetica" panose="020B0604020202020204" pitchFamily="34" charset="0"/>
              </a:rPr>
              <a:t>Opieka nad kandydatem do stopnia: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500" dirty="0">
                <a:latin typeface="Helvetica Light"/>
                <a:cs typeface="Helvetica" panose="020B0604020202020204" pitchFamily="34" charset="0"/>
              </a:rPr>
              <a:t>tylko promotor,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500" dirty="0">
                <a:latin typeface="Helvetica Light"/>
                <a:cs typeface="Helvetica" panose="020B0604020202020204" pitchFamily="34" charset="0"/>
              </a:rPr>
              <a:t>więcej niż jeden promotor,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500" dirty="0">
                <a:latin typeface="Helvetica Light"/>
                <a:cs typeface="Helvetica" panose="020B0604020202020204" pitchFamily="34" charset="0"/>
              </a:rPr>
              <a:t>promotor oraz promotor pomocniczy</a:t>
            </a:r>
            <a:r>
              <a:rPr lang="pl-PL" sz="1500" dirty="0" smtClean="0">
                <a:latin typeface="Helvetica Light"/>
                <a:cs typeface="Helvetica" panose="020B0604020202020204" pitchFamily="34" charset="0"/>
              </a:rPr>
              <a:t>.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800" b="1" dirty="0">
                <a:cs typeface="Helvetica"/>
              </a:rPr>
              <a:t>Promotorem (i recenzentem) może zostać </a:t>
            </a:r>
            <a:r>
              <a:rPr lang="pl-PL" sz="1800" dirty="0">
                <a:cs typeface="Helvetica"/>
              </a:rPr>
              <a:t>osoba posiadać stopień doktora habilitowanego lub tytuł profesora (wyjątek dla osób zatrudnionych w jednostkach zagranicznych posiadających znaczące osiągnięcia w zakresie zagadnień naukowych, których dotyczy rozprawa doktorska).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800" b="1" dirty="0">
                <a:cs typeface="Helvetica"/>
              </a:rPr>
              <a:t>Promotorem pomocniczym może zostać </a:t>
            </a:r>
            <a:r>
              <a:rPr lang="pl-PL" sz="1800" dirty="0">
                <a:cs typeface="Helvetica"/>
              </a:rPr>
              <a:t>osoba posiadająca stopień doktora.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pl-PL" sz="1700" dirty="0">
              <a:latin typeface="Helvetica Light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46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70776" y="891821"/>
            <a:ext cx="6621421" cy="412087"/>
          </a:xfrm>
        </p:spPr>
        <p:txBody>
          <a:bodyPr/>
          <a:lstStyle/>
          <a:p>
            <a:r>
              <a:rPr lang="pl-PL" dirty="0" smtClean="0">
                <a:solidFill>
                  <a:srgbClr val="E81B29"/>
                </a:solidFill>
              </a:rPr>
              <a:t>Czynności w postępowaniu: promotorzy </a:t>
            </a:r>
            <a:br>
              <a:rPr lang="pl-PL" dirty="0" smtClean="0">
                <a:solidFill>
                  <a:srgbClr val="E81B29"/>
                </a:solidFill>
              </a:rPr>
            </a:br>
            <a:r>
              <a:rPr lang="pl-PL" b="0" dirty="0" smtClean="0">
                <a:solidFill>
                  <a:srgbClr val="E81B29"/>
                </a:solidFill>
              </a:rPr>
              <a:t>[art. </a:t>
            </a:r>
            <a:r>
              <a:rPr lang="pl-PL" b="0" dirty="0" smtClean="0">
                <a:solidFill>
                  <a:srgbClr val="E81B29"/>
                </a:solidFill>
              </a:rPr>
              <a:t>184 ust. 2, </a:t>
            </a:r>
            <a:r>
              <a:rPr lang="pl-PL" b="0" dirty="0" smtClean="0">
                <a:solidFill>
                  <a:srgbClr val="E81B29"/>
                </a:solidFill>
              </a:rPr>
              <a:t>190 </a:t>
            </a:r>
            <a:r>
              <a:rPr lang="pl-PL" b="0" dirty="0" err="1" smtClean="0">
                <a:solidFill>
                  <a:srgbClr val="E81B29"/>
                </a:solidFill>
              </a:rPr>
              <a:t>PSWiN</a:t>
            </a:r>
            <a:r>
              <a:rPr lang="pl-PL" b="0" dirty="0" smtClean="0">
                <a:solidFill>
                  <a:srgbClr val="E81B29"/>
                </a:solidFill>
              </a:rPr>
              <a:t>]</a:t>
            </a:r>
            <a:endParaRPr lang="pl-PL" dirty="0">
              <a:solidFill>
                <a:srgbClr val="E81B29"/>
              </a:solidFill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680495" y="1485653"/>
            <a:ext cx="7900333" cy="3477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1240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900" b="1" dirty="0">
                <a:cs typeface="Helvetica"/>
              </a:rPr>
              <a:t>Wynagrodzenia: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700" dirty="0">
                <a:latin typeface="Helvetica Light"/>
                <a:cs typeface="Helvetica"/>
              </a:rPr>
              <a:t>promotora – 83% wynagrodzenia profesora,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700" dirty="0">
                <a:latin typeface="Helvetica Light"/>
                <a:cs typeface="Helvetica"/>
              </a:rPr>
              <a:t>promotora pomocniczego – 50% wynagrodzenia profesora</a:t>
            </a:r>
            <a:r>
              <a:rPr lang="pl-PL" sz="1700" dirty="0" smtClean="0">
                <a:latin typeface="Helvetica Light"/>
                <a:cs typeface="Helvetica"/>
              </a:rPr>
              <a:t>.</a:t>
            </a:r>
            <a:endParaRPr lang="pl-PL" sz="1400" b="1" dirty="0" smtClean="0">
              <a:cs typeface="Helvetica"/>
            </a:endParaRPr>
          </a:p>
          <a:p>
            <a:pPr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900" b="1" dirty="0" smtClean="0">
                <a:cs typeface="Helvetica"/>
              </a:rPr>
              <a:t>Zakaz </a:t>
            </a:r>
            <a:r>
              <a:rPr lang="pl-PL" sz="1900" b="1" dirty="0">
                <a:cs typeface="Helvetica"/>
              </a:rPr>
              <a:t>pełnienia funkcji promotora </a:t>
            </a:r>
            <a:r>
              <a:rPr lang="pl-PL" sz="1900" dirty="0">
                <a:cs typeface="Helvetica"/>
              </a:rPr>
              <a:t>przez osoby sprawujące w </a:t>
            </a:r>
            <a:r>
              <a:rPr lang="pl-PL" sz="1900" dirty="0"/>
              <a:t>ciągu ostatnich 5 lat opiekę promotorską nad: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700" dirty="0">
                <a:latin typeface="Helvetica Light"/>
              </a:rPr>
              <a:t>4 doktorantami, którzy zostali skreśleni z listy doktorantów (w szkole doktorskiej) z powodu negatywnego wyniku oceny śródokresowej lub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700" dirty="0">
                <a:latin typeface="Helvetica Light"/>
              </a:rPr>
              <a:t>2 kandydatami do stopnia, którzy nie spełnili wymogu uzyskania dwóch pozytywnych recenzji (wymóg dopuszczenia do obrony).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18117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70776" y="891821"/>
            <a:ext cx="6417312" cy="412087"/>
          </a:xfrm>
        </p:spPr>
        <p:txBody>
          <a:bodyPr/>
          <a:lstStyle/>
          <a:p>
            <a:r>
              <a:rPr lang="pl-PL" dirty="0" smtClean="0">
                <a:solidFill>
                  <a:srgbClr val="E81B29"/>
                </a:solidFill>
              </a:rPr>
              <a:t>Czynności w postępowaniu: recenzenci </a:t>
            </a:r>
            <a:r>
              <a:rPr lang="pl-PL" b="0" dirty="0" smtClean="0">
                <a:solidFill>
                  <a:srgbClr val="E81B29"/>
                </a:solidFill>
              </a:rPr>
              <a:t>[art. </a:t>
            </a:r>
            <a:r>
              <a:rPr lang="pl-PL" b="0" dirty="0" smtClean="0">
                <a:solidFill>
                  <a:srgbClr val="E81B29"/>
                </a:solidFill>
              </a:rPr>
              <a:t>184 ust. 2, 190</a:t>
            </a:r>
            <a:r>
              <a:rPr lang="pl-PL" b="0" dirty="0" smtClean="0">
                <a:solidFill>
                  <a:srgbClr val="E81B29"/>
                </a:solidFill>
              </a:rPr>
              <a:t>, 191 </a:t>
            </a:r>
            <a:r>
              <a:rPr lang="pl-PL" b="0" dirty="0" err="1" smtClean="0">
                <a:solidFill>
                  <a:srgbClr val="E81B29"/>
                </a:solidFill>
              </a:rPr>
              <a:t>PSWiN</a:t>
            </a:r>
            <a:r>
              <a:rPr lang="pl-PL" b="0" dirty="0" smtClean="0">
                <a:solidFill>
                  <a:srgbClr val="E81B29"/>
                </a:solidFill>
              </a:rPr>
              <a:t>]</a:t>
            </a:r>
            <a:endParaRPr lang="pl-PL" dirty="0">
              <a:solidFill>
                <a:srgbClr val="E81B29"/>
              </a:solidFill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680495" y="1485653"/>
            <a:ext cx="7900333" cy="3477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1240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700" b="1" dirty="0"/>
              <a:t>Trzech recenzentów </a:t>
            </a:r>
            <a:r>
              <a:rPr lang="pl-PL" sz="1700" dirty="0"/>
              <a:t>spoza uczelni lub instytutu naukowego podmiotu doktoryzującego, w którym przygotowywana jest rozprawa doktorska oraz uczelni, instytutu PAN, instytutu badawczego albo instytutu międzynarodowego, których pracownikiem jest osoba ubiegająca się o stopień doktora.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700" dirty="0"/>
              <a:t>Ograniczenie czasu na przygotowanie recenzji do </a:t>
            </a:r>
            <a:r>
              <a:rPr lang="pl-PL" sz="1700" b="1" dirty="0"/>
              <a:t>2 miesięcy</a:t>
            </a:r>
            <a:r>
              <a:rPr lang="pl-PL" sz="1700" dirty="0"/>
              <a:t>. 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700" dirty="0"/>
              <a:t>Warunkiem dopuszczenia do obrony będzie uzyskanie co najmniej </a:t>
            </a:r>
            <a:r>
              <a:rPr lang="pl-PL" sz="1700" b="1" dirty="0"/>
              <a:t>dwóch pozytywnych recenzji</a:t>
            </a:r>
            <a:r>
              <a:rPr lang="pl-PL" sz="1700" dirty="0"/>
              <a:t>. 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700" dirty="0"/>
              <a:t>Wynagrodzenie: 27% wynagrodzenia profesora.</a:t>
            </a:r>
          </a:p>
        </p:txBody>
      </p:sp>
    </p:spTree>
    <p:extLst>
      <p:ext uri="{BB962C8B-B14F-4D97-AF65-F5344CB8AC3E}">
        <p14:creationId xmlns:p14="http://schemas.microsoft.com/office/powerpoint/2010/main" val="415832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16835" y="653189"/>
            <a:ext cx="8040855" cy="625647"/>
          </a:xfrm>
        </p:spPr>
        <p:txBody>
          <a:bodyPr/>
          <a:lstStyle/>
          <a:p>
            <a:r>
              <a:rPr lang="pl-PL" dirty="0" smtClean="0">
                <a:solidFill>
                  <a:srgbClr val="E81B29"/>
                </a:solidFill>
              </a:rPr>
              <a:t>Czynności w postępowaniu: jawność </a:t>
            </a:r>
            <a:r>
              <a:rPr lang="pl-PL" b="0" dirty="0" smtClean="0">
                <a:solidFill>
                  <a:srgbClr val="E81B29"/>
                </a:solidFill>
              </a:rPr>
              <a:t>[art. 188 </a:t>
            </a:r>
            <a:r>
              <a:rPr lang="pl-PL" b="0" dirty="0" err="1" smtClean="0">
                <a:solidFill>
                  <a:srgbClr val="E81B29"/>
                </a:solidFill>
              </a:rPr>
              <a:t>PSWiN</a:t>
            </a:r>
            <a:r>
              <a:rPr lang="pl-PL" b="0" dirty="0" smtClean="0">
                <a:solidFill>
                  <a:srgbClr val="E81B29"/>
                </a:solidFill>
              </a:rPr>
              <a:t>]</a:t>
            </a:r>
            <a:endParaRPr lang="pl-PL" dirty="0">
              <a:solidFill>
                <a:srgbClr val="E81B29"/>
              </a:solidFill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684294" y="1730375"/>
            <a:ext cx="7565855" cy="2519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1240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600" dirty="0"/>
              <a:t>Zasada </a:t>
            </a:r>
            <a:r>
              <a:rPr lang="pl-PL" sz="1600" b="1" dirty="0"/>
              <a:t>jawności rozpraw doktorskich i recenzji.</a:t>
            </a:r>
            <a:endParaRPr lang="pl-PL" sz="1600" dirty="0"/>
          </a:p>
          <a:p>
            <a:pPr lvl="1" algn="just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pl-PL" sz="1500" dirty="0">
                <a:latin typeface="Helvetica Light"/>
              </a:rPr>
              <a:t>wyjątek: rozprawy, których przedmiotem jest tajemnica prawnie chroniona.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600" dirty="0">
                <a:cs typeface="Helvetica"/>
              </a:rPr>
              <a:t>Obowiązek publikacji rozprawy będącej pracą pisemną wraz ze streszczeniem albo opisy rozprawy niebędącej pracą pisemną, oraz recenzji w BIP na 30 dni przed obroną, a także niezwłocznego umieszczenia w systemie POL-on.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600" dirty="0"/>
              <a:t>Sprawdzenie rozprawy będącej pracą pisemną przez Jednolity System </a:t>
            </a:r>
            <a:r>
              <a:rPr lang="pl-PL" sz="1600" dirty="0" err="1"/>
              <a:t>Antyplagiatowy</a:t>
            </a:r>
            <a:r>
              <a:rPr lang="pl-PL" sz="1600" dirty="0"/>
              <a:t>.</a:t>
            </a:r>
            <a:endParaRPr lang="pl-PL" sz="1600" dirty="0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7165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16835" y="653189"/>
            <a:ext cx="8040855" cy="625647"/>
          </a:xfrm>
        </p:spPr>
        <p:txBody>
          <a:bodyPr/>
          <a:lstStyle/>
          <a:p>
            <a:r>
              <a:rPr lang="pl-PL" dirty="0" smtClean="0">
                <a:solidFill>
                  <a:srgbClr val="E81B29"/>
                </a:solidFill>
              </a:rPr>
              <a:t>Dyplomy doktorskie </a:t>
            </a:r>
            <a:r>
              <a:rPr lang="pl-PL" b="0" dirty="0" smtClean="0">
                <a:solidFill>
                  <a:srgbClr val="E81B29"/>
                </a:solidFill>
              </a:rPr>
              <a:t>[art. 179 </a:t>
            </a:r>
            <a:r>
              <a:rPr lang="pl-PL" b="0" dirty="0" err="1" smtClean="0">
                <a:solidFill>
                  <a:srgbClr val="E81B29"/>
                </a:solidFill>
              </a:rPr>
              <a:t>PSWiN</a:t>
            </a:r>
            <a:r>
              <a:rPr lang="pl-PL" b="0" dirty="0" smtClean="0">
                <a:solidFill>
                  <a:srgbClr val="E81B29"/>
                </a:solidFill>
              </a:rPr>
              <a:t>]</a:t>
            </a:r>
            <a:endParaRPr lang="pl-PL" dirty="0">
              <a:solidFill>
                <a:srgbClr val="E81B29"/>
              </a:solidFill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684294" y="1730375"/>
            <a:ext cx="7565855" cy="25198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1240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600" dirty="0"/>
              <a:t>Osoba, której nadano stopień doktora, otrzymuje dyplom doktorski oraz odpis dyplomu.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600" dirty="0"/>
              <a:t>Na wniosek: odpisy dyplomu w języku obcym.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600" dirty="0"/>
              <a:t>W przypadku stopnia nadanego wspólnie przez dwa lub więcej podmiotów:</a:t>
            </a:r>
          </a:p>
          <a:p>
            <a:pPr lvl="1" algn="just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pl-PL" sz="1500" dirty="0"/>
              <a:t>wspólny dyplom,</a:t>
            </a:r>
          </a:p>
          <a:p>
            <a:pPr lvl="1" algn="just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pl-PL" sz="1500" dirty="0"/>
              <a:t>dyplom doktorski wydane przy jeden z podmiotów wskazany w umowie.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600" dirty="0"/>
              <a:t>Niezbędne elementy dyplomu uregulowane w rozporządzeniu.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600" dirty="0"/>
              <a:t>Opłaty za odpisy. </a:t>
            </a:r>
          </a:p>
        </p:txBody>
      </p:sp>
    </p:spTree>
    <p:extLst>
      <p:ext uri="{BB962C8B-B14F-4D97-AF65-F5344CB8AC3E}">
        <p14:creationId xmlns:p14="http://schemas.microsoft.com/office/powerpoint/2010/main" val="218332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74438" y="838720"/>
            <a:ext cx="7191337" cy="412087"/>
          </a:xfrm>
        </p:spPr>
        <p:txBody>
          <a:bodyPr/>
          <a:lstStyle/>
          <a:p>
            <a:r>
              <a:rPr lang="pl-PL" dirty="0" smtClean="0">
                <a:solidFill>
                  <a:srgbClr val="E81B29"/>
                </a:solidFill>
              </a:rPr>
              <a:t>Czynności w postępowaniu: tryb odwoławczy </a:t>
            </a:r>
            <a:r>
              <a:rPr lang="pl-PL" b="0" dirty="0" smtClean="0">
                <a:solidFill>
                  <a:srgbClr val="E81B29"/>
                </a:solidFill>
              </a:rPr>
              <a:t>[art. 193 </a:t>
            </a:r>
            <a:r>
              <a:rPr lang="pl-PL" b="0" dirty="0" err="1" smtClean="0">
                <a:solidFill>
                  <a:srgbClr val="E81B29"/>
                </a:solidFill>
              </a:rPr>
              <a:t>PSWiN</a:t>
            </a:r>
            <a:r>
              <a:rPr lang="pl-PL" b="0" dirty="0" smtClean="0">
                <a:solidFill>
                  <a:srgbClr val="E81B29"/>
                </a:solidFill>
              </a:rPr>
              <a:t>]</a:t>
            </a:r>
            <a:endParaRPr lang="pl-PL" dirty="0">
              <a:solidFill>
                <a:srgbClr val="E81B29"/>
              </a:solidFill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684294" y="1592588"/>
            <a:ext cx="7565855" cy="29661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240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400" dirty="0"/>
              <a:t>Od decyzji o odmowie nadania stopnia doktora przysługuje odwołanie do </a:t>
            </a:r>
            <a:r>
              <a:rPr lang="pl-PL" sz="1400" b="1" dirty="0"/>
              <a:t>Rady Doskonałości Naukowej</a:t>
            </a:r>
            <a:r>
              <a:rPr lang="pl-PL" sz="1400" dirty="0"/>
              <a:t> w terminie 30 dni od dnia doręczenia </a:t>
            </a:r>
            <a:r>
              <a:rPr lang="pl-PL" sz="1400" dirty="0" smtClean="0"/>
              <a:t>decyzji.</a:t>
            </a:r>
            <a:endParaRPr lang="pl-PL" sz="1400" dirty="0"/>
          </a:p>
          <a:p>
            <a:pPr algn="just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400" dirty="0"/>
              <a:t>Organ właściwy przekazuje odwołanie do </a:t>
            </a:r>
            <a:r>
              <a:rPr lang="pl-PL" sz="1400" dirty="0" smtClean="0"/>
              <a:t>RDN wraz </a:t>
            </a:r>
            <a:r>
              <a:rPr lang="pl-PL" sz="1400" dirty="0"/>
              <a:t>ze swoją opinią i aktami sprawy w terminie 3 miesięcy od daty wniesienia odwołania.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400" dirty="0"/>
              <a:t>Po rozpatrzeniu odwołania, w terminie nie dłuższym niż </a:t>
            </a:r>
            <a:r>
              <a:rPr lang="pl-PL" sz="1400" b="1" dirty="0"/>
              <a:t>6 miesięcy</a:t>
            </a:r>
            <a:r>
              <a:rPr lang="pl-PL" sz="1400" dirty="0"/>
              <a:t>, RDN utrzymuje w mocy zaskarżoną decyzję albo uchyla ją i przekazuje sprawę do ponownego rozpatrzenia organowi, </a:t>
            </a:r>
            <a:r>
              <a:rPr lang="pl-PL" sz="1400" b="1" dirty="0"/>
              <a:t>tego samego albo innego podmiotu doktoryzującego</a:t>
            </a:r>
            <a:r>
              <a:rPr lang="pl-PL" sz="1400" dirty="0"/>
              <a:t>. 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400" dirty="0"/>
              <a:t>W przypadku decyzji negatywnej (niedopuszczenia do obrony albo wydania decyzji o odmowie nadania stopnia) ta sama rozprawa </a:t>
            </a:r>
            <a:r>
              <a:rPr lang="pl-PL" sz="1400" b="1" dirty="0"/>
              <a:t>nie może być podstawą </a:t>
            </a:r>
            <a:r>
              <a:rPr lang="pl-PL" sz="1400" dirty="0"/>
              <a:t>do ponownego ubiegania się o nadanie stopnia doktora.</a:t>
            </a:r>
          </a:p>
        </p:txBody>
      </p:sp>
    </p:spTree>
    <p:extLst>
      <p:ext uri="{BB962C8B-B14F-4D97-AF65-F5344CB8AC3E}">
        <p14:creationId xmlns:p14="http://schemas.microsoft.com/office/powerpoint/2010/main" val="41971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928" y="734203"/>
            <a:ext cx="6621421" cy="843823"/>
          </a:xfrm>
        </p:spPr>
        <p:txBody>
          <a:bodyPr/>
          <a:lstStyle/>
          <a:p>
            <a:r>
              <a:rPr lang="pl-PL" sz="2800" dirty="0">
                <a:solidFill>
                  <a:srgbClr val="E81B29"/>
                </a:solidFill>
              </a:rPr>
              <a:t> Cel prezentacji</a:t>
            </a:r>
            <a:r>
              <a:rPr lang="pl-PL" dirty="0" smtClean="0">
                <a:solidFill>
                  <a:srgbClr val="E81B29"/>
                </a:solidFill>
              </a:rPr>
              <a:t/>
            </a:r>
            <a:br>
              <a:rPr lang="pl-PL" dirty="0" smtClean="0">
                <a:solidFill>
                  <a:srgbClr val="E81B29"/>
                </a:solidFill>
              </a:rPr>
            </a:br>
            <a:endParaRPr lang="en-US" dirty="0">
              <a:solidFill>
                <a:srgbClr val="E81B29"/>
              </a:solidFill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503583" y="1745256"/>
            <a:ext cx="7948856" cy="2601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1240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8138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2100" noProof="1">
                <a:solidFill>
                  <a:prstClr val="black"/>
                </a:solidFill>
                <a:latin typeface="Helvetica"/>
                <a:ea typeface="+mj-ea"/>
                <a:cs typeface="Helvetica"/>
              </a:rPr>
              <a:t>Przedstawienie rozwiązań dotyczących:</a:t>
            </a:r>
          </a:p>
          <a:p>
            <a:pPr marL="742932" lvl="1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pl-PL" sz="2000" noProof="1">
                <a:solidFill>
                  <a:prstClr val="black"/>
                </a:solidFill>
                <a:latin typeface="Helvetica"/>
                <a:ea typeface="+mj-ea"/>
                <a:cs typeface="Helvetica"/>
              </a:rPr>
              <a:t>nowych zasad nadawania stopnia doktora</a:t>
            </a:r>
          </a:p>
          <a:p>
            <a:pPr marL="742932" lvl="1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pl-PL" sz="2000" noProof="1">
                <a:solidFill>
                  <a:prstClr val="black"/>
                </a:solidFill>
                <a:latin typeface="Helvetica"/>
                <a:ea typeface="+mj-ea"/>
                <a:cs typeface="Helvetica"/>
              </a:rPr>
              <a:t>nowego modelu kształcenia doktorantów</a:t>
            </a:r>
          </a:p>
        </p:txBody>
      </p:sp>
    </p:spTree>
    <p:extLst>
      <p:ext uri="{BB962C8B-B14F-4D97-AF65-F5344CB8AC3E}">
        <p14:creationId xmlns:p14="http://schemas.microsoft.com/office/powerpoint/2010/main" val="252213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74438" y="838720"/>
            <a:ext cx="7191337" cy="412087"/>
          </a:xfrm>
        </p:spPr>
        <p:txBody>
          <a:bodyPr/>
          <a:lstStyle/>
          <a:p>
            <a:r>
              <a:rPr lang="pl-PL" dirty="0" smtClean="0">
                <a:solidFill>
                  <a:srgbClr val="E81B29"/>
                </a:solidFill>
              </a:rPr>
              <a:t>Nadzór RDN nad postępowaniami w sprawie nadania stopnia doktora </a:t>
            </a:r>
            <a:r>
              <a:rPr lang="pl-PL" b="0" dirty="0" smtClean="0">
                <a:solidFill>
                  <a:srgbClr val="E81B29"/>
                </a:solidFill>
              </a:rPr>
              <a:t>[art. 193 </a:t>
            </a:r>
            <a:r>
              <a:rPr lang="pl-PL" b="0" dirty="0" err="1" smtClean="0">
                <a:solidFill>
                  <a:srgbClr val="E81B29"/>
                </a:solidFill>
              </a:rPr>
              <a:t>PSWiN</a:t>
            </a:r>
            <a:r>
              <a:rPr lang="pl-PL" b="0" dirty="0" smtClean="0">
                <a:solidFill>
                  <a:srgbClr val="E81B29"/>
                </a:solidFill>
              </a:rPr>
              <a:t>]</a:t>
            </a:r>
            <a:endParaRPr lang="pl-PL" dirty="0">
              <a:solidFill>
                <a:srgbClr val="E81B29"/>
              </a:solidFill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684294" y="1592588"/>
            <a:ext cx="7565855" cy="2873396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1240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4900" dirty="0"/>
              <a:t>Nadzór RDN dotyczy m.in. weryfikacji zgodności z prawem:</a:t>
            </a:r>
          </a:p>
          <a:p>
            <a:pPr lvl="1" algn="just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pl-PL" sz="4300" dirty="0">
                <a:latin typeface="Helvetica Light"/>
              </a:rPr>
              <a:t>uchwał w sprawie sposobu prowadzenia postępowań w sprawie nadania stopnia doktora,</a:t>
            </a:r>
          </a:p>
          <a:p>
            <a:pPr lvl="1" algn="just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pl-PL" sz="4300" dirty="0">
                <a:latin typeface="Helvetica Light"/>
              </a:rPr>
              <a:t>postępowań w sprawie nadania </a:t>
            </a:r>
            <a:r>
              <a:rPr lang="pl-PL" sz="4300" dirty="0" smtClean="0">
                <a:latin typeface="Helvetica Light"/>
              </a:rPr>
              <a:t>stopnia. </a:t>
            </a:r>
            <a:endParaRPr lang="pl-PL" sz="4300" dirty="0">
              <a:latin typeface="Helvetica Light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4900" dirty="0"/>
              <a:t>Wykonując uprawnienia nadzorcze, RDN może: </a:t>
            </a:r>
          </a:p>
          <a:p>
            <a:pPr lvl="1" algn="just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pl-PL" sz="4300" dirty="0">
                <a:latin typeface="Helvetica Light"/>
              </a:rPr>
              <a:t>żądać informacji i wyjaśnień od podmiotów doktoryzujących, </a:t>
            </a:r>
          </a:p>
          <a:p>
            <a:pPr lvl="1" algn="just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pl-PL" sz="4300" dirty="0">
                <a:latin typeface="Helvetica Light"/>
              </a:rPr>
              <a:t>stwierdzać nieważność uchwał w sprawie sposobu prowadzenia postępowań w sprawie nadania stopnia doktora,</a:t>
            </a:r>
          </a:p>
          <a:p>
            <a:pPr lvl="1" algn="just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pl-PL" sz="4300" dirty="0">
                <a:latin typeface="Helvetica Light"/>
              </a:rPr>
              <a:t>wznawiać postępowania administracyjne w sprawach nadania stopnia doktora, także w przypadku stwierdzenia rażącego naruszenia prawa.</a:t>
            </a:r>
          </a:p>
        </p:txBody>
      </p:sp>
    </p:spTree>
    <p:extLst>
      <p:ext uri="{BB962C8B-B14F-4D97-AF65-F5344CB8AC3E}">
        <p14:creationId xmlns:p14="http://schemas.microsoft.com/office/powerpoint/2010/main" val="203770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10532" y="675296"/>
            <a:ext cx="6621421" cy="412087"/>
          </a:xfrm>
        </p:spPr>
        <p:txBody>
          <a:bodyPr/>
          <a:lstStyle/>
          <a:p>
            <a:r>
              <a:rPr lang="pl-PL" dirty="0" smtClean="0">
                <a:solidFill>
                  <a:srgbClr val="E81B29"/>
                </a:solidFill>
              </a:rPr>
              <a:t>Przepisy przejściowe </a:t>
            </a:r>
            <a:r>
              <a:rPr lang="pl-PL" b="0" dirty="0" smtClean="0">
                <a:solidFill>
                  <a:srgbClr val="E81B29"/>
                </a:solidFill>
              </a:rPr>
              <a:t>(art. 179 UPW]</a:t>
            </a:r>
            <a:endParaRPr lang="pl-PL" b="0" dirty="0">
              <a:solidFill>
                <a:srgbClr val="E81B29"/>
              </a:solidFill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616450" y="1393227"/>
            <a:ext cx="8018475" cy="36524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240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44">
              <a:lnSpc>
                <a:spcPct val="14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500" dirty="0" smtClean="0">
                <a:solidFill>
                  <a:srgbClr val="002060"/>
                </a:solidFill>
              </a:rPr>
              <a:t>Przewód doktorski </a:t>
            </a:r>
            <a:r>
              <a:rPr lang="pl-PL" sz="1500" dirty="0">
                <a:solidFill>
                  <a:srgbClr val="002060"/>
                </a:solidFill>
              </a:rPr>
              <a:t>na podstawie dotychczasowych </a:t>
            </a:r>
            <a:r>
              <a:rPr lang="pl-PL" sz="1500" dirty="0" smtClean="0">
                <a:solidFill>
                  <a:srgbClr val="002060"/>
                </a:solidFill>
              </a:rPr>
              <a:t>zasad będzie </a:t>
            </a:r>
            <a:r>
              <a:rPr lang="pl-PL" sz="1500" b="1" dirty="0" smtClean="0">
                <a:solidFill>
                  <a:srgbClr val="002060"/>
                </a:solidFill>
              </a:rPr>
              <a:t>można wszcząć do 30 kwietnia 2019 r.</a:t>
            </a:r>
            <a:endParaRPr lang="pl-PL" sz="1500" dirty="0" smtClean="0">
              <a:solidFill>
                <a:srgbClr val="002060"/>
              </a:solidFill>
            </a:endParaRPr>
          </a:p>
          <a:p>
            <a:pPr marL="530544" lvl="1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pl-PL" sz="1400" dirty="0" smtClean="0">
                <a:solidFill>
                  <a:srgbClr val="002060"/>
                </a:solidFill>
              </a:rPr>
              <a:t>Stosuje się dotychczasowe zasady wynagradzania promotorów i recenzentów.</a:t>
            </a:r>
          </a:p>
          <a:p>
            <a:pPr marL="530544" lvl="1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pl-PL" sz="1400" dirty="0" smtClean="0">
                <a:solidFill>
                  <a:srgbClr val="002060"/>
                </a:solidFill>
              </a:rPr>
              <a:t>Przewody wszczęte przed 1 października 2019 – nadanie stopnia w „starej” dyscyplinie (do 30 kwietnia 2019 r.) lub „nowej” dyscyplinie (po 30 kwietnia 2019 r.).</a:t>
            </a:r>
          </a:p>
          <a:p>
            <a:pPr marL="530544" lvl="1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pl-PL" sz="1400" dirty="0" smtClean="0">
                <a:solidFill>
                  <a:srgbClr val="002060"/>
                </a:solidFill>
              </a:rPr>
              <a:t>Przewody wszczęte po wejściu w życie ustawy – nadanie stopnia w „nowej” dyscyplinie.</a:t>
            </a:r>
            <a:endParaRPr lang="pl-PL" sz="1400" dirty="0">
              <a:solidFill>
                <a:srgbClr val="002060"/>
              </a:solidFill>
            </a:endParaRPr>
          </a:p>
          <a:p>
            <a:pPr marL="285744">
              <a:lnSpc>
                <a:spcPct val="14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500" dirty="0" smtClean="0">
                <a:solidFill>
                  <a:srgbClr val="002060"/>
                </a:solidFill>
              </a:rPr>
              <a:t>Przewody </a:t>
            </a:r>
            <a:r>
              <a:rPr lang="pl-PL" sz="1500" dirty="0">
                <a:solidFill>
                  <a:srgbClr val="002060"/>
                </a:solidFill>
              </a:rPr>
              <a:t>otwarte przed 1 maja 2019 r. i niezamknięte do 31 grudnia 2021 r. będą z mocy prawa umarzane.</a:t>
            </a:r>
          </a:p>
          <a:p>
            <a:pPr marL="285744">
              <a:lnSpc>
                <a:spcPct val="14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500" dirty="0" smtClean="0">
                <a:solidFill>
                  <a:srgbClr val="002060"/>
                </a:solidFill>
              </a:rPr>
              <a:t>Postępowania </a:t>
            </a:r>
            <a:r>
              <a:rPr lang="pl-PL" sz="1500" dirty="0">
                <a:solidFill>
                  <a:srgbClr val="002060"/>
                </a:solidFill>
              </a:rPr>
              <a:t>w sprawie nadania stopnia doktora według nowych zasad będzie można wszcząć od dnia 1 października 2019 r. </a:t>
            </a:r>
          </a:p>
        </p:txBody>
      </p:sp>
    </p:spTree>
    <p:extLst>
      <p:ext uri="{BB962C8B-B14F-4D97-AF65-F5344CB8AC3E}">
        <p14:creationId xmlns:p14="http://schemas.microsoft.com/office/powerpoint/2010/main" val="328518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3461" y="637388"/>
            <a:ext cx="7361583" cy="412087"/>
          </a:xfrm>
        </p:spPr>
        <p:txBody>
          <a:bodyPr/>
          <a:lstStyle/>
          <a:p>
            <a:r>
              <a:rPr lang="pl-PL" sz="2300" dirty="0">
                <a:solidFill>
                  <a:srgbClr val="E81B29"/>
                </a:solidFill>
              </a:rPr>
              <a:t>Tryby uzyskiwania stopnia doktora </a:t>
            </a:r>
            <a:r>
              <a:rPr lang="pl-PL" sz="2300" b="0" dirty="0">
                <a:solidFill>
                  <a:srgbClr val="E81B29"/>
                </a:solidFill>
              </a:rPr>
              <a:t>[art. 197 </a:t>
            </a:r>
            <a:r>
              <a:rPr lang="pl-PL" sz="2300" b="0" dirty="0" err="1">
                <a:solidFill>
                  <a:srgbClr val="E81B29"/>
                </a:solidFill>
              </a:rPr>
              <a:t>PSWiN</a:t>
            </a:r>
            <a:r>
              <a:rPr lang="pl-PL" sz="2300" b="0" dirty="0">
                <a:solidFill>
                  <a:srgbClr val="E81B29"/>
                </a:solidFill>
              </a:rPr>
              <a:t>]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653990" y="1417983"/>
            <a:ext cx="7680447" cy="28624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240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8138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900" dirty="0"/>
              <a:t>Dwa tryby uzyskiwania stopnia doktora:</a:t>
            </a:r>
          </a:p>
          <a:p>
            <a:pPr marL="742932" lvl="1">
              <a:buFont typeface="Wingdings" panose="05000000000000000000" pitchFamily="2" charset="2"/>
              <a:buChar char="ü"/>
            </a:pPr>
            <a:r>
              <a:rPr lang="pl-PL" sz="1600" b="1" dirty="0">
                <a:latin typeface="Helvetica Light"/>
              </a:rPr>
              <a:t>szkoły doktorskie,</a:t>
            </a:r>
          </a:p>
          <a:p>
            <a:pPr marL="742932" lvl="1">
              <a:buFont typeface="Wingdings" panose="05000000000000000000" pitchFamily="2" charset="2"/>
              <a:buChar char="ü"/>
            </a:pPr>
            <a:r>
              <a:rPr lang="pl-PL" sz="1600" b="1" dirty="0">
                <a:latin typeface="Helvetica Light"/>
              </a:rPr>
              <a:t>tryb eksternistyczny </a:t>
            </a:r>
            <a:r>
              <a:rPr lang="pl-PL" sz="1600" dirty="0">
                <a:latin typeface="Helvetica Light"/>
              </a:rPr>
              <a:t>(w miejsce dotychczasowej ścieżki „z wolnej stopy”).</a:t>
            </a:r>
          </a:p>
          <a:p>
            <a:pPr marL="498138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900" dirty="0"/>
              <a:t>Wymogi i zasady postępowania w sprawie nadania stopnia co do zasady </a:t>
            </a:r>
            <a:r>
              <a:rPr lang="pl-PL" sz="1900" b="1" dirty="0"/>
              <a:t>wspólne dla obu trybów</a:t>
            </a:r>
            <a:r>
              <a:rPr lang="pl-PL" sz="1900" b="1" dirty="0" smtClean="0"/>
              <a:t>. </a:t>
            </a:r>
            <a:r>
              <a:rPr lang="pl-PL" sz="1900" dirty="0" smtClean="0"/>
              <a:t>Odmienności dotyczą opłat i weryfikacji uzyskania efektów uczelnia się na poziomie 8. PRK.</a:t>
            </a:r>
            <a:endParaRPr lang="pl-PL" sz="1900" dirty="0"/>
          </a:p>
        </p:txBody>
      </p:sp>
    </p:spTree>
    <p:extLst>
      <p:ext uri="{BB962C8B-B14F-4D97-AF65-F5344CB8AC3E}">
        <p14:creationId xmlns:p14="http://schemas.microsoft.com/office/powerpoint/2010/main" val="34538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98547" y="711001"/>
            <a:ext cx="6621421" cy="412087"/>
          </a:xfrm>
        </p:spPr>
        <p:txBody>
          <a:bodyPr/>
          <a:lstStyle/>
          <a:p>
            <a:r>
              <a:rPr lang="pl-PL" dirty="0" smtClean="0">
                <a:solidFill>
                  <a:srgbClr val="E81B29"/>
                </a:solidFill>
              </a:rPr>
              <a:t>Tryb eksternistyczny </a:t>
            </a:r>
            <a:r>
              <a:rPr lang="pl-PL" b="0" dirty="0" smtClean="0">
                <a:solidFill>
                  <a:srgbClr val="E81B29"/>
                </a:solidFill>
              </a:rPr>
              <a:t>[art. 217 </a:t>
            </a:r>
            <a:r>
              <a:rPr lang="pl-PL" b="0" dirty="0" err="1" smtClean="0">
                <a:solidFill>
                  <a:srgbClr val="E81B29"/>
                </a:solidFill>
              </a:rPr>
              <a:t>PSWiN</a:t>
            </a:r>
            <a:r>
              <a:rPr lang="pl-PL" b="0" dirty="0" smtClean="0">
                <a:solidFill>
                  <a:srgbClr val="E81B29"/>
                </a:solidFill>
              </a:rPr>
              <a:t>]</a:t>
            </a:r>
            <a:endParaRPr lang="pl-PL" dirty="0">
              <a:solidFill>
                <a:srgbClr val="E81B29"/>
              </a:solidFill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692482" y="1451326"/>
            <a:ext cx="8127975" cy="3264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240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600" dirty="0">
                <a:cs typeface="Helvetica"/>
              </a:rPr>
              <a:t>Zmodyfikowana wersja dotychczasowej tzw. </a:t>
            </a:r>
            <a:r>
              <a:rPr lang="pl-PL" sz="1600" b="1" dirty="0">
                <a:cs typeface="Helvetica"/>
              </a:rPr>
              <a:t>ścieżki  z „wolnej stopy</a:t>
            </a:r>
            <a:r>
              <a:rPr lang="pl-PL" sz="1600" b="1" dirty="0" smtClean="0">
                <a:cs typeface="Helvetica"/>
              </a:rPr>
              <a:t>”</a:t>
            </a:r>
            <a:r>
              <a:rPr lang="pl-PL" sz="1600" dirty="0" smtClean="0">
                <a:cs typeface="Helvetica"/>
              </a:rPr>
              <a:t>.</a:t>
            </a:r>
            <a:endParaRPr lang="pl-PL" sz="1600" b="1" dirty="0">
              <a:cs typeface="Helvetica"/>
            </a:endParaRPr>
          </a:p>
          <a:p>
            <a:pPr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600" dirty="0"/>
              <a:t>Wszczęcie postępowania w sprawie nadania stopnia doktora poprzedzone złożeniem wniosku o wyznaczenie promotora lub promotorów.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600" dirty="0"/>
              <a:t>Te same wymogi do nadania stopnia co w przypadku osób kończących szkoły </a:t>
            </a:r>
            <a:r>
              <a:rPr lang="pl-PL" sz="1600" dirty="0" smtClean="0"/>
              <a:t>doktorskie.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500" dirty="0" smtClean="0"/>
              <a:t>Posiadanie kompetencji na 8. poziomie Polskiej Ramy Kwalifikacji muszą być sprawdzone w sposób określony w uchwale o sposobie prowadzenia postępowań w sprawie nadania stopnia doktora.</a:t>
            </a:r>
            <a:endParaRPr lang="pl-PL" sz="1500" dirty="0"/>
          </a:p>
          <a:p>
            <a:pPr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600" dirty="0"/>
              <a:t>Postępowanie będzie realizowane na takich samych określonych ustawą zasadach jak w przypadku osób kończących kształcenie w szkole doktorskiej, z wyjątkiem warunków dotyczących odpłatności.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59742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15048" y="825471"/>
            <a:ext cx="6621421" cy="412087"/>
          </a:xfrm>
        </p:spPr>
        <p:txBody>
          <a:bodyPr/>
          <a:lstStyle/>
          <a:p>
            <a:r>
              <a:rPr lang="pl-PL" dirty="0" smtClean="0">
                <a:solidFill>
                  <a:srgbClr val="E81B29"/>
                </a:solidFill>
                <a:latin typeface="Helvetica Light"/>
              </a:rPr>
              <a:t>Szkoły doktorskie </a:t>
            </a:r>
            <a:r>
              <a:rPr lang="pl-PL" b="0" dirty="0" smtClean="0">
                <a:solidFill>
                  <a:srgbClr val="E81B29"/>
                </a:solidFill>
                <a:latin typeface="Helvetica Light"/>
              </a:rPr>
              <a:t>[art. 198 </a:t>
            </a:r>
            <a:r>
              <a:rPr lang="pl-PL" b="0" dirty="0" err="1" smtClean="0">
                <a:solidFill>
                  <a:srgbClr val="E81B29"/>
                </a:solidFill>
                <a:latin typeface="Helvetica Light"/>
              </a:rPr>
              <a:t>PSWiN</a:t>
            </a:r>
            <a:r>
              <a:rPr lang="pl-PL" b="0" dirty="0" smtClean="0">
                <a:solidFill>
                  <a:srgbClr val="E81B29"/>
                </a:solidFill>
                <a:latin typeface="Helvetica Light"/>
              </a:rPr>
              <a:t>]</a:t>
            </a:r>
            <a:endParaRPr lang="pl-PL" dirty="0">
              <a:solidFill>
                <a:srgbClr val="E81B29"/>
              </a:solidFill>
              <a:latin typeface="Helvetica Light"/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692482" y="1532845"/>
            <a:ext cx="7845959" cy="37732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240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80000"/>
              <a:buFontTx/>
              <a:buBlip>
                <a:blip r:embed="rId3"/>
              </a:buBlip>
              <a:defRPr sz="13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700" dirty="0">
                <a:cs typeface="Helvetica"/>
              </a:rPr>
              <a:t>Kształcenie doktorantów przygotowuje do uzyskania stopnia doktora i odbywa się w szkole doktorskiej.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700" dirty="0">
                <a:cs typeface="Helvetica"/>
              </a:rPr>
              <a:t>Szkoła doktorska jest zorganizowaną formą kształcenia </a:t>
            </a:r>
            <a:r>
              <a:rPr lang="pl-PL" sz="1700" b="1" dirty="0">
                <a:cs typeface="Helvetica"/>
              </a:rPr>
              <a:t>dla co najmniej dwóch dyscyplin, w których podmiot posiada kategorię </a:t>
            </a:r>
            <a:r>
              <a:rPr lang="pl-PL" sz="1700" b="1" dirty="0" smtClean="0">
                <a:cs typeface="Helvetica"/>
              </a:rPr>
              <a:t>naukową </a:t>
            </a:r>
            <a:r>
              <a:rPr lang="pl-PL" sz="1700" b="1" dirty="0">
                <a:cs typeface="Helvetica"/>
              </a:rPr>
              <a:t>co najmniej B+.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l-PL" sz="1700" dirty="0">
                <a:latin typeface="Helvetica Light"/>
                <a:cs typeface="Helvetica"/>
              </a:rPr>
              <a:t> </a:t>
            </a:r>
            <a:r>
              <a:rPr lang="pl-PL" sz="1500" dirty="0">
                <a:latin typeface="Helvetica Light"/>
                <a:cs typeface="Helvetica"/>
              </a:rPr>
              <a:t>wyjątek: szkoły doktorskie w podmiotach prowadzących działalność naukową wyłącznie w zakresie teologii, kultury fizycznej albo dyscypliny artystycznej.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1600" dirty="0">
                <a:cs typeface="Helvetica"/>
              </a:rPr>
              <a:t>Możliwość tworzenia </a:t>
            </a:r>
            <a:r>
              <a:rPr lang="pl-PL" sz="1600" b="1" dirty="0">
                <a:cs typeface="Helvetica"/>
              </a:rPr>
              <a:t>wspólnych szkół doktorskich </a:t>
            </a:r>
            <a:r>
              <a:rPr lang="pl-PL" sz="1600" dirty="0">
                <a:cs typeface="Helvetica"/>
              </a:rPr>
              <a:t>przez uczelnie akademickie, instytuty naukowe Polskiej Akademii Nauk, instytuty badawcze, międzynarodowe instytuty badawcze, federacje.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l-PL" sz="1600" dirty="0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8988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15048" y="825471"/>
            <a:ext cx="6621421" cy="412087"/>
          </a:xfrm>
        </p:spPr>
        <p:txBody>
          <a:bodyPr/>
          <a:lstStyle/>
          <a:p>
            <a:r>
              <a:rPr lang="pl-PL" dirty="0" smtClean="0">
                <a:solidFill>
                  <a:srgbClr val="E81B29"/>
                </a:solidFill>
                <a:latin typeface="Helvetica Light"/>
              </a:rPr>
              <a:t>Szkoły doktorskie </a:t>
            </a:r>
            <a:r>
              <a:rPr lang="pl-PL" b="0" dirty="0" smtClean="0">
                <a:solidFill>
                  <a:srgbClr val="E81B29"/>
                </a:solidFill>
                <a:latin typeface="Helvetica Light"/>
              </a:rPr>
              <a:t>[art. 23, 198 </a:t>
            </a:r>
            <a:r>
              <a:rPr lang="pl-PL" b="0" dirty="0" err="1" smtClean="0">
                <a:solidFill>
                  <a:srgbClr val="E81B29"/>
                </a:solidFill>
                <a:latin typeface="Helvetica Light"/>
              </a:rPr>
              <a:t>PSWiN</a:t>
            </a:r>
            <a:r>
              <a:rPr lang="pl-PL" b="0" dirty="0" smtClean="0">
                <a:solidFill>
                  <a:srgbClr val="E81B29"/>
                </a:solidFill>
                <a:latin typeface="Helvetica Light"/>
              </a:rPr>
              <a:t>, art. 290 UPW]</a:t>
            </a:r>
            <a:endParaRPr lang="pl-PL" dirty="0">
              <a:solidFill>
                <a:srgbClr val="E81B29"/>
              </a:solidFill>
              <a:latin typeface="Helvetica Light"/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692481" y="1532843"/>
            <a:ext cx="7616633" cy="37732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240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80000"/>
              <a:buFontTx/>
              <a:buBlip>
                <a:blip r:embed="rId3"/>
              </a:buBlip>
              <a:defRPr sz="13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500" dirty="0">
                <a:cs typeface="Helvetica"/>
              </a:rPr>
              <a:t>Dla danej dyscypliny w jednym podmiocie mogą być utworzone maksymalnie 3 szkoły doktorskie.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500" dirty="0">
                <a:cs typeface="Helvetica"/>
              </a:rPr>
              <a:t>Możliwość prowadzenia kształcenia we współpracy z np. uczelnią zagraniczną. 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500" dirty="0">
                <a:cs typeface="Helvetica"/>
              </a:rPr>
              <a:t>Za kształcenie w szkole doktorskiej nie pobiera się opłat (także od cudzoziemców).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500" dirty="0">
                <a:cs typeface="Helvetica"/>
              </a:rPr>
              <a:t>Tworzenie szkół doktorskich w uczelniach zadaniem rektora.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500" dirty="0">
                <a:solidFill>
                  <a:srgbClr val="002060"/>
                </a:solidFill>
                <a:cs typeface="Helvetica"/>
              </a:rPr>
              <a:t>W okresie od 1 października 2019 – 30 września 2022 szkoła doktorska może być prowadzona przez podmiot posiadający uprawnienia do nadawania stopnia doktora w co najmniej 2 dyscyplinach.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pl-PL" sz="1400" dirty="0">
                <a:solidFill>
                  <a:srgbClr val="002060"/>
                </a:solidFill>
                <a:latin typeface="Helvetica Light"/>
                <a:cs typeface="Helvetica"/>
              </a:rPr>
              <a:t>Analogiczny wyjątek dotyczący podmiotów prowadzących działalność naukową wyłącznie w zakresie teologii, kultury fizycznej albo dyscypliny artystycznej).</a:t>
            </a:r>
            <a:endParaRPr lang="pl-PL" sz="1400" dirty="0">
              <a:solidFill>
                <a:srgbClr val="002060"/>
              </a:solidFill>
              <a:latin typeface="Helvetica Light"/>
            </a:endParaRP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65648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15048" y="825471"/>
            <a:ext cx="6621421" cy="412087"/>
          </a:xfrm>
        </p:spPr>
        <p:txBody>
          <a:bodyPr/>
          <a:lstStyle/>
          <a:p>
            <a:r>
              <a:rPr lang="pl-PL" dirty="0" smtClean="0">
                <a:solidFill>
                  <a:srgbClr val="E81B29"/>
                </a:solidFill>
                <a:latin typeface="Helvetica Light"/>
              </a:rPr>
              <a:t>Zaprzestanie kształcenia </a:t>
            </a:r>
            <a:r>
              <a:rPr lang="pl-PL" b="0" dirty="0" smtClean="0">
                <a:solidFill>
                  <a:srgbClr val="E81B29"/>
                </a:solidFill>
                <a:latin typeface="Helvetica Light"/>
              </a:rPr>
              <a:t>[art. 199, 206, 264 </a:t>
            </a:r>
            <a:r>
              <a:rPr lang="pl-PL" b="0" dirty="0" err="1" smtClean="0">
                <a:solidFill>
                  <a:srgbClr val="E81B29"/>
                </a:solidFill>
                <a:latin typeface="Helvetica Light"/>
              </a:rPr>
              <a:t>PSWiN</a:t>
            </a:r>
            <a:r>
              <a:rPr lang="pl-PL" b="0" dirty="0" smtClean="0">
                <a:solidFill>
                  <a:srgbClr val="E81B29"/>
                </a:solidFill>
                <a:latin typeface="Helvetica Light"/>
              </a:rPr>
              <a:t>]</a:t>
            </a:r>
            <a:endParaRPr lang="pl-PL" dirty="0">
              <a:solidFill>
                <a:srgbClr val="E81B29"/>
              </a:solidFill>
              <a:latin typeface="Helvetica Light"/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692482" y="1532843"/>
            <a:ext cx="7583503" cy="37732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240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80000"/>
              <a:buFontTx/>
              <a:buBlip>
                <a:blip r:embed="rId3"/>
              </a:buBlip>
              <a:defRPr sz="13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600" dirty="0">
                <a:cs typeface="Helvetica"/>
              </a:rPr>
              <a:t>W przypadku zaprzestania spełniania warunków do prowadzenia szkoły doktorskiej (m.in. nieuzyskanie kategorii co najmniej B+) podmiot zaprzestaje kształcenia z końcem roku akademickiego.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600" dirty="0">
                <a:cs typeface="Helvetica"/>
              </a:rPr>
              <a:t>Zaprzestanie kształcenia w szkole doktorskiej także w przypadku negatywnego wyniku ewaluacji szkoły doktorskiej.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600" dirty="0"/>
              <a:t>W przypadku zaprzestania kształcenia w danej dyscyplinie, podmiot doktoryzujący prowadzący szkołę doktorską zapewni możliwość kontynuowania kształcenia w innej szkole doktorskiej w tej dyscyplinie lub – w przypadku braku szkoły doktorskiej prowadzącej kształcenie w tej dyscyplinie – pokrywa koszty postępowania w sprawie nadania stopnia doktora w trybie eksternistycznym. </a:t>
            </a:r>
          </a:p>
        </p:txBody>
      </p:sp>
    </p:spTree>
    <p:extLst>
      <p:ext uri="{BB962C8B-B14F-4D97-AF65-F5344CB8AC3E}">
        <p14:creationId xmlns:p14="http://schemas.microsoft.com/office/powerpoint/2010/main" val="248956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98546" y="622855"/>
            <a:ext cx="7751915" cy="828261"/>
          </a:xfrm>
        </p:spPr>
        <p:txBody>
          <a:bodyPr/>
          <a:lstStyle/>
          <a:p>
            <a:r>
              <a:rPr lang="pl-PL" dirty="0" smtClean="0">
                <a:solidFill>
                  <a:srgbClr val="E81B29"/>
                </a:solidFill>
              </a:rPr>
              <a:t>Kształcenie w szkole doktorskiej </a:t>
            </a:r>
            <a:r>
              <a:rPr lang="pl-PL" b="0" dirty="0" smtClean="0">
                <a:solidFill>
                  <a:srgbClr val="E81B29"/>
                </a:solidFill>
              </a:rPr>
              <a:t>[art. 200, 201 </a:t>
            </a:r>
            <a:r>
              <a:rPr lang="pl-PL" b="0" dirty="0" err="1" smtClean="0">
                <a:solidFill>
                  <a:srgbClr val="E81B29"/>
                </a:solidFill>
              </a:rPr>
              <a:t>PSWiN</a:t>
            </a:r>
            <a:r>
              <a:rPr lang="pl-PL" b="0" dirty="0" smtClean="0">
                <a:solidFill>
                  <a:srgbClr val="E81B29"/>
                </a:solidFill>
              </a:rPr>
              <a:t>]</a:t>
            </a:r>
            <a:endParaRPr lang="pl-PL" dirty="0">
              <a:solidFill>
                <a:srgbClr val="E81B29"/>
              </a:solidFill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663535" y="1612773"/>
            <a:ext cx="7969208" cy="31516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240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700" dirty="0"/>
              <a:t>Kształcenie w szkole doktorskiej trwa od 6 do 8 semestrów.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700" dirty="0"/>
              <a:t>Zasady </a:t>
            </a:r>
            <a:r>
              <a:rPr lang="pl-PL" sz="1700" b="1" dirty="0"/>
              <a:t>rekrutacji</a:t>
            </a:r>
            <a:r>
              <a:rPr lang="pl-PL" sz="1700" dirty="0"/>
              <a:t> jawne na 5 miesięcy przed rozpoczęciem rekrutacji.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700" dirty="0"/>
              <a:t>Kształcenie oparte o </a:t>
            </a:r>
            <a:r>
              <a:rPr lang="pl-PL" sz="1700" b="1" dirty="0"/>
              <a:t>program kształcenia </a:t>
            </a:r>
            <a:r>
              <a:rPr lang="pl-PL" sz="1700" dirty="0"/>
              <a:t>i </a:t>
            </a:r>
            <a:r>
              <a:rPr lang="pl-PL" sz="1700" b="1" dirty="0"/>
              <a:t>indywidualny plan badawczy</a:t>
            </a:r>
            <a:r>
              <a:rPr lang="pl-PL" sz="1700" dirty="0"/>
              <a:t>.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700" dirty="0" smtClean="0"/>
              <a:t>Program </a:t>
            </a:r>
            <a:r>
              <a:rPr lang="pl-PL" sz="1700" dirty="0"/>
              <a:t>kształcenia może przewidywać praktyki zawodowe w formie prowadzenia zajęć lub uczestniczenia w ich prowadzeniu (maksymalnie: 60 godzin dydaktycznych rocznie).</a:t>
            </a:r>
          </a:p>
        </p:txBody>
      </p:sp>
    </p:spTree>
    <p:extLst>
      <p:ext uri="{BB962C8B-B14F-4D97-AF65-F5344CB8AC3E}">
        <p14:creationId xmlns:p14="http://schemas.microsoft.com/office/powerpoint/2010/main" val="202964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98546" y="622855"/>
            <a:ext cx="7751915" cy="828261"/>
          </a:xfrm>
        </p:spPr>
        <p:txBody>
          <a:bodyPr/>
          <a:lstStyle/>
          <a:p>
            <a:r>
              <a:rPr lang="pl-PL" dirty="0" smtClean="0">
                <a:solidFill>
                  <a:srgbClr val="E81B29"/>
                </a:solidFill>
              </a:rPr>
              <a:t>Kształcenie w szkole doktorskiej </a:t>
            </a:r>
            <a:r>
              <a:rPr lang="pl-PL" b="0" dirty="0" smtClean="0">
                <a:solidFill>
                  <a:srgbClr val="E81B29"/>
                </a:solidFill>
              </a:rPr>
              <a:t>[art. 201 </a:t>
            </a:r>
            <a:r>
              <a:rPr lang="pl-PL" b="0" dirty="0" err="1" smtClean="0">
                <a:solidFill>
                  <a:srgbClr val="E81B29"/>
                </a:solidFill>
              </a:rPr>
              <a:t>PSWiN</a:t>
            </a:r>
            <a:r>
              <a:rPr lang="pl-PL" b="0" dirty="0" smtClean="0">
                <a:solidFill>
                  <a:srgbClr val="E81B29"/>
                </a:solidFill>
              </a:rPr>
              <a:t>, art. 291 ustawy UPW]</a:t>
            </a:r>
            <a:endParaRPr lang="pl-PL" dirty="0">
              <a:solidFill>
                <a:srgbClr val="E81B29"/>
              </a:solidFill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663535" y="1612773"/>
            <a:ext cx="7969208" cy="31516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240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700" dirty="0" smtClean="0"/>
              <a:t>Ustalanie programów kształcenia w szkole doktorskiej zadaniem senatu albo rady naukowej (po zasięgnięciu opinii samorządu doktorantów).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700" dirty="0" smtClean="0">
                <a:solidFill>
                  <a:srgbClr val="002060"/>
                </a:solidFill>
              </a:rPr>
              <a:t>Publikacja </a:t>
            </a:r>
            <a:r>
              <a:rPr lang="pl-PL" sz="1700" dirty="0">
                <a:solidFill>
                  <a:srgbClr val="002060"/>
                </a:solidFill>
              </a:rPr>
              <a:t>rekrutacji do pierwszych szkół doktorskich oraz programów kształcenia do 31 maja 2019 r.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700" dirty="0" smtClean="0"/>
              <a:t>W </a:t>
            </a:r>
            <a:r>
              <a:rPr lang="pl-PL" sz="1700" dirty="0"/>
              <a:t>terminie 3 miesięcy od dnia podjęcia kształcenia w szkole doktorskiej wyznacza się promotora lub promotorów.</a:t>
            </a:r>
            <a:endParaRPr lang="pl-PL" sz="1700" dirty="0">
              <a:solidFill>
                <a:srgbClr val="002060"/>
              </a:solidFill>
            </a:endParaRPr>
          </a:p>
          <a:p>
            <a:pPr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700" dirty="0" smtClean="0"/>
              <a:t>Rezygnacja </a:t>
            </a:r>
            <a:r>
              <a:rPr lang="pl-PL" sz="1700" dirty="0"/>
              <a:t>z rozporządzeń regulujących kształcenie doktorantów.</a:t>
            </a:r>
          </a:p>
        </p:txBody>
      </p:sp>
    </p:spTree>
    <p:extLst>
      <p:ext uri="{BB962C8B-B14F-4D97-AF65-F5344CB8AC3E}">
        <p14:creationId xmlns:p14="http://schemas.microsoft.com/office/powerpoint/2010/main" val="389878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98548" y="1017811"/>
            <a:ext cx="7634197" cy="412087"/>
          </a:xfrm>
        </p:spPr>
        <p:txBody>
          <a:bodyPr/>
          <a:lstStyle/>
          <a:p>
            <a:r>
              <a:rPr lang="pl-PL" dirty="0" smtClean="0">
                <a:solidFill>
                  <a:srgbClr val="E81B29"/>
                </a:solidFill>
              </a:rPr>
              <a:t>Regulamin szkoły doktorskiej </a:t>
            </a:r>
            <a:r>
              <a:rPr lang="pl-PL" b="0" dirty="0" smtClean="0">
                <a:solidFill>
                  <a:srgbClr val="E81B29"/>
                </a:solidFill>
              </a:rPr>
              <a:t>[art. 205</a:t>
            </a:r>
            <a:r>
              <a:rPr lang="pl-PL" b="0" dirty="0">
                <a:solidFill>
                  <a:srgbClr val="E81B29"/>
                </a:solidFill>
              </a:rPr>
              <a:t> </a:t>
            </a:r>
            <a:r>
              <a:rPr lang="pl-PL" b="0" dirty="0" err="1" smtClean="0">
                <a:solidFill>
                  <a:srgbClr val="E81B29"/>
                </a:solidFill>
              </a:rPr>
              <a:t>PSWiN</a:t>
            </a:r>
            <a:r>
              <a:rPr lang="pl-PL" b="0" dirty="0" smtClean="0">
                <a:solidFill>
                  <a:srgbClr val="E81B29"/>
                </a:solidFill>
              </a:rPr>
              <a:t>, art. 292 UPW]</a:t>
            </a:r>
            <a:endParaRPr lang="pl-PL" dirty="0">
              <a:solidFill>
                <a:srgbClr val="E81B29"/>
              </a:solidFill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663535" y="1486877"/>
            <a:ext cx="7969208" cy="31516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240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600" b="1" dirty="0">
                <a:cs typeface="Helvetica"/>
              </a:rPr>
              <a:t>Regulamin szkoły doktorskiej </a:t>
            </a:r>
            <a:r>
              <a:rPr lang="pl-PL" sz="1600" dirty="0">
                <a:cs typeface="Helvetica"/>
              </a:rPr>
              <a:t>określa organizację kształcenia w zakresie nieuregulowanym w ustawie, w szczególności: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400" dirty="0">
                <a:latin typeface="Helvetica Light"/>
              </a:rPr>
              <a:t>sposób wyznaczania i zmiany promotora, promotorów lub promotora pomocniczego,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400" dirty="0">
                <a:latin typeface="Helvetica Light"/>
              </a:rPr>
              <a:t>sposób dokumentowania przebiegu kształcenia,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400" dirty="0">
                <a:latin typeface="Helvetica Light"/>
              </a:rPr>
              <a:t>sposób przeprowadzania oceny śródokresowej,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400" dirty="0">
                <a:latin typeface="Helvetica Light"/>
              </a:rPr>
              <a:t>warunki przedłużania terminu złożenia rozprawy doktorskiej.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600" dirty="0"/>
              <a:t>Regulamin uchwalany przez senat albo radę naukową co najmniej 5 miesięcy przed rozpoczęciem roku akademickiego. Wymaga uzgodnienia z samorządem doktorantów.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002060"/>
                </a:solidFill>
              </a:rPr>
              <a:t>Pierwsze regulaminy uchwalone w terminie umożliwiającym ich wejście w życie 1 października 2019 r. </a:t>
            </a:r>
          </a:p>
        </p:txBody>
      </p:sp>
    </p:spTree>
    <p:extLst>
      <p:ext uri="{BB962C8B-B14F-4D97-AF65-F5344CB8AC3E}">
        <p14:creationId xmlns:p14="http://schemas.microsoft.com/office/powerpoint/2010/main" val="180260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929" y="588283"/>
            <a:ext cx="7327355" cy="843823"/>
          </a:xfrm>
        </p:spPr>
        <p:txBody>
          <a:bodyPr/>
          <a:lstStyle/>
          <a:p>
            <a:r>
              <a:rPr lang="pl-PL" dirty="0" smtClean="0">
                <a:solidFill>
                  <a:srgbClr val="E81B29"/>
                </a:solidFill>
              </a:rPr>
              <a:t>Stopień doktora </a:t>
            </a:r>
            <a:r>
              <a:rPr lang="pl-PL" b="0" dirty="0" smtClean="0">
                <a:solidFill>
                  <a:srgbClr val="E81B29"/>
                </a:solidFill>
              </a:rPr>
              <a:t>[art</a:t>
            </a:r>
            <a:r>
              <a:rPr lang="pl-PL" b="0" dirty="0">
                <a:solidFill>
                  <a:srgbClr val="E81B29"/>
                </a:solidFill>
              </a:rPr>
              <a:t>. </a:t>
            </a:r>
            <a:r>
              <a:rPr lang="pl-PL" b="0" dirty="0" smtClean="0">
                <a:solidFill>
                  <a:srgbClr val="E81B29"/>
                </a:solidFill>
              </a:rPr>
              <a:t>177 </a:t>
            </a:r>
            <a:r>
              <a:rPr lang="pl-PL" b="0" dirty="0" err="1" smtClean="0">
                <a:solidFill>
                  <a:srgbClr val="E81B29"/>
                </a:solidFill>
              </a:rPr>
              <a:t>PSWiN</a:t>
            </a:r>
            <a:r>
              <a:rPr lang="pl-PL" b="0" dirty="0" smtClean="0">
                <a:solidFill>
                  <a:srgbClr val="E81B29"/>
                </a:solidFill>
              </a:rPr>
              <a:t>]</a:t>
            </a:r>
            <a:br>
              <a:rPr lang="pl-PL" b="0" dirty="0" smtClean="0">
                <a:solidFill>
                  <a:srgbClr val="E81B29"/>
                </a:solidFill>
              </a:rPr>
            </a:br>
            <a:endParaRPr lang="en-US" b="0" dirty="0">
              <a:solidFill>
                <a:srgbClr val="E81B29"/>
              </a:solidFill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503583" y="1432104"/>
            <a:ext cx="7948856" cy="29543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1240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8138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800" dirty="0"/>
              <a:t>Stopień naukowy doktora nadawany w dziedzinie nauki i dyscyplinie naukowej. </a:t>
            </a:r>
          </a:p>
          <a:p>
            <a:pPr marL="742932" lvl="1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pl-PL" sz="1700" dirty="0"/>
              <a:t>Stopień naukowy doktora może być nadany w dziedzinie (gdy nie jest możliwe wskazanie dyscypliny „wiodącej”)</a:t>
            </a:r>
          </a:p>
          <a:p>
            <a:pPr marL="498138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800" dirty="0"/>
              <a:t>Stopień w zakresie sztuki nadawany w dziedzinie sztuki i dyscyplinie artystycznej.</a:t>
            </a:r>
          </a:p>
        </p:txBody>
      </p:sp>
    </p:spTree>
    <p:extLst>
      <p:ext uri="{BB962C8B-B14F-4D97-AF65-F5344CB8AC3E}">
        <p14:creationId xmlns:p14="http://schemas.microsoft.com/office/powerpoint/2010/main" val="233715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59805" y="502573"/>
            <a:ext cx="6692719" cy="808240"/>
          </a:xfrm>
        </p:spPr>
        <p:txBody>
          <a:bodyPr/>
          <a:lstStyle/>
          <a:p>
            <a:r>
              <a:rPr lang="pl-PL" dirty="0" smtClean="0">
                <a:solidFill>
                  <a:srgbClr val="E81B29"/>
                </a:solidFill>
              </a:rPr>
              <a:t>Indywidualny plan badawczy i ocena śródokresowa </a:t>
            </a:r>
            <a:r>
              <a:rPr lang="pl-PL" b="0" dirty="0" smtClean="0">
                <a:solidFill>
                  <a:srgbClr val="E81B29"/>
                </a:solidFill>
              </a:rPr>
              <a:t>[art. </a:t>
            </a:r>
            <a:r>
              <a:rPr lang="pl-PL" b="0" dirty="0" smtClean="0">
                <a:solidFill>
                  <a:srgbClr val="E81B29"/>
                </a:solidFill>
              </a:rPr>
              <a:t>202, 203 ust. 1 </a:t>
            </a:r>
            <a:r>
              <a:rPr lang="pl-PL" b="0" dirty="0" err="1" smtClean="0">
                <a:solidFill>
                  <a:srgbClr val="E81B29"/>
                </a:solidFill>
              </a:rPr>
              <a:t>PSWiN</a:t>
            </a:r>
            <a:r>
              <a:rPr lang="pl-PL" b="0" dirty="0" smtClean="0">
                <a:solidFill>
                  <a:srgbClr val="E81B29"/>
                </a:solidFill>
              </a:rPr>
              <a:t>]</a:t>
            </a:r>
            <a:endParaRPr lang="pl-PL" dirty="0">
              <a:solidFill>
                <a:srgbClr val="E81B29"/>
              </a:solidFill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635843" y="1569778"/>
            <a:ext cx="7872319" cy="3267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240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500" b="1" dirty="0"/>
              <a:t>Indywidualny plan badawczy</a:t>
            </a:r>
            <a:r>
              <a:rPr lang="pl-PL" sz="1500" dirty="0"/>
              <a:t> jest podstawą monitoringu postępów doktoranta w przygotowaniu rozprawy doktorskiej: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300" dirty="0">
                <a:latin typeface="Helvetica Light"/>
              </a:rPr>
              <a:t>uwzględnia termin złożenia rozprawy oraz harmonogram prac nad jej przygotowaniem,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300" dirty="0">
                <a:latin typeface="Helvetica Light"/>
              </a:rPr>
              <a:t>uzgadniany z promotorem i przedstawiany w ciągu 12 miesięcy od dnia rozpoczęcia kształcenia.</a:t>
            </a:r>
            <a:endParaRPr lang="pl-PL" sz="1300" b="1" dirty="0">
              <a:latin typeface="Helvetica Light"/>
              <a:cs typeface="Helvetica"/>
            </a:endParaRPr>
          </a:p>
          <a:p>
            <a:pPr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500" dirty="0"/>
              <a:t>Ocenę śródokresową przeprowadza 3-osobowa komisja z udziałem zewnętrznego recenzenta (reprezentującego dyscyplinę, w której o stopień ubiega się kandydat, posiadającego stopień dr hab. lub tytuł profesora). Promotor nie jest członkiem komisji.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300" dirty="0">
                <a:latin typeface="Helvetica Light"/>
              </a:rPr>
              <a:t>pozytywna ocena umożliwia dalsze kształcenie i zwiększenie stypendium,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300" dirty="0">
                <a:latin typeface="Helvetica Light"/>
              </a:rPr>
              <a:t>negatywna ocena skutkuje skreśleniem z listy doktorantów.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500" dirty="0"/>
              <a:t>Podmiot doktoryzujący może określić dodatkowe wymogi dotyczące weryfikacji postępów w przygotowaniu rozprawy doktorskiej.</a:t>
            </a:r>
          </a:p>
        </p:txBody>
      </p:sp>
    </p:spTree>
    <p:extLst>
      <p:ext uri="{BB962C8B-B14F-4D97-AF65-F5344CB8AC3E}">
        <p14:creationId xmlns:p14="http://schemas.microsoft.com/office/powerpoint/2010/main" val="91517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98547" y="938934"/>
            <a:ext cx="7358376" cy="412087"/>
          </a:xfrm>
        </p:spPr>
        <p:txBody>
          <a:bodyPr/>
          <a:lstStyle/>
          <a:p>
            <a:r>
              <a:rPr lang="pl-PL" dirty="0" smtClean="0">
                <a:solidFill>
                  <a:srgbClr val="E81B29"/>
                </a:solidFill>
              </a:rPr>
              <a:t>Zakończenie, przedłużenie i zawieszenie kształcenia </a:t>
            </a:r>
            <a:r>
              <a:rPr lang="pl-PL" b="0" dirty="0" smtClean="0">
                <a:solidFill>
                  <a:srgbClr val="E81B29"/>
                </a:solidFill>
              </a:rPr>
              <a:t>[art. </a:t>
            </a:r>
            <a:r>
              <a:rPr lang="pl-PL" b="0" dirty="0" smtClean="0">
                <a:solidFill>
                  <a:srgbClr val="E81B29"/>
                </a:solidFill>
              </a:rPr>
              <a:t>203 ust. 1, 204 </a:t>
            </a:r>
            <a:r>
              <a:rPr lang="pl-PL" b="0" dirty="0" err="1" smtClean="0">
                <a:solidFill>
                  <a:srgbClr val="E81B29"/>
                </a:solidFill>
              </a:rPr>
              <a:t>PSWiN</a:t>
            </a:r>
            <a:r>
              <a:rPr lang="pl-PL" b="0" dirty="0" smtClean="0">
                <a:solidFill>
                  <a:srgbClr val="E81B29"/>
                </a:solidFill>
              </a:rPr>
              <a:t>]</a:t>
            </a:r>
            <a:endParaRPr lang="pl-PL" dirty="0">
              <a:solidFill>
                <a:srgbClr val="E81B29"/>
              </a:solidFill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663535" y="1612773"/>
            <a:ext cx="7969208" cy="31516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240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700" b="1" dirty="0">
                <a:cs typeface="Helvetica"/>
              </a:rPr>
              <a:t>Zakończenie kształcenia w szkole doktorskiej </a:t>
            </a:r>
            <a:r>
              <a:rPr lang="pl-PL" sz="1700" dirty="0">
                <a:cs typeface="Helvetica"/>
              </a:rPr>
              <a:t>w momencie złożenia rozprawy doktorskiej</a:t>
            </a:r>
            <a:r>
              <a:rPr lang="pl-PL" sz="1700" dirty="0" smtClean="0">
                <a:cs typeface="Helvetica"/>
              </a:rPr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600" dirty="0" smtClean="0">
                <a:cs typeface="Helvetica"/>
              </a:rPr>
              <a:t>Niezłożenie rozprawy doktorskiej w terminie określonym w indywidualnym planie badawczym skutkuje skreśleniem z listy doktorantów.</a:t>
            </a:r>
            <a:endParaRPr lang="pl-PL" sz="1600" dirty="0">
              <a:cs typeface="Helvetica"/>
            </a:endParaRPr>
          </a:p>
          <a:p>
            <a:pPr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700" dirty="0">
                <a:cs typeface="Helvetica"/>
              </a:rPr>
              <a:t>Na wniosek możliwe </a:t>
            </a:r>
            <a:r>
              <a:rPr lang="pl-PL" sz="1700" b="1" dirty="0">
                <a:cs typeface="Helvetica"/>
              </a:rPr>
              <a:t>przedłużenie terminu złożenia rozprawy </a:t>
            </a:r>
            <a:r>
              <a:rPr lang="pl-PL" sz="1700" dirty="0">
                <a:cs typeface="Helvetica"/>
              </a:rPr>
              <a:t>o nie dłużej niż 2 lata.</a:t>
            </a:r>
            <a:r>
              <a:rPr lang="pl-PL" sz="1700" b="1" dirty="0">
                <a:cs typeface="Helvetica"/>
              </a:rPr>
              <a:t> 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700" dirty="0"/>
              <a:t>Możliwość </a:t>
            </a:r>
            <a:r>
              <a:rPr lang="pl-PL" sz="1700" b="1" dirty="0"/>
              <a:t>zawieszenia kształcenia </a:t>
            </a:r>
            <a:r>
              <a:rPr lang="pl-PL" sz="1700" dirty="0"/>
              <a:t>na okres odpowiadający czasowi trwania urlopu macierzyńskiego, urlopu na warunkach urlopu macierzyńskiego, urlopu ojcowskiego oraz urlopu rodzicielskiego. </a:t>
            </a:r>
          </a:p>
        </p:txBody>
      </p:sp>
    </p:spTree>
    <p:extLst>
      <p:ext uri="{BB962C8B-B14F-4D97-AF65-F5344CB8AC3E}">
        <p14:creationId xmlns:p14="http://schemas.microsoft.com/office/powerpoint/2010/main" val="31921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72043" y="536561"/>
            <a:ext cx="6621421" cy="802999"/>
          </a:xfrm>
        </p:spPr>
        <p:txBody>
          <a:bodyPr/>
          <a:lstStyle/>
          <a:p>
            <a:r>
              <a:rPr lang="pl-PL" dirty="0">
                <a:solidFill>
                  <a:srgbClr val="E81B29"/>
                </a:solidFill>
              </a:rPr>
              <a:t>Powszechny </a:t>
            </a:r>
            <a:r>
              <a:rPr lang="pl-PL" dirty="0" smtClean="0">
                <a:solidFill>
                  <a:srgbClr val="E81B29"/>
                </a:solidFill>
              </a:rPr>
              <a:t>system stypendialny dla doktorantów </a:t>
            </a:r>
            <a:r>
              <a:rPr lang="pl-PL" b="0" dirty="0" smtClean="0">
                <a:solidFill>
                  <a:srgbClr val="E81B29"/>
                </a:solidFill>
              </a:rPr>
              <a:t>[art. </a:t>
            </a:r>
            <a:r>
              <a:rPr lang="pl-PL" b="0" dirty="0" smtClean="0">
                <a:solidFill>
                  <a:srgbClr val="E81B29"/>
                </a:solidFill>
              </a:rPr>
              <a:t>209 </a:t>
            </a:r>
            <a:r>
              <a:rPr lang="pl-PL" b="0" dirty="0" err="1" smtClean="0">
                <a:solidFill>
                  <a:srgbClr val="E81B29"/>
                </a:solidFill>
              </a:rPr>
              <a:t>PSWiN</a:t>
            </a:r>
            <a:r>
              <a:rPr lang="pl-PL" b="0" dirty="0" smtClean="0">
                <a:solidFill>
                  <a:srgbClr val="E81B29"/>
                </a:solidFill>
              </a:rPr>
              <a:t>]</a:t>
            </a:r>
            <a:endParaRPr lang="pl-PL" dirty="0">
              <a:solidFill>
                <a:srgbClr val="E81B29"/>
              </a:solidFill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328067" y="1406023"/>
            <a:ext cx="8137840" cy="34720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240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8138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600" dirty="0">
                <a:cs typeface="Helvetica"/>
              </a:rPr>
              <a:t>Każdy doktorant nieposiadający stopnia doktora otrzymuje stypendium doktoranckie.</a:t>
            </a:r>
          </a:p>
          <a:p>
            <a:pPr marL="498138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600" dirty="0">
                <a:cs typeface="Helvetica"/>
              </a:rPr>
              <a:t>Łączny okres otrzymywania stypendium doktoranckiego w szkołach doktorskich nie może przekroczyć 4 lat.</a:t>
            </a:r>
            <a:endParaRPr lang="pl-PL" sz="1600" b="1" dirty="0"/>
          </a:p>
          <a:p>
            <a:pPr marL="498138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600" b="1" dirty="0"/>
              <a:t>Stypendium w podstawowej wysokości (do oceny śródokresowej): </a:t>
            </a:r>
            <a:r>
              <a:rPr lang="pl-PL" sz="1600" dirty="0"/>
              <a:t>co najmniej 37% wynagrodzenia profesora. </a:t>
            </a:r>
          </a:p>
          <a:p>
            <a:pPr marL="498138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600" b="1" dirty="0"/>
              <a:t>Stypendium w zwiększonej wysokości </a:t>
            </a:r>
            <a:r>
              <a:rPr lang="pl-PL" sz="1600" dirty="0"/>
              <a:t>po pozytywnej ocenie śródokresowej: co najmniej 57% wynagrodzenia profesora.</a:t>
            </a:r>
          </a:p>
          <a:p>
            <a:pPr marL="498138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600" dirty="0"/>
              <a:t>Oskładkowanie stypendiów (obowiązkowe ubezpieczenie emerytalno-rentowe, wypadkowe).</a:t>
            </a:r>
          </a:p>
        </p:txBody>
      </p:sp>
    </p:spTree>
    <p:extLst>
      <p:ext uri="{BB962C8B-B14F-4D97-AF65-F5344CB8AC3E}">
        <p14:creationId xmlns:p14="http://schemas.microsoft.com/office/powerpoint/2010/main" val="151601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72043" y="536561"/>
            <a:ext cx="6621421" cy="802999"/>
          </a:xfrm>
        </p:spPr>
        <p:txBody>
          <a:bodyPr/>
          <a:lstStyle/>
          <a:p>
            <a:r>
              <a:rPr lang="pl-PL" dirty="0">
                <a:solidFill>
                  <a:srgbClr val="E81B29"/>
                </a:solidFill>
              </a:rPr>
              <a:t>Powszechny </a:t>
            </a:r>
            <a:r>
              <a:rPr lang="pl-PL" dirty="0" smtClean="0">
                <a:solidFill>
                  <a:srgbClr val="E81B29"/>
                </a:solidFill>
              </a:rPr>
              <a:t>system stypendialny dla doktorantów </a:t>
            </a:r>
            <a:r>
              <a:rPr lang="pl-PL" b="0" dirty="0" smtClean="0">
                <a:solidFill>
                  <a:srgbClr val="E81B29"/>
                </a:solidFill>
              </a:rPr>
              <a:t>[art. </a:t>
            </a:r>
            <a:r>
              <a:rPr lang="pl-PL" b="0" dirty="0" smtClean="0">
                <a:solidFill>
                  <a:srgbClr val="E81B29"/>
                </a:solidFill>
              </a:rPr>
              <a:t>209 </a:t>
            </a:r>
            <a:r>
              <a:rPr lang="pl-PL" b="0" dirty="0" err="1" smtClean="0">
                <a:solidFill>
                  <a:srgbClr val="E81B29"/>
                </a:solidFill>
              </a:rPr>
              <a:t>PSWiN</a:t>
            </a:r>
            <a:r>
              <a:rPr lang="pl-PL" b="0" dirty="0" smtClean="0">
                <a:solidFill>
                  <a:srgbClr val="E81B29"/>
                </a:solidFill>
              </a:rPr>
              <a:t>] </a:t>
            </a:r>
            <a:endParaRPr lang="pl-PL" dirty="0">
              <a:solidFill>
                <a:srgbClr val="E81B29"/>
              </a:solidFill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328067" y="1406023"/>
            <a:ext cx="8137840" cy="34720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240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8138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800" dirty="0"/>
              <a:t>Wysokość stypendium może być uzależniona od osiągnięć.</a:t>
            </a:r>
          </a:p>
          <a:p>
            <a:pPr marL="498138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800" dirty="0"/>
              <a:t>Zwiększenie stypendium dla osób z niepełnosprawnością: 30% stypendium w podstawowej wysokości.</a:t>
            </a:r>
          </a:p>
          <a:p>
            <a:pPr marL="498138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800" dirty="0"/>
              <a:t>W okresie </a:t>
            </a:r>
            <a:r>
              <a:rPr lang="pl-PL" sz="1800" dirty="0" smtClean="0"/>
              <a:t>zawieszenia wypłaca się stypendium:</a:t>
            </a:r>
          </a:p>
          <a:p>
            <a:pPr marL="742938" lvl="1">
              <a:buFont typeface="Wingdings" panose="05000000000000000000" pitchFamily="2" charset="2"/>
              <a:buChar char="ü"/>
            </a:pPr>
            <a:r>
              <a:rPr lang="pl-PL" sz="1700" dirty="0"/>
              <a:t>o</a:t>
            </a:r>
            <a:r>
              <a:rPr lang="pl-PL" sz="1700" dirty="0" smtClean="0"/>
              <a:t>kres zawieszenia nie wlicza się do limitu 4 lat,</a:t>
            </a:r>
          </a:p>
          <a:p>
            <a:pPr marL="742938" lvl="1">
              <a:buFont typeface="Wingdings" panose="05000000000000000000" pitchFamily="2" charset="2"/>
              <a:buChar char="ü"/>
            </a:pPr>
            <a:r>
              <a:rPr lang="pl-PL" sz="1700" dirty="0" smtClean="0"/>
              <a:t>odpowiednie </a:t>
            </a:r>
            <a:r>
              <a:rPr lang="pl-PL" sz="1700" dirty="0"/>
              <a:t>stosowanie przepisów dotyczących ustalania zasiłku macierzyńskiego.</a:t>
            </a:r>
          </a:p>
          <a:p>
            <a:pPr marL="498138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800" dirty="0"/>
              <a:t>Stypendium doktoranckie wypłaca podmiot prowadzący szkołę doktorską.</a:t>
            </a:r>
          </a:p>
          <a:p>
            <a:pPr marL="498138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800" dirty="0"/>
              <a:t>Ustawa nie definiuje źródeł, z których wypłacane jest stypendium doktoranckie.</a:t>
            </a:r>
          </a:p>
        </p:txBody>
      </p:sp>
    </p:spTree>
    <p:extLst>
      <p:ext uri="{BB962C8B-B14F-4D97-AF65-F5344CB8AC3E}">
        <p14:creationId xmlns:p14="http://schemas.microsoft.com/office/powerpoint/2010/main" val="178239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72043" y="536561"/>
            <a:ext cx="6621421" cy="802999"/>
          </a:xfrm>
        </p:spPr>
        <p:txBody>
          <a:bodyPr/>
          <a:lstStyle/>
          <a:p>
            <a:r>
              <a:rPr lang="pl-PL" dirty="0" smtClean="0">
                <a:solidFill>
                  <a:srgbClr val="E81B29"/>
                </a:solidFill>
              </a:rPr>
              <a:t>Inne formy wsparcia finansowego dla doktorantów </a:t>
            </a:r>
            <a:r>
              <a:rPr lang="pl-PL" b="0" dirty="0" smtClean="0">
                <a:solidFill>
                  <a:srgbClr val="E81B29"/>
                </a:solidFill>
              </a:rPr>
              <a:t>[art. 209-214, 360, 363 </a:t>
            </a:r>
            <a:r>
              <a:rPr lang="pl-PL" b="0" dirty="0" err="1" smtClean="0">
                <a:solidFill>
                  <a:srgbClr val="E81B29"/>
                </a:solidFill>
              </a:rPr>
              <a:t>PSWiN</a:t>
            </a:r>
            <a:r>
              <a:rPr lang="pl-PL" b="0" dirty="0" smtClean="0">
                <a:solidFill>
                  <a:srgbClr val="E81B29"/>
                </a:solidFill>
              </a:rPr>
              <a:t>] </a:t>
            </a:r>
            <a:endParaRPr lang="pl-PL" dirty="0">
              <a:solidFill>
                <a:srgbClr val="E81B29"/>
              </a:solidFill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328067" y="1406023"/>
            <a:ext cx="8137840" cy="34720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240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Aft>
                <a:spcPts val="0"/>
              </a:spcAft>
              <a:buNone/>
            </a:pPr>
            <a:endParaRPr lang="pl-PL" sz="1700" b="1" dirty="0"/>
          </a:p>
          <a:p>
            <a:pPr marL="498138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700" b="1" dirty="0"/>
              <a:t>Stypendia dla wybitnych młodych naukowców </a:t>
            </a:r>
            <a:r>
              <a:rPr lang="pl-PL" sz="1700" dirty="0"/>
              <a:t>(„pula” dla doktorantów).</a:t>
            </a:r>
            <a:endParaRPr lang="pl-PL" sz="1700" b="1" dirty="0"/>
          </a:p>
          <a:p>
            <a:pPr marL="498138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700" b="1" dirty="0"/>
              <a:t>Bez zmian: </a:t>
            </a:r>
            <a:r>
              <a:rPr lang="pl-PL" sz="1700" dirty="0"/>
              <a:t>możliwość ubiegania się o środki z programów grantowych oraz programów stypendialnych ze środków prywatnych lub jednostek samorządu terytorialnego.</a:t>
            </a:r>
          </a:p>
          <a:p>
            <a:pPr marL="498138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700" dirty="0"/>
              <a:t>Doktorant może ubiegać się o kredyt studencki, poniżej 35 r.ż., na okres do 4 lat.</a:t>
            </a:r>
          </a:p>
          <a:p>
            <a:pPr marL="498138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700" dirty="0"/>
              <a:t>Ubezpieczenie zdrowotne na dotychczasowych zasadach.</a:t>
            </a:r>
          </a:p>
          <a:p>
            <a:pPr marL="498138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pl-PL" sz="1700" dirty="0"/>
          </a:p>
        </p:txBody>
      </p:sp>
    </p:spTree>
    <p:extLst>
      <p:ext uri="{BB962C8B-B14F-4D97-AF65-F5344CB8AC3E}">
        <p14:creationId xmlns:p14="http://schemas.microsoft.com/office/powerpoint/2010/main" val="304414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58092" y="536561"/>
            <a:ext cx="7592291" cy="802999"/>
          </a:xfrm>
        </p:spPr>
        <p:txBody>
          <a:bodyPr/>
          <a:lstStyle/>
          <a:p>
            <a:r>
              <a:rPr lang="pl-PL" dirty="0" smtClean="0">
                <a:solidFill>
                  <a:srgbClr val="E81B29"/>
                </a:solidFill>
              </a:rPr>
              <a:t>Ograniczenia w zatrudnieniu doktorantów </a:t>
            </a:r>
            <a:br>
              <a:rPr lang="pl-PL" dirty="0" smtClean="0">
                <a:solidFill>
                  <a:srgbClr val="E81B29"/>
                </a:solidFill>
              </a:rPr>
            </a:br>
            <a:r>
              <a:rPr lang="pl-PL" dirty="0" smtClean="0">
                <a:solidFill>
                  <a:srgbClr val="E81B29"/>
                </a:solidFill>
              </a:rPr>
              <a:t>w uczelniach i instytutach </a:t>
            </a:r>
            <a:r>
              <a:rPr lang="pl-PL" b="0" dirty="0" smtClean="0">
                <a:solidFill>
                  <a:srgbClr val="E81B29"/>
                </a:solidFill>
              </a:rPr>
              <a:t>[art. 209 ust. 10 </a:t>
            </a:r>
            <a:r>
              <a:rPr lang="pl-PL" b="0" dirty="0" err="1" smtClean="0">
                <a:solidFill>
                  <a:srgbClr val="E81B29"/>
                </a:solidFill>
              </a:rPr>
              <a:t>PSWiN</a:t>
            </a:r>
            <a:r>
              <a:rPr lang="pl-PL" b="0" dirty="0" smtClean="0">
                <a:solidFill>
                  <a:srgbClr val="E81B29"/>
                </a:solidFill>
              </a:rPr>
              <a:t>] </a:t>
            </a:r>
            <a:endParaRPr lang="pl-PL" dirty="0">
              <a:solidFill>
                <a:srgbClr val="E81B29"/>
              </a:solidFill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328067" y="1406023"/>
            <a:ext cx="8137840" cy="34720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240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Aft>
                <a:spcPts val="0"/>
              </a:spcAft>
              <a:buNone/>
            </a:pPr>
            <a:endParaRPr lang="pl-PL" sz="1700" b="1" dirty="0"/>
          </a:p>
          <a:p>
            <a:pPr marL="498138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800" dirty="0"/>
              <a:t>Doktorant nie może być zatrudniony jako nauczyciel akademicki ani pracownik naukowy. Zakaz nie dotyczy zatrudnienia doktoranta:</a:t>
            </a:r>
          </a:p>
          <a:p>
            <a:pPr marL="742932" lvl="1">
              <a:buFont typeface="Wingdings" panose="05000000000000000000" pitchFamily="2" charset="2"/>
              <a:buChar char="ü"/>
            </a:pPr>
            <a:r>
              <a:rPr lang="pl-PL" sz="1600" dirty="0">
                <a:latin typeface="Helvetica Light"/>
              </a:rPr>
              <a:t>w celu realizacji projektu badawczego,</a:t>
            </a:r>
          </a:p>
          <a:p>
            <a:pPr marL="742932" lvl="1">
              <a:buFont typeface="Wingdings" panose="05000000000000000000" pitchFamily="2" charset="2"/>
              <a:buChar char="ü"/>
            </a:pPr>
            <a:r>
              <a:rPr lang="pl-PL" sz="1600" dirty="0">
                <a:latin typeface="Helvetica Light"/>
              </a:rPr>
              <a:t>po ocenie śródokresowej zakończonej wynikiem pozytywnym, z tym że w przypadku zatrudnienia w wymiarze przekraczającym połowę pełnego wymiaru czasu pracy wysokość stypendium wynosi 40% minimalnej kwoty stypendium,</a:t>
            </a:r>
          </a:p>
          <a:p>
            <a:pPr marL="742932" lvl="1">
              <a:buFont typeface="Wingdings" panose="05000000000000000000" pitchFamily="2" charset="2"/>
              <a:buChar char="ü"/>
            </a:pPr>
            <a:r>
              <a:rPr lang="pl-PL" sz="1600" dirty="0">
                <a:latin typeface="Helvetica Light"/>
              </a:rPr>
              <a:t>któremu nie przysługuje stypendium doktoranckie.</a:t>
            </a:r>
          </a:p>
          <a:p>
            <a:pPr marL="498138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pl-PL" sz="1700" dirty="0"/>
          </a:p>
        </p:txBody>
      </p:sp>
    </p:spTree>
    <p:extLst>
      <p:ext uri="{BB962C8B-B14F-4D97-AF65-F5344CB8AC3E}">
        <p14:creationId xmlns:p14="http://schemas.microsoft.com/office/powerpoint/2010/main" val="27243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70776" y="675561"/>
            <a:ext cx="6621421" cy="412087"/>
          </a:xfrm>
        </p:spPr>
        <p:txBody>
          <a:bodyPr/>
          <a:lstStyle/>
          <a:p>
            <a:r>
              <a:rPr lang="pl-PL" dirty="0" smtClean="0">
                <a:solidFill>
                  <a:srgbClr val="E81B29"/>
                </a:solidFill>
                <a:latin typeface="Helvetica Light"/>
              </a:rPr>
              <a:t>Ewaluacja szkół doktorskich </a:t>
            </a:r>
            <a:r>
              <a:rPr lang="pl-PL" b="0" dirty="0" smtClean="0">
                <a:solidFill>
                  <a:srgbClr val="E81B29"/>
                </a:solidFill>
                <a:latin typeface="Helvetica Light"/>
              </a:rPr>
              <a:t>[art. </a:t>
            </a:r>
            <a:r>
              <a:rPr lang="pl-PL" b="0" dirty="0" smtClean="0">
                <a:solidFill>
                  <a:srgbClr val="E81B29"/>
                </a:solidFill>
                <a:latin typeface="Helvetica Light"/>
              </a:rPr>
              <a:t>260-264 </a:t>
            </a:r>
            <a:r>
              <a:rPr lang="pl-PL" b="0" dirty="0" err="1" smtClean="0">
                <a:solidFill>
                  <a:srgbClr val="E81B29"/>
                </a:solidFill>
                <a:latin typeface="Helvetica Light"/>
              </a:rPr>
              <a:t>PSWiN</a:t>
            </a:r>
            <a:r>
              <a:rPr lang="pl-PL" b="0" dirty="0" smtClean="0">
                <a:solidFill>
                  <a:srgbClr val="E81B29"/>
                </a:solidFill>
                <a:latin typeface="Helvetica Light"/>
              </a:rPr>
              <a:t>]</a:t>
            </a:r>
            <a:r>
              <a:rPr lang="pl-PL" dirty="0" smtClean="0">
                <a:solidFill>
                  <a:srgbClr val="E81B29"/>
                </a:solidFill>
                <a:latin typeface="Helvetica Light"/>
              </a:rPr>
              <a:t> </a:t>
            </a:r>
            <a:endParaRPr lang="pl-PL" dirty="0">
              <a:solidFill>
                <a:srgbClr val="E81B29"/>
              </a:solidFill>
              <a:latin typeface="Helvetica Light"/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688932" y="1506719"/>
            <a:ext cx="7571491" cy="3536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240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44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500" dirty="0">
                <a:cs typeface="Helvetica"/>
              </a:rPr>
              <a:t>Ewaluacja przeprowadzana przez Komisję Ewaluacji Nauki </a:t>
            </a:r>
            <a:r>
              <a:rPr lang="pl-PL" sz="1500" b="1" dirty="0">
                <a:cs typeface="Helvetica"/>
              </a:rPr>
              <a:t>nie rzadziej niż co 6 lat. </a:t>
            </a:r>
            <a:r>
              <a:rPr lang="pl-PL" sz="1500" dirty="0">
                <a:cs typeface="Helvetica"/>
              </a:rPr>
              <a:t>Pierwsza ewaluacja po 5 latach od rozpoczęcia kształcenia. Na wniosek ministra ewaluacja może być przeprowadzona w innym terminie.</a:t>
            </a:r>
            <a:endParaRPr lang="pl-PL" sz="1500" b="1" dirty="0">
              <a:cs typeface="Helvetica"/>
            </a:endParaRPr>
          </a:p>
          <a:p>
            <a:pPr marL="285744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500" dirty="0">
                <a:cs typeface="Helvetica"/>
              </a:rPr>
              <a:t>Udział </a:t>
            </a:r>
            <a:r>
              <a:rPr lang="pl-PL" sz="1500" b="1" dirty="0">
                <a:cs typeface="Helvetica"/>
              </a:rPr>
              <a:t>ekspertów zagranicznych i doktorantów </a:t>
            </a:r>
            <a:r>
              <a:rPr lang="pl-PL" sz="1500" dirty="0">
                <a:cs typeface="Helvetica"/>
              </a:rPr>
              <a:t>(powołuje Przewodniczący KEN)</a:t>
            </a:r>
            <a:r>
              <a:rPr lang="pl-PL" sz="1500" b="1" dirty="0">
                <a:cs typeface="Helvetica"/>
              </a:rPr>
              <a:t>.</a:t>
            </a:r>
            <a:endParaRPr lang="pl-PL" sz="1500" dirty="0">
              <a:cs typeface="Helvetica"/>
            </a:endParaRPr>
          </a:p>
          <a:p>
            <a:pPr marL="285744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500" b="1" dirty="0"/>
              <a:t>Przedmiotem ewaluacji </a:t>
            </a:r>
            <a:r>
              <a:rPr lang="pl-PL" sz="1500" dirty="0"/>
              <a:t>będzie ocena, m.in.</a:t>
            </a:r>
          </a:p>
          <a:p>
            <a:pPr marL="530537" lvl="1" algn="just">
              <a:buFont typeface="Wingdings" panose="05000000000000000000" pitchFamily="2" charset="2"/>
              <a:buChar char="ü"/>
            </a:pPr>
            <a:r>
              <a:rPr lang="pl-PL" sz="1300" dirty="0">
                <a:solidFill>
                  <a:srgbClr val="040404"/>
                </a:solidFill>
                <a:latin typeface="Helvetica Light"/>
              </a:rPr>
              <a:t> adekwatności programów kształcenia oraz indywidualnych planów badawczych do efektów uczenia się dla kwalifikacji na poziomie 8 PRK,</a:t>
            </a:r>
          </a:p>
          <a:p>
            <a:pPr marL="530537" lvl="1" algn="just">
              <a:buFont typeface="Wingdings" panose="05000000000000000000" pitchFamily="2" charset="2"/>
              <a:buChar char="ü"/>
            </a:pPr>
            <a:r>
              <a:rPr lang="pl-PL" sz="1300" dirty="0">
                <a:solidFill>
                  <a:srgbClr val="040404"/>
                </a:solidFill>
                <a:latin typeface="Helvetica Light"/>
              </a:rPr>
              <a:t> kwalifikacji nauczycieli akademickich lub pracowników naukowych prowadzących kształcenie,</a:t>
            </a:r>
          </a:p>
          <a:p>
            <a:pPr marL="530537" lvl="1" algn="just">
              <a:buFont typeface="Wingdings" panose="05000000000000000000" pitchFamily="2" charset="2"/>
              <a:buChar char="ü"/>
            </a:pPr>
            <a:r>
              <a:rPr lang="pl-PL" sz="1300" dirty="0" smtClean="0">
                <a:solidFill>
                  <a:srgbClr val="040404"/>
                </a:solidFill>
                <a:latin typeface="Helvetica Light"/>
              </a:rPr>
              <a:t>jakości </a:t>
            </a:r>
            <a:r>
              <a:rPr lang="pl-PL" sz="1300" dirty="0">
                <a:solidFill>
                  <a:srgbClr val="040404"/>
                </a:solidFill>
                <a:latin typeface="Helvetica Light"/>
              </a:rPr>
              <a:t>opieki naukowej lub artystycznej i wsparcia w prowadzeniu badań naukowych,</a:t>
            </a:r>
          </a:p>
          <a:p>
            <a:pPr marL="530537" lvl="1" algn="just">
              <a:buFont typeface="Wingdings" panose="05000000000000000000" pitchFamily="2" charset="2"/>
              <a:buChar char="ü"/>
            </a:pPr>
            <a:r>
              <a:rPr lang="pl-PL" sz="1300" dirty="0">
                <a:solidFill>
                  <a:srgbClr val="040404"/>
                </a:solidFill>
                <a:latin typeface="Helvetica Light"/>
              </a:rPr>
              <a:t> rzetelności przeprowadzania oceny śródokresowej</a:t>
            </a:r>
            <a:r>
              <a:rPr lang="pl-PL" sz="1300" dirty="0" smtClean="0">
                <a:solidFill>
                  <a:srgbClr val="040404"/>
                </a:solidFill>
                <a:latin typeface="Helvetica Light"/>
              </a:rPr>
              <a:t>.</a:t>
            </a:r>
          </a:p>
          <a:p>
            <a:pPr marL="285737" algn="just">
              <a:buFont typeface="Wingdings" panose="05000000000000000000" pitchFamily="2" charset="2"/>
              <a:buChar char="ü"/>
            </a:pPr>
            <a:r>
              <a:rPr lang="pl-PL" sz="1500" dirty="0" smtClean="0"/>
              <a:t>Skutkiem oceny negatywnej utrata możliwości prowadzenia danej szkoły.</a:t>
            </a:r>
            <a:endParaRPr lang="pl-PL" sz="1500" dirty="0">
              <a:solidFill>
                <a:srgbClr val="0404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45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10532" y="675296"/>
            <a:ext cx="6621421" cy="412087"/>
          </a:xfrm>
        </p:spPr>
        <p:txBody>
          <a:bodyPr/>
          <a:lstStyle/>
          <a:p>
            <a:r>
              <a:rPr lang="pl-PL" dirty="0" smtClean="0">
                <a:solidFill>
                  <a:srgbClr val="E81B29"/>
                </a:solidFill>
              </a:rPr>
              <a:t>Przepisy przejściowe </a:t>
            </a:r>
            <a:r>
              <a:rPr lang="pl-PL" b="0" dirty="0" smtClean="0">
                <a:solidFill>
                  <a:srgbClr val="E81B29"/>
                </a:solidFill>
              </a:rPr>
              <a:t>(279-293 UPW)</a:t>
            </a:r>
            <a:endParaRPr lang="pl-PL" b="0" dirty="0">
              <a:solidFill>
                <a:srgbClr val="E81B29"/>
              </a:solidFill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626303" y="1259663"/>
            <a:ext cx="8008623" cy="36524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240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spcAft>
                <a:spcPts val="0"/>
              </a:spcAft>
              <a:buNone/>
            </a:pPr>
            <a:endParaRPr lang="pl-PL" sz="1600" b="1" dirty="0"/>
          </a:p>
          <a:p>
            <a:pPr marL="285744">
              <a:lnSpc>
                <a:spcPct val="14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600" b="1" dirty="0">
                <a:solidFill>
                  <a:srgbClr val="002060"/>
                </a:solidFill>
              </a:rPr>
              <a:t>Pierwszy rocznik doktorantów </a:t>
            </a:r>
            <a:r>
              <a:rPr lang="pl-PL" sz="1600" dirty="0">
                <a:solidFill>
                  <a:srgbClr val="002060"/>
                </a:solidFill>
              </a:rPr>
              <a:t>ze szkół doktorskich rozpocznie kształcenie w roku akademickim </a:t>
            </a:r>
            <a:r>
              <a:rPr lang="pl-PL" sz="1600" b="1" dirty="0">
                <a:solidFill>
                  <a:srgbClr val="002060"/>
                </a:solidFill>
              </a:rPr>
              <a:t>2019/2020. </a:t>
            </a:r>
          </a:p>
          <a:p>
            <a:pPr marL="285744">
              <a:lnSpc>
                <a:spcPct val="14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002060"/>
                </a:solidFill>
              </a:rPr>
              <a:t>Doktoranci, którzy rozpoczną studia doktoranckie przed  rokiem akademickim 2019/2020 </a:t>
            </a:r>
            <a:r>
              <a:rPr lang="pl-PL" sz="1600" dirty="0" smtClean="0">
                <a:solidFill>
                  <a:srgbClr val="002060"/>
                </a:solidFill>
              </a:rPr>
              <a:t>co do zasady będą </a:t>
            </a:r>
            <a:r>
              <a:rPr lang="pl-PL" sz="1600" dirty="0">
                <a:solidFill>
                  <a:srgbClr val="002060"/>
                </a:solidFill>
              </a:rPr>
              <a:t>je kontynuowali na dotychczasowych </a:t>
            </a:r>
            <a:r>
              <a:rPr lang="pl-PL" sz="1600" dirty="0" smtClean="0">
                <a:solidFill>
                  <a:srgbClr val="002060"/>
                </a:solidFill>
              </a:rPr>
              <a:t>zasadach. Wśród wyjątków m.in.: </a:t>
            </a:r>
            <a:endParaRPr lang="pl-PL" sz="1600" dirty="0">
              <a:solidFill>
                <a:srgbClr val="002060"/>
              </a:solidFill>
            </a:endParaRPr>
          </a:p>
          <a:p>
            <a:pPr marL="530537" lvl="1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pl-PL" sz="1400" dirty="0" smtClean="0">
                <a:solidFill>
                  <a:srgbClr val="002060"/>
                </a:solidFill>
                <a:latin typeface="Helvetica Light"/>
              </a:rPr>
              <a:t>rezygnacja </a:t>
            </a:r>
            <a:r>
              <a:rPr lang="pl-PL" sz="1400" dirty="0">
                <a:solidFill>
                  <a:srgbClr val="002060"/>
                </a:solidFill>
                <a:latin typeface="Helvetica Light"/>
              </a:rPr>
              <a:t>ze stypendium ministra za wybitne osiągnięcia. Zamiast tego możliwość ubiegania się o stypendium ministra dla wybitnych młodych </a:t>
            </a:r>
            <a:r>
              <a:rPr lang="pl-PL" sz="1400" dirty="0" smtClean="0">
                <a:solidFill>
                  <a:srgbClr val="002060"/>
                </a:solidFill>
                <a:latin typeface="Helvetica Light"/>
              </a:rPr>
              <a:t>naukowców</a:t>
            </a:r>
            <a:r>
              <a:rPr lang="pl-PL" sz="1400" dirty="0">
                <a:solidFill>
                  <a:srgbClr val="002060"/>
                </a:solidFill>
                <a:latin typeface="Helvetica Light"/>
              </a:rPr>
              <a:t>,</a:t>
            </a:r>
            <a:endParaRPr lang="pl-PL" sz="1400" dirty="0" smtClean="0">
              <a:solidFill>
                <a:srgbClr val="002060"/>
              </a:solidFill>
              <a:latin typeface="Helvetica Light"/>
            </a:endParaRPr>
          </a:p>
          <a:p>
            <a:pPr marL="530537" lvl="1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pl-PL" sz="1400" dirty="0" smtClean="0">
                <a:solidFill>
                  <a:srgbClr val="002060"/>
                </a:solidFill>
                <a:latin typeface="Helvetica Light"/>
              </a:rPr>
              <a:t>odmienności dotyczące postępowań w sprawie nadania stopnia doktora według nowych zasad w odniesieniu do tej grupy doktorantów.</a:t>
            </a:r>
            <a:endParaRPr lang="pl-PL" sz="1400" dirty="0">
              <a:solidFill>
                <a:srgbClr val="002060"/>
              </a:solidFill>
              <a:latin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06439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noProof="1" smtClean="0">
                <a:solidFill>
                  <a:srgbClr val="E81B29"/>
                </a:solidFill>
              </a:rPr>
              <a:t>Dziękuję za uwagę</a:t>
            </a:r>
            <a:endParaRPr lang="pl-PL" noProof="1">
              <a:solidFill>
                <a:srgbClr val="E81B2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err="1"/>
              <a:t>u</a:t>
            </a:r>
            <a:r>
              <a:rPr lang="en-US" dirty="0" err="1" smtClean="0"/>
              <a:t>l</a:t>
            </a:r>
            <a:r>
              <a:rPr lang="en-US" dirty="0" smtClean="0"/>
              <a:t>. </a:t>
            </a:r>
            <a:r>
              <a:rPr lang="en-US" dirty="0" err="1" smtClean="0"/>
              <a:t>Hoża</a:t>
            </a:r>
            <a:r>
              <a:rPr lang="en-US" dirty="0" smtClean="0"/>
              <a:t> 20, </a:t>
            </a:r>
            <a:r>
              <a:rPr lang="en-US" dirty="0" err="1" smtClean="0"/>
              <a:t>ul</a:t>
            </a:r>
            <a:r>
              <a:rPr lang="en-US" dirty="0" smtClean="0"/>
              <a:t>. </a:t>
            </a:r>
            <a:r>
              <a:rPr lang="en-US" dirty="0" err="1" smtClean="0"/>
              <a:t>Wspólna</a:t>
            </a:r>
            <a:r>
              <a:rPr lang="pl-PL" dirty="0" smtClean="0"/>
              <a:t> </a:t>
            </a:r>
            <a:r>
              <a:rPr lang="en-US" dirty="0" smtClean="0"/>
              <a:t>1/3</a:t>
            </a:r>
          </a:p>
          <a:p>
            <a:r>
              <a:rPr lang="en-US" dirty="0" smtClean="0"/>
              <a:t>00-529 Warszawa</a:t>
            </a:r>
          </a:p>
          <a:p>
            <a:endParaRPr lang="en-US" dirty="0"/>
          </a:p>
          <a:p>
            <a:r>
              <a:rPr lang="en-US" dirty="0"/>
              <a:t>t</a:t>
            </a:r>
            <a:r>
              <a:rPr lang="en-US" dirty="0" smtClean="0"/>
              <a:t>el. +48 (22) 529 27 18</a:t>
            </a:r>
          </a:p>
          <a:p>
            <a:r>
              <a:rPr lang="en-US" dirty="0"/>
              <a:t>f</a:t>
            </a:r>
            <a:r>
              <a:rPr lang="en-US" dirty="0" smtClean="0"/>
              <a:t>ax +48 (22) 628 09 22</a:t>
            </a:r>
          </a:p>
        </p:txBody>
      </p:sp>
      <p:pic>
        <p:nvPicPr>
          <p:cNvPr id="5" name="Obraz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675429" y="4116018"/>
            <a:ext cx="1835999" cy="251999"/>
          </a:xfrm>
          <a:prstGeom prst="rect">
            <a:avLst/>
          </a:prstGeom>
        </p:spPr>
      </p:pic>
      <p:pic>
        <p:nvPicPr>
          <p:cNvPr id="10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800" y="1393103"/>
            <a:ext cx="377823" cy="503999"/>
          </a:xfrm>
          <a:prstGeom prst="rect">
            <a:avLst/>
          </a:prstGeom>
        </p:spPr>
      </p:pic>
      <p:pic>
        <p:nvPicPr>
          <p:cNvPr id="11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235807" y="1974589"/>
            <a:ext cx="377825" cy="504000"/>
          </a:xfrm>
          <a:prstGeom prst="rect">
            <a:avLst/>
          </a:prstGeom>
        </p:spPr>
      </p:pic>
      <p:sp>
        <p:nvSpPr>
          <p:cNvPr id="13" name="PoleTekstowe 13"/>
          <p:cNvSpPr txBox="1"/>
          <p:nvPr/>
        </p:nvSpPr>
        <p:spPr>
          <a:xfrm>
            <a:off x="2988247" y="4129647"/>
            <a:ext cx="32445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" noProof="1">
                <a:solidFill>
                  <a:schemeClr val="bg1"/>
                </a:solidFill>
                <a:latin typeface="Helvetica"/>
                <a:cs typeface="Helvetica"/>
              </a:rPr>
              <a:t>www.konstytucjadlanauki.gov.pl</a:t>
            </a:r>
          </a:p>
        </p:txBody>
      </p:sp>
    </p:spTree>
    <p:extLst>
      <p:ext uri="{BB962C8B-B14F-4D97-AF65-F5344CB8AC3E}">
        <p14:creationId xmlns:p14="http://schemas.microsoft.com/office/powerpoint/2010/main" val="232701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929" y="588283"/>
            <a:ext cx="7327355" cy="843823"/>
          </a:xfrm>
        </p:spPr>
        <p:txBody>
          <a:bodyPr/>
          <a:lstStyle/>
          <a:p>
            <a:r>
              <a:rPr lang="pl-PL" dirty="0">
                <a:solidFill>
                  <a:srgbClr val="E81B29"/>
                </a:solidFill>
              </a:rPr>
              <a:t>Uprawnienia do nadawania stopnia </a:t>
            </a:r>
            <a:r>
              <a:rPr lang="pl-PL" dirty="0" smtClean="0">
                <a:solidFill>
                  <a:srgbClr val="E81B29"/>
                </a:solidFill>
              </a:rPr>
              <a:t>doktora </a:t>
            </a:r>
            <a:r>
              <a:rPr lang="pl-PL" b="0" dirty="0">
                <a:solidFill>
                  <a:srgbClr val="E81B29"/>
                </a:solidFill>
              </a:rPr>
              <a:t>[art. </a:t>
            </a:r>
            <a:r>
              <a:rPr lang="pl-PL" b="0" dirty="0" smtClean="0">
                <a:solidFill>
                  <a:srgbClr val="E81B29"/>
                </a:solidFill>
              </a:rPr>
              <a:t>185 </a:t>
            </a:r>
            <a:r>
              <a:rPr lang="pl-PL" b="0" dirty="0" err="1" smtClean="0">
                <a:solidFill>
                  <a:srgbClr val="E81B29"/>
                </a:solidFill>
              </a:rPr>
              <a:t>PSWiN</a:t>
            </a:r>
            <a:r>
              <a:rPr lang="pl-PL" b="0" dirty="0" smtClean="0">
                <a:solidFill>
                  <a:srgbClr val="E81B29"/>
                </a:solidFill>
              </a:rPr>
              <a:t>]</a:t>
            </a:r>
            <a:endParaRPr lang="en-US" b="0" dirty="0">
              <a:solidFill>
                <a:srgbClr val="E81B29"/>
              </a:solidFill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503583" y="1432104"/>
            <a:ext cx="7948856" cy="29543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1240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8138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800" dirty="0"/>
              <a:t>Uprawnienia do nadawania stopnia doktora będzie posiadać: uczelnia, instytut naukowy Polskiej Akademii Nauk, instytut badawczy, międzynarodowy instytut naukowy albo federacja (podmiotów systemu szkolnictwa wyższego i nauki) w dyscyplinie, w której będzie posiadać </a:t>
            </a:r>
            <a:r>
              <a:rPr lang="pl-PL" sz="1800" b="1" dirty="0"/>
              <a:t>kategorię naukową co najmniej B</a:t>
            </a:r>
            <a:r>
              <a:rPr lang="pl-PL" sz="1800" dirty="0"/>
              <a:t>+ (tzw. </a:t>
            </a:r>
            <a:r>
              <a:rPr lang="pl-PL" sz="1800" b="1" dirty="0"/>
              <a:t>podmiot doktoryzujący</a:t>
            </a:r>
            <a:r>
              <a:rPr lang="pl-PL" sz="1800" dirty="0"/>
              <a:t>).</a:t>
            </a:r>
          </a:p>
          <a:p>
            <a:pPr marL="742932" lvl="1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pl-PL" sz="1700" dirty="0">
                <a:latin typeface="Helvetica Light"/>
              </a:rPr>
              <a:t>Stopień doktora w dziedzinie (bez wyszczególnienia dyscypliny) może być nadany przez podmiot, który posiada kategorię co najmniej B+ w ponad połowie dyscyplin zawierających się w tej dziedzinie.</a:t>
            </a:r>
          </a:p>
          <a:p>
            <a:pPr marL="498138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pl-PL" sz="1800" dirty="0"/>
              <a:t>Stopień doktora może być nadany wspólnie, w tym z udziałem podmiotów zagranicznych. Zasady współpracy określa umowa.</a:t>
            </a:r>
          </a:p>
        </p:txBody>
      </p:sp>
    </p:spTree>
    <p:extLst>
      <p:ext uri="{BB962C8B-B14F-4D97-AF65-F5344CB8AC3E}">
        <p14:creationId xmlns:p14="http://schemas.microsoft.com/office/powerpoint/2010/main" val="383858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929" y="588283"/>
            <a:ext cx="7327355" cy="843823"/>
          </a:xfrm>
        </p:spPr>
        <p:txBody>
          <a:bodyPr/>
          <a:lstStyle/>
          <a:p>
            <a:r>
              <a:rPr lang="pl-PL" dirty="0">
                <a:solidFill>
                  <a:srgbClr val="E81B29"/>
                </a:solidFill>
              </a:rPr>
              <a:t>Uprawnienia do nadawania stopnia </a:t>
            </a:r>
            <a:r>
              <a:rPr lang="pl-PL" dirty="0" smtClean="0">
                <a:solidFill>
                  <a:srgbClr val="E81B29"/>
                </a:solidFill>
              </a:rPr>
              <a:t>doktora </a:t>
            </a:r>
            <a:r>
              <a:rPr lang="pl-PL" b="0" dirty="0">
                <a:solidFill>
                  <a:srgbClr val="E81B29"/>
                </a:solidFill>
              </a:rPr>
              <a:t>[art. 185 </a:t>
            </a:r>
            <a:r>
              <a:rPr lang="pl-PL" b="0" dirty="0" err="1" smtClean="0">
                <a:solidFill>
                  <a:srgbClr val="E81B29"/>
                </a:solidFill>
              </a:rPr>
              <a:t>PSWiN</a:t>
            </a:r>
            <a:r>
              <a:rPr lang="pl-PL" b="0" dirty="0" smtClean="0">
                <a:solidFill>
                  <a:srgbClr val="E81B29"/>
                </a:solidFill>
              </a:rPr>
              <a:t>, </a:t>
            </a:r>
            <a:r>
              <a:rPr lang="pl-PL" b="0" dirty="0">
                <a:solidFill>
                  <a:srgbClr val="E81B29"/>
                </a:solidFill>
              </a:rPr>
              <a:t>art</a:t>
            </a:r>
            <a:r>
              <a:rPr lang="pl-PL" b="0" dirty="0" smtClean="0">
                <a:solidFill>
                  <a:srgbClr val="E81B29"/>
                </a:solidFill>
              </a:rPr>
              <a:t>. 177 UPW]</a:t>
            </a:r>
            <a:endParaRPr lang="en-US" b="0" dirty="0">
              <a:solidFill>
                <a:srgbClr val="E81B29"/>
              </a:solidFill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503583" y="1432104"/>
            <a:ext cx="7948856" cy="295436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1240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8138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chemeClr val="tx1"/>
                </a:solidFill>
              </a:rPr>
              <a:t>W przypadku utraty uprawnień do nadawania stopni:</a:t>
            </a:r>
          </a:p>
          <a:p>
            <a:pPr marL="742932" lvl="1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pl-PL" sz="1600" dirty="0">
                <a:latin typeface="Helvetica Light"/>
              </a:rPr>
              <a:t>Podmiot doktoryzujący zapewnia możliwość kontynuowania postępowań w innym podmiocie.</a:t>
            </a:r>
          </a:p>
          <a:p>
            <a:pPr marL="742932" lvl="1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pl-PL" sz="1600" dirty="0">
                <a:latin typeface="Helvetica Light"/>
              </a:rPr>
              <a:t>W przypadku braku możliwości takiego zapewnienia – podmiot wyznaczany przez Radę Doskonałości Naukowej.</a:t>
            </a:r>
          </a:p>
          <a:p>
            <a:pPr marL="498138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rgbClr val="002060"/>
                </a:solidFill>
              </a:rPr>
              <a:t>Dotychczasowe uprawnienia do nadawania stopnia doktora dostosowane do nowej klasyfikacji do 30 kwietnia 2019 r.</a:t>
            </a:r>
          </a:p>
          <a:p>
            <a:pPr marL="742932" lvl="1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pl-PL" sz="1700" dirty="0">
                <a:solidFill>
                  <a:srgbClr val="002060"/>
                </a:solidFill>
                <a:latin typeface="Helvetica Light"/>
              </a:rPr>
              <a:t>Oświadczenia uczelni dotyczące przyporządkowania uprawnień do nowej klasyfikacji składane do Centralnej Komisji ds. Stopni i Tytułów do 31 stycznia 2019 r.</a:t>
            </a:r>
          </a:p>
          <a:p>
            <a:pPr marL="742932" lvl="1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pl-PL" sz="1700" dirty="0">
                <a:solidFill>
                  <a:srgbClr val="002060"/>
                </a:solidFill>
                <a:latin typeface="Helvetica Light"/>
              </a:rPr>
              <a:t>W ciągu 2 miesięcy CK może zgłosić sprzeciw</a:t>
            </a:r>
            <a:r>
              <a:rPr lang="pl-PL" sz="1700" dirty="0" smtClean="0">
                <a:solidFill>
                  <a:srgbClr val="002060"/>
                </a:solidFill>
                <a:latin typeface="Helvetica Light"/>
              </a:rPr>
              <a:t>.</a:t>
            </a:r>
          </a:p>
          <a:p>
            <a:pPr marL="742932" lvl="1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pl-PL" sz="1700" dirty="0" smtClean="0">
                <a:solidFill>
                  <a:srgbClr val="002060"/>
                </a:solidFill>
                <a:latin typeface="Helvetica Light"/>
              </a:rPr>
              <a:t>Komunikat CK </a:t>
            </a:r>
            <a:r>
              <a:rPr lang="pl-PL" sz="1700" dirty="0" err="1" smtClean="0">
                <a:solidFill>
                  <a:srgbClr val="002060"/>
                </a:solidFill>
                <a:latin typeface="Helvetica Light"/>
              </a:rPr>
              <a:t>ws</a:t>
            </a:r>
            <a:r>
              <a:rPr lang="pl-PL" sz="1700" dirty="0" smtClean="0">
                <a:solidFill>
                  <a:srgbClr val="002060"/>
                </a:solidFill>
                <a:latin typeface="Helvetica Light"/>
              </a:rPr>
              <a:t>. przyporządkowania uprawnień do 30 kwietnia 2019 r.</a:t>
            </a:r>
            <a:endParaRPr lang="pl-PL" sz="1700" dirty="0">
              <a:solidFill>
                <a:srgbClr val="002060"/>
              </a:solidFill>
              <a:latin typeface="Helvetica Light"/>
            </a:endParaRPr>
          </a:p>
          <a:p>
            <a:pPr marL="498138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rgbClr val="002060"/>
                </a:solidFill>
              </a:rPr>
              <a:t>Uprawnienia do nadawania stopnia w pełni uzależnione od kategorii naukowej po zakończeniu ewaluacji działalności naukowej w 2021 r.</a:t>
            </a:r>
          </a:p>
        </p:txBody>
      </p:sp>
    </p:spTree>
    <p:extLst>
      <p:ext uri="{BB962C8B-B14F-4D97-AF65-F5344CB8AC3E}">
        <p14:creationId xmlns:p14="http://schemas.microsoft.com/office/powerpoint/2010/main" val="291867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929" y="588283"/>
            <a:ext cx="7327355" cy="843823"/>
          </a:xfrm>
        </p:spPr>
        <p:txBody>
          <a:bodyPr/>
          <a:lstStyle/>
          <a:p>
            <a:r>
              <a:rPr lang="pl-PL" dirty="0" smtClean="0">
                <a:solidFill>
                  <a:srgbClr val="E81B29"/>
                </a:solidFill>
              </a:rPr>
              <a:t>Organ nadający stopień </a:t>
            </a:r>
            <a:r>
              <a:rPr lang="pl-PL" b="0" dirty="0" smtClean="0">
                <a:solidFill>
                  <a:srgbClr val="E81B29"/>
                </a:solidFill>
              </a:rPr>
              <a:t>[art</a:t>
            </a:r>
            <a:r>
              <a:rPr lang="pl-PL" b="0" dirty="0">
                <a:solidFill>
                  <a:srgbClr val="E81B29"/>
                </a:solidFill>
              </a:rPr>
              <a:t>. </a:t>
            </a:r>
            <a:r>
              <a:rPr lang="pl-PL" b="0" dirty="0" smtClean="0">
                <a:solidFill>
                  <a:srgbClr val="E81B29"/>
                </a:solidFill>
              </a:rPr>
              <a:t>185 </a:t>
            </a:r>
            <a:r>
              <a:rPr lang="pl-PL" b="0" dirty="0" err="1" smtClean="0">
                <a:solidFill>
                  <a:srgbClr val="E81B29"/>
                </a:solidFill>
              </a:rPr>
              <a:t>PSWiN</a:t>
            </a:r>
            <a:r>
              <a:rPr lang="pl-PL" b="0" dirty="0" smtClean="0">
                <a:solidFill>
                  <a:srgbClr val="E81B29"/>
                </a:solidFill>
              </a:rPr>
              <a:t>, art. 179 ust. 3 pkt 2 UPW]</a:t>
            </a:r>
            <a:endParaRPr lang="en-US" b="0" dirty="0">
              <a:solidFill>
                <a:srgbClr val="E81B29"/>
              </a:solidFill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503583" y="1432104"/>
            <a:ext cx="7948856" cy="29543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1240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8138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pl-PL" sz="1800" b="1" dirty="0"/>
          </a:p>
          <a:p>
            <a:pPr marL="498138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2000" b="1" dirty="0"/>
              <a:t>Organ</a:t>
            </a:r>
            <a:r>
              <a:rPr lang="pl-PL" sz="2000" dirty="0"/>
              <a:t> nadający stopień doktora:</a:t>
            </a:r>
          </a:p>
          <a:p>
            <a:pPr marL="742932" lvl="1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pl-PL" sz="1700" dirty="0">
                <a:latin typeface="Helvetica Light"/>
              </a:rPr>
              <a:t>w uczelni: senat lub organ wskazany w statucie (1 na dyscyplinę),</a:t>
            </a:r>
          </a:p>
          <a:p>
            <a:pPr marL="742932" lvl="1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pl-PL" sz="1700" dirty="0">
                <a:latin typeface="Helvetica Light"/>
              </a:rPr>
              <a:t>w instytutach naukowych: rada naukowa,</a:t>
            </a:r>
          </a:p>
          <a:p>
            <a:pPr marL="742932" lvl="1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pl-PL" sz="1700" dirty="0">
                <a:latin typeface="Helvetica Light"/>
              </a:rPr>
              <a:t>w federacji: zgromadzenie federacji lub organ wskazany w statucie (1 na dyscyplinę).</a:t>
            </a:r>
          </a:p>
          <a:p>
            <a:pPr marL="498138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rgbClr val="002060"/>
                </a:solidFill>
              </a:rPr>
              <a:t>Rada jednostki organizacyjnej nadaje stopień do 30 września 2019 r.</a:t>
            </a:r>
          </a:p>
          <a:p>
            <a:pPr marL="498138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chemeClr val="tx1"/>
                </a:solidFill>
              </a:rPr>
              <a:t>Odpowiednie stosowanie Kpa.</a:t>
            </a:r>
          </a:p>
        </p:txBody>
      </p:sp>
    </p:spTree>
    <p:extLst>
      <p:ext uri="{BB962C8B-B14F-4D97-AF65-F5344CB8AC3E}">
        <p14:creationId xmlns:p14="http://schemas.microsoft.com/office/powerpoint/2010/main" val="119060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7279" y="981167"/>
            <a:ext cx="7313344" cy="412087"/>
          </a:xfrm>
        </p:spPr>
        <p:txBody>
          <a:bodyPr/>
          <a:lstStyle/>
          <a:p>
            <a:r>
              <a:rPr lang="pl-PL" dirty="0" smtClean="0">
                <a:solidFill>
                  <a:srgbClr val="E81B29"/>
                </a:solidFill>
                <a:latin typeface="Helvetica Light"/>
              </a:rPr>
              <a:t>Wymagania do nadania stopnia doktora </a:t>
            </a:r>
            <a:r>
              <a:rPr lang="pl-PL" b="0" dirty="0" smtClean="0">
                <a:solidFill>
                  <a:srgbClr val="E81B29"/>
                </a:solidFill>
                <a:latin typeface="Helvetica Light"/>
              </a:rPr>
              <a:t>[art. 186 </a:t>
            </a:r>
            <a:r>
              <a:rPr lang="pl-PL" b="0" dirty="0" err="1" smtClean="0">
                <a:solidFill>
                  <a:srgbClr val="E81B29"/>
                </a:solidFill>
                <a:latin typeface="Helvetica Light"/>
              </a:rPr>
              <a:t>PSWiN</a:t>
            </a:r>
            <a:r>
              <a:rPr lang="pl-PL" b="0" dirty="0" smtClean="0">
                <a:solidFill>
                  <a:srgbClr val="E81B29"/>
                </a:solidFill>
                <a:latin typeface="Helvetica Light"/>
              </a:rPr>
              <a:t>]</a:t>
            </a:r>
            <a:endParaRPr lang="pl-PL" dirty="0">
              <a:solidFill>
                <a:srgbClr val="E81B29"/>
              </a:solidFill>
              <a:latin typeface="Helvetica Light"/>
            </a:endParaRP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459841" y="1469562"/>
            <a:ext cx="8107691" cy="28143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240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8138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600" dirty="0"/>
              <a:t>Posiadanie tytułu magistra lub równorzędnego.</a:t>
            </a:r>
          </a:p>
          <a:p>
            <a:pPr marL="742932" lvl="1">
              <a:buFont typeface="Wingdings" panose="05000000000000000000" pitchFamily="2" charset="2"/>
              <a:buChar char="ü"/>
            </a:pPr>
            <a:r>
              <a:rPr lang="pl-PL" sz="1500" dirty="0">
                <a:latin typeface="Helvetica Light"/>
              </a:rPr>
              <a:t> w wyjątkowych przypadkach: ukończenie studiów pierwszego stopnia lub trzeciego roku jednolitych studiów magisterskich (obecnie laureaci programu „Diamentowy grant”).</a:t>
            </a:r>
          </a:p>
          <a:p>
            <a:pPr marL="498138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600" dirty="0"/>
              <a:t>Uzyskanie efektów uczenia się dla kwalifikacji na poziomie </a:t>
            </a:r>
            <a:r>
              <a:rPr lang="pl-PL" sz="1600" b="1" dirty="0"/>
              <a:t>8. Polskiej Ramy Kwalifikacji. </a:t>
            </a:r>
          </a:p>
          <a:p>
            <a:pPr marL="742932" lvl="1">
              <a:buFont typeface="Wingdings" panose="05000000000000000000" pitchFamily="2" charset="2"/>
              <a:buChar char="ü"/>
            </a:pPr>
            <a:r>
              <a:rPr lang="pl-PL" sz="1500" dirty="0">
                <a:latin typeface="Helvetica Light"/>
              </a:rPr>
              <a:t>posiadanie </a:t>
            </a:r>
            <a:r>
              <a:rPr lang="pl-PL" sz="1500" b="1" dirty="0">
                <a:latin typeface="Helvetica Light"/>
              </a:rPr>
              <a:t>certyfikatu</a:t>
            </a:r>
            <a:r>
              <a:rPr lang="pl-PL" sz="1500" dirty="0">
                <a:latin typeface="Helvetica Light"/>
              </a:rPr>
              <a:t> (lub dyplomu ukończenia studiów) poświadczającego znajomość nowożytnego języka obcego na poziomie biegłości językowej co najmniej B2.</a:t>
            </a:r>
          </a:p>
          <a:p>
            <a:pPr marL="498138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pl-PL" sz="1400" b="1" dirty="0"/>
          </a:p>
        </p:txBody>
      </p:sp>
    </p:spTree>
    <p:extLst>
      <p:ext uri="{BB962C8B-B14F-4D97-AF65-F5344CB8AC3E}">
        <p14:creationId xmlns:p14="http://schemas.microsoft.com/office/powerpoint/2010/main" val="347778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7279" y="711001"/>
            <a:ext cx="7313344" cy="751260"/>
          </a:xfrm>
        </p:spPr>
        <p:txBody>
          <a:bodyPr/>
          <a:lstStyle/>
          <a:p>
            <a:r>
              <a:rPr lang="pl-PL" dirty="0" smtClean="0">
                <a:solidFill>
                  <a:srgbClr val="E81B29"/>
                </a:solidFill>
                <a:latin typeface="Helvetica Light"/>
              </a:rPr>
              <a:t>Wymagania do nadania stopnia doktora </a:t>
            </a:r>
            <a:r>
              <a:rPr lang="pl-PL" b="0" dirty="0" smtClean="0">
                <a:solidFill>
                  <a:srgbClr val="E81B29"/>
                </a:solidFill>
                <a:latin typeface="Helvetica Light"/>
              </a:rPr>
              <a:t>[art. 186 </a:t>
            </a:r>
            <a:r>
              <a:rPr lang="pl-PL" b="0" dirty="0" err="1" smtClean="0">
                <a:solidFill>
                  <a:srgbClr val="E81B29"/>
                </a:solidFill>
                <a:latin typeface="Helvetica Light"/>
              </a:rPr>
              <a:t>PSWiN</a:t>
            </a:r>
            <a:r>
              <a:rPr lang="pl-PL" b="0" dirty="0" smtClean="0">
                <a:solidFill>
                  <a:srgbClr val="E81B29"/>
                </a:solidFill>
                <a:latin typeface="Helvetica Light"/>
              </a:rPr>
              <a:t>]</a:t>
            </a:r>
            <a:endParaRPr lang="pl-PL" dirty="0">
              <a:solidFill>
                <a:srgbClr val="E81B29"/>
              </a:solidFill>
              <a:latin typeface="Helvetica Light"/>
            </a:endParaRP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459841" y="1462261"/>
            <a:ext cx="8134195" cy="368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240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8138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800" dirty="0"/>
              <a:t>Autorstwo co najmniej:</a:t>
            </a:r>
          </a:p>
          <a:p>
            <a:pPr marL="742932" lvl="1">
              <a:buFont typeface="Wingdings" panose="05000000000000000000" pitchFamily="2" charset="2"/>
              <a:buChar char="ü"/>
            </a:pPr>
            <a:r>
              <a:rPr lang="pl-PL" sz="1600" b="1" dirty="0">
                <a:latin typeface="Helvetica Light"/>
              </a:rPr>
              <a:t>jednej monografii naukowej </a:t>
            </a:r>
            <a:r>
              <a:rPr lang="pl-PL" sz="1600" dirty="0">
                <a:latin typeface="Helvetica Light"/>
              </a:rPr>
              <a:t>(albo</a:t>
            </a:r>
            <a:r>
              <a:rPr lang="pl-PL" sz="1600" dirty="0">
                <a:solidFill>
                  <a:srgbClr val="FF0000"/>
                </a:solidFill>
                <a:latin typeface="Helvetica Light"/>
              </a:rPr>
              <a:t> </a:t>
            </a:r>
            <a:r>
              <a:rPr lang="pl-PL" sz="1600" b="1" dirty="0">
                <a:latin typeface="Helvetica Light"/>
              </a:rPr>
              <a:t>rozdziału </a:t>
            </a:r>
            <a:r>
              <a:rPr lang="pl-PL" sz="1600" dirty="0">
                <a:latin typeface="Helvetica Light"/>
              </a:rPr>
              <a:t>w</a:t>
            </a:r>
            <a:r>
              <a:rPr lang="pl-PL" sz="1600" b="1" dirty="0">
                <a:latin typeface="Helvetica Light"/>
              </a:rPr>
              <a:t> </a:t>
            </a:r>
            <a:r>
              <a:rPr lang="pl-PL" sz="1600" dirty="0">
                <a:latin typeface="Helvetica Light"/>
              </a:rPr>
              <a:t>takiej monografii) wydanej przez wydawnictwo ujęte w roku publikacji w wykazie ministra lub </a:t>
            </a:r>
          </a:p>
          <a:p>
            <a:pPr marL="742932" lvl="1">
              <a:buFont typeface="Wingdings" panose="05000000000000000000" pitchFamily="2" charset="2"/>
              <a:buChar char="ü"/>
            </a:pPr>
            <a:r>
              <a:rPr lang="pl-PL" sz="1600" dirty="0">
                <a:latin typeface="Helvetica Light"/>
              </a:rPr>
              <a:t> </a:t>
            </a:r>
            <a:r>
              <a:rPr lang="pl-PL" sz="1600" b="1" dirty="0">
                <a:latin typeface="Helvetica Light"/>
              </a:rPr>
              <a:t>jednego artykułu naukowego </a:t>
            </a:r>
            <a:r>
              <a:rPr lang="pl-PL" sz="1600" dirty="0">
                <a:latin typeface="Helvetica Light"/>
              </a:rPr>
              <a:t>opublikowanego w czasopiśmie naukowym ujętym w roku publikacji w nowym wykazie ministra, uwzględniającym czasopisma naukowe indeksowane  w międzynarodowych bazach czasopism naukowych o największym zasięgu lub w recenzowanych materiałach z konferencji międzynarodowej, lub beneficjentów programu „Wsparcie dla czasopism naukowych” lub</a:t>
            </a:r>
          </a:p>
          <a:p>
            <a:pPr marL="742932" lvl="1">
              <a:buFont typeface="Wingdings" panose="05000000000000000000" pitchFamily="2" charset="2"/>
              <a:buChar char="ü"/>
            </a:pPr>
            <a:r>
              <a:rPr lang="pl-PL" sz="1600" dirty="0">
                <a:latin typeface="Helvetica Light"/>
              </a:rPr>
              <a:t> </a:t>
            </a:r>
            <a:r>
              <a:rPr lang="pl-PL" sz="1600" b="1" dirty="0">
                <a:latin typeface="Helvetica Light"/>
              </a:rPr>
              <a:t>jednego dzieła artystycznego o istotnym znaczeniu.</a:t>
            </a:r>
          </a:p>
          <a:p>
            <a:pPr marL="498138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pl-PL" sz="1600" b="1" dirty="0"/>
          </a:p>
        </p:txBody>
      </p:sp>
    </p:spTree>
    <p:extLst>
      <p:ext uri="{BB962C8B-B14F-4D97-AF65-F5344CB8AC3E}">
        <p14:creationId xmlns:p14="http://schemas.microsoft.com/office/powerpoint/2010/main" val="136278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7279" y="711001"/>
            <a:ext cx="7313344" cy="751260"/>
          </a:xfrm>
        </p:spPr>
        <p:txBody>
          <a:bodyPr/>
          <a:lstStyle/>
          <a:p>
            <a:r>
              <a:rPr lang="pl-PL" dirty="0" smtClean="0">
                <a:solidFill>
                  <a:srgbClr val="E81B29"/>
                </a:solidFill>
                <a:latin typeface="Helvetica Light"/>
              </a:rPr>
              <a:t>Wymagania do nadania stopnia doktora </a:t>
            </a:r>
            <a:r>
              <a:rPr lang="pl-PL" b="0" dirty="0" smtClean="0">
                <a:solidFill>
                  <a:srgbClr val="E81B29"/>
                </a:solidFill>
                <a:latin typeface="Helvetica Light"/>
              </a:rPr>
              <a:t>[art. 186 </a:t>
            </a:r>
            <a:r>
              <a:rPr lang="pl-PL" b="0" dirty="0" err="1" smtClean="0">
                <a:solidFill>
                  <a:srgbClr val="E81B29"/>
                </a:solidFill>
                <a:latin typeface="Helvetica Light"/>
              </a:rPr>
              <a:t>PSWiN</a:t>
            </a:r>
            <a:r>
              <a:rPr lang="pl-PL" b="0" dirty="0" smtClean="0">
                <a:solidFill>
                  <a:srgbClr val="E81B29"/>
                </a:solidFill>
                <a:latin typeface="Helvetica Light"/>
              </a:rPr>
              <a:t>; 179 ust. 6 UPW]</a:t>
            </a:r>
            <a:endParaRPr lang="pl-PL" dirty="0">
              <a:solidFill>
                <a:srgbClr val="E81B29"/>
              </a:solidFill>
              <a:latin typeface="Helvetica Light"/>
            </a:endParaRP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459841" y="1462261"/>
            <a:ext cx="8134195" cy="3681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1240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 kern="1200">
                <a:solidFill>
                  <a:srgbClr val="040404"/>
                </a:solidFill>
                <a:latin typeface="Helvetica Light"/>
                <a:ea typeface="+mn-ea"/>
                <a:cs typeface="Helvetica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8138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002060"/>
                </a:solidFill>
              </a:rPr>
              <a:t>Dla postępowań wszczętych według nowych zasad w okresie 1 października 2019 – 31 grudnia 2020 r. wymóg dotyczący publikacji spełniony m.in. także w przypadku:</a:t>
            </a:r>
          </a:p>
          <a:p>
            <a:pPr marL="742932" lvl="1">
              <a:buFont typeface="Wingdings" panose="05000000000000000000" pitchFamily="2" charset="2"/>
              <a:buChar char="ü"/>
            </a:pPr>
            <a:r>
              <a:rPr lang="pl-PL" sz="1500" dirty="0">
                <a:solidFill>
                  <a:srgbClr val="002060"/>
                </a:solidFill>
              </a:rPr>
              <a:t>artykułów opublikowanych </a:t>
            </a:r>
            <a:r>
              <a:rPr lang="pl-PL" sz="1500" dirty="0" smtClean="0">
                <a:solidFill>
                  <a:srgbClr val="002060"/>
                </a:solidFill>
              </a:rPr>
              <a:t>przed 2019 r. w </a:t>
            </a:r>
            <a:r>
              <a:rPr lang="pl-PL" sz="1500" dirty="0">
                <a:solidFill>
                  <a:srgbClr val="002060"/>
                </a:solidFill>
              </a:rPr>
              <a:t>czasopismach ujętych w wykazie z 2017 r. (czasopisma z listy A, C oraz posiadające co najmniej 10 pkt z listy B),</a:t>
            </a:r>
          </a:p>
          <a:p>
            <a:pPr marL="742932" lvl="1">
              <a:buFont typeface="Wingdings" panose="05000000000000000000" pitchFamily="2" charset="2"/>
              <a:buChar char="ü"/>
            </a:pPr>
            <a:r>
              <a:rPr lang="pl-PL" sz="1500" dirty="0">
                <a:solidFill>
                  <a:srgbClr val="002060"/>
                </a:solidFill>
              </a:rPr>
              <a:t>monografii opublikowanych przez wydawnictwo wydziałowe nieujęte w wykazie pod warunkiem, iż inne wydawnictwo z danej uczelni zostało ujęte w wykazie.</a:t>
            </a:r>
          </a:p>
          <a:p>
            <a:pPr marL="498138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600" dirty="0"/>
              <a:t>Przedstawienie i obrona rozprawy doktorskiej.</a:t>
            </a:r>
          </a:p>
          <a:p>
            <a:pPr marL="498138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600" dirty="0"/>
              <a:t>Inne dodatkowe wymogi, które będą mogły być </a:t>
            </a:r>
            <a:r>
              <a:rPr lang="pl-PL" sz="1600" b="1" dirty="0"/>
              <a:t>określone przez podmiot doktoryzujący. </a:t>
            </a:r>
          </a:p>
          <a:p>
            <a:pPr marL="498138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pl-PL" sz="1600" b="1" dirty="0"/>
          </a:p>
        </p:txBody>
      </p:sp>
    </p:spTree>
    <p:extLst>
      <p:ext uri="{BB962C8B-B14F-4D97-AF65-F5344CB8AC3E}">
        <p14:creationId xmlns:p14="http://schemas.microsoft.com/office/powerpoint/2010/main" val="248017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7524</TotalTime>
  <Words>3026</Words>
  <Application>Microsoft Office PowerPoint</Application>
  <PresentationFormat>Pokaz na ekranie (16:9)</PresentationFormat>
  <Paragraphs>238</Paragraphs>
  <Slides>38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44" baseType="lpstr">
      <vt:lpstr>Arial</vt:lpstr>
      <vt:lpstr>Calibri</vt:lpstr>
      <vt:lpstr>Helvetica</vt:lpstr>
      <vt:lpstr>Helvetica Light</vt:lpstr>
      <vt:lpstr>Wingdings</vt:lpstr>
      <vt:lpstr>Motyw pakietu Office</vt:lpstr>
      <vt:lpstr>Prezentacja programu PowerPoint</vt:lpstr>
      <vt:lpstr> Cel prezentacji </vt:lpstr>
      <vt:lpstr>Stopień doktora [art. 177 PSWiN] </vt:lpstr>
      <vt:lpstr>Uprawnienia do nadawania stopnia doktora [art. 185 PSWiN]</vt:lpstr>
      <vt:lpstr>Uprawnienia do nadawania stopnia doktora [art. 185 PSWiN, art. 177 UPW]</vt:lpstr>
      <vt:lpstr>Organ nadający stopień [art. 185 PSWiN, art. 179 ust. 3 pkt 2 UPW]</vt:lpstr>
      <vt:lpstr>Wymagania do nadania stopnia doktora [art. 186 PSWiN]</vt:lpstr>
      <vt:lpstr>Wymagania do nadania stopnia doktora [art. 186 PSWiN]</vt:lpstr>
      <vt:lpstr>Wymagania do nadania stopnia doktora [art. 186 PSWiN; 179 ust. 6 UPW]</vt:lpstr>
      <vt:lpstr>Rozprawa doktorska [art. 187 PSWiN]</vt:lpstr>
      <vt:lpstr>Czynności w postępowaniu w sprawie nadania stopnia doktora [art. 192 PSWiN]</vt:lpstr>
      <vt:lpstr>Czynności w postępowaniu w sprawie nadania stopnia doktora [art. 192 PSWiN, art. 180 UPW]</vt:lpstr>
      <vt:lpstr>Wszczęcie postępowania [art. 189 PSWiN]</vt:lpstr>
      <vt:lpstr>Czynności w postępowaniu: promotorzy  [art. 190 PSWiN]</vt:lpstr>
      <vt:lpstr>Czynności w postępowaniu: promotorzy  [art. 184 ust. 2, 190 PSWiN]</vt:lpstr>
      <vt:lpstr>Czynności w postępowaniu: recenzenci [art. 184 ust. 2, 190, 191 PSWiN]</vt:lpstr>
      <vt:lpstr>Czynności w postępowaniu: jawność [art. 188 PSWiN]</vt:lpstr>
      <vt:lpstr>Dyplomy doktorskie [art. 179 PSWiN]</vt:lpstr>
      <vt:lpstr>Czynności w postępowaniu: tryb odwoławczy [art. 193 PSWiN]</vt:lpstr>
      <vt:lpstr>Nadzór RDN nad postępowaniami w sprawie nadania stopnia doktora [art. 193 PSWiN]</vt:lpstr>
      <vt:lpstr>Przepisy przejściowe (art. 179 UPW]</vt:lpstr>
      <vt:lpstr>Tryby uzyskiwania stopnia doktora [art. 197 PSWiN]</vt:lpstr>
      <vt:lpstr>Tryb eksternistyczny [art. 217 PSWiN]</vt:lpstr>
      <vt:lpstr>Szkoły doktorskie [art. 198 PSWiN]</vt:lpstr>
      <vt:lpstr>Szkoły doktorskie [art. 23, 198 PSWiN, art. 290 UPW]</vt:lpstr>
      <vt:lpstr>Zaprzestanie kształcenia [art. 199, 206, 264 PSWiN]</vt:lpstr>
      <vt:lpstr>Kształcenie w szkole doktorskiej [art. 200, 201 PSWiN]</vt:lpstr>
      <vt:lpstr>Kształcenie w szkole doktorskiej [art. 201 PSWiN, art. 291 ustawy UPW]</vt:lpstr>
      <vt:lpstr>Regulamin szkoły doktorskiej [art. 205 PSWiN, art. 292 UPW]</vt:lpstr>
      <vt:lpstr>Indywidualny plan badawczy i ocena śródokresowa [art. 202, 203 ust. 1 PSWiN]</vt:lpstr>
      <vt:lpstr>Zakończenie, przedłużenie i zawieszenie kształcenia [art. 203 ust. 1, 204 PSWiN]</vt:lpstr>
      <vt:lpstr>Powszechny system stypendialny dla doktorantów [art. 209 PSWiN]</vt:lpstr>
      <vt:lpstr>Powszechny system stypendialny dla doktorantów [art. 209 PSWiN] </vt:lpstr>
      <vt:lpstr>Inne formy wsparcia finansowego dla doktorantów [art. 209-214, 360, 363 PSWiN] </vt:lpstr>
      <vt:lpstr>Ograniczenia w zatrudnieniu doktorantów  w uczelniach i instytutach [art. 209 ust. 10 PSWiN] </vt:lpstr>
      <vt:lpstr>Ewaluacja szkół doktorskich [art. 260-264 PSWiN] </vt:lpstr>
      <vt:lpstr>Przepisy przejściowe (279-293 UPW)</vt:lpstr>
      <vt:lpstr>Dziękuję za uwagę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Katarzyna</dc:creator>
  <cp:lastModifiedBy>Bartek Banaszak</cp:lastModifiedBy>
  <cp:revision>178</cp:revision>
  <cp:lastPrinted>2018-05-23T10:08:21Z</cp:lastPrinted>
  <dcterms:created xsi:type="dcterms:W3CDTF">2017-09-04T07:10:50Z</dcterms:created>
  <dcterms:modified xsi:type="dcterms:W3CDTF">2018-11-15T11:34:03Z</dcterms:modified>
</cp:coreProperties>
</file>