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303" r:id="rId3"/>
    <p:sldId id="286" r:id="rId4"/>
    <p:sldId id="317" r:id="rId5"/>
    <p:sldId id="318" r:id="rId6"/>
    <p:sldId id="372" r:id="rId7"/>
    <p:sldId id="414" r:id="rId8"/>
    <p:sldId id="342" r:id="rId9"/>
    <p:sldId id="425" r:id="rId10"/>
    <p:sldId id="426" r:id="rId11"/>
    <p:sldId id="373" r:id="rId12"/>
    <p:sldId id="374" r:id="rId13"/>
    <p:sldId id="347" r:id="rId14"/>
    <p:sldId id="348" r:id="rId15"/>
    <p:sldId id="375" r:id="rId16"/>
    <p:sldId id="354" r:id="rId17"/>
    <p:sldId id="420" r:id="rId18"/>
    <p:sldId id="421" r:id="rId19"/>
    <p:sldId id="424" r:id="rId20"/>
    <p:sldId id="416" r:id="rId21"/>
    <p:sldId id="423" r:id="rId22"/>
    <p:sldId id="422" r:id="rId23"/>
    <p:sldId id="415" r:id="rId24"/>
    <p:sldId id="419" r:id="rId25"/>
    <p:sldId id="316" r:id="rId26"/>
    <p:sldId id="322" r:id="rId27"/>
    <p:sldId id="427" r:id="rId28"/>
    <p:sldId id="428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6" r:id="rId37"/>
    <p:sldId id="437" r:id="rId38"/>
    <p:sldId id="438" r:id="rId39"/>
    <p:sldId id="439" r:id="rId40"/>
    <p:sldId id="441" r:id="rId41"/>
    <p:sldId id="442" r:id="rId42"/>
    <p:sldId id="443" r:id="rId43"/>
    <p:sldId id="444" r:id="rId44"/>
    <p:sldId id="445" r:id="rId45"/>
    <p:sldId id="446" r:id="rId46"/>
    <p:sldId id="447" r:id="rId47"/>
    <p:sldId id="448" r:id="rId48"/>
    <p:sldId id="449" r:id="rId49"/>
    <p:sldId id="450" r:id="rId50"/>
    <p:sldId id="451" r:id="rId51"/>
    <p:sldId id="452" r:id="rId52"/>
    <p:sldId id="453" r:id="rId53"/>
    <p:sldId id="454" r:id="rId54"/>
    <p:sldId id="455" r:id="rId55"/>
    <p:sldId id="456" r:id="rId56"/>
    <p:sldId id="457" r:id="rId57"/>
    <p:sldId id="458" r:id="rId58"/>
    <p:sldId id="459" r:id="rId59"/>
    <p:sldId id="460" r:id="rId60"/>
    <p:sldId id="461" r:id="rId61"/>
    <p:sldId id="462" r:id="rId62"/>
    <p:sldId id="463" r:id="rId63"/>
    <p:sldId id="468" r:id="rId64"/>
    <p:sldId id="464" r:id="rId65"/>
    <p:sldId id="465" r:id="rId66"/>
    <p:sldId id="466" r:id="rId67"/>
    <p:sldId id="467" r:id="rId68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lska Marta" initials="MM" lastIdx="1" clrIdx="0">
    <p:extLst/>
  </p:cmAuthor>
  <p:cmAuthor id="2" name="Elżbieta Chłopik" initials="E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B29"/>
    <a:srgbClr val="040404"/>
    <a:srgbClr val="E81BB4"/>
    <a:srgbClr val="828282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0"/>
    <p:restoredTop sz="94643"/>
  </p:normalViewPr>
  <p:slideViewPr>
    <p:cSldViewPr snapToGrid="0" snapToObjects="1">
      <p:cViewPr varScale="1">
        <p:scale>
          <a:sx n="111" d="100"/>
          <a:sy n="111" d="100"/>
        </p:scale>
        <p:origin x="-184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98A99-4FD7-8B4C-92B9-624EE81CE642}" type="datetimeFigureOut">
              <a:rPr lang="pl-PL" smtClean="0"/>
              <a:t>2018-10-02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l-PL"/>
              <a:t>Edytuj style wzorca tekstu
Drugi poziom
Trzeci poziom
Czwarty poziom
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90010-877A-A844-9389-D2935CD9C7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718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222500" y="2645235"/>
            <a:ext cx="4699000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438260" y="6400144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2654300" y="4316685"/>
            <a:ext cx="3835400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18" name="Obraz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0650" y="2930985"/>
            <a:ext cx="3822700" cy="1143000"/>
          </a:xfrm>
          <a:prstGeom prst="rect">
            <a:avLst/>
          </a:prstGeom>
        </p:spPr>
      </p:pic>
      <p:pic>
        <p:nvPicPr>
          <p:cNvPr id="19" name="Picture 18" descr="MNiSW-kolor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6" y="6451245"/>
            <a:ext cx="1272727" cy="252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4DBC0C4-5ECC-BE42-94EB-529FC93663B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547454" y="770480"/>
            <a:ext cx="4049092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2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02474" y="1925489"/>
            <a:ext cx="467999" cy="108000"/>
            <a:chOff x="8132793" y="5607219"/>
            <a:chExt cx="427917" cy="10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150315" y="4956979"/>
            <a:ext cx="431800" cy="571500"/>
          </a:xfrm>
          <a:prstGeom prst="rect">
            <a:avLst/>
          </a:prstGeom>
        </p:spPr>
      </p:pic>
      <p:sp>
        <p:nvSpPr>
          <p:cNvPr id="22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161636" y="2261475"/>
            <a:ext cx="6737480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A55D8B5E-3EDA-224E-9EEF-8B5F239FF5D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xmlns="" id="{00043BD1-5EA3-1442-B10B-98B7D2D73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7801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161636" y="2261475"/>
            <a:ext cx="6737480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3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21" name="Obraz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150315" y="4956979"/>
            <a:ext cx="431800" cy="571500"/>
          </a:xfrm>
          <a:prstGeom prst="rect">
            <a:avLst/>
          </a:prstGeom>
        </p:spPr>
      </p:pic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949" y="1925489"/>
            <a:ext cx="431800" cy="571500"/>
          </a:xfrm>
          <a:prstGeom prst="rect">
            <a:avLst/>
          </a:prstGeom>
        </p:spPr>
      </p:pic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3B5051D9-0C29-FC4F-875C-F475C146D2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FB969277-FB96-5A43-9AE8-352A1DABF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4582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 descr="KDN-prezetacja-tlo-0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1"/>
            <a:ext cx="9144000" cy="6842760"/>
          </a:xfrm>
          <a:prstGeom prst="rect">
            <a:avLst/>
          </a:prstGeom>
        </p:spPr>
      </p:pic>
      <p:cxnSp>
        <p:nvCxnSpPr>
          <p:cNvPr id="9" name="Łącznik prosty 5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a 1"/>
          <p:cNvGrpSpPr/>
          <p:nvPr userDrawn="1"/>
        </p:nvGrpSpPr>
        <p:grpSpPr>
          <a:xfrm>
            <a:off x="506949" y="1573863"/>
            <a:ext cx="8127974" cy="4298213"/>
            <a:chOff x="506949" y="1573863"/>
            <a:chExt cx="8127974" cy="4298213"/>
          </a:xfrm>
        </p:grpSpPr>
        <p:pic>
          <p:nvPicPr>
            <p:cNvPr id="13" name="Obraz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949" y="1573863"/>
              <a:ext cx="431800" cy="571500"/>
            </a:xfrm>
            <a:prstGeom prst="rect">
              <a:avLst/>
            </a:prstGeom>
          </p:spPr>
        </p:pic>
        <p:pic>
          <p:nvPicPr>
            <p:cNvPr id="14" name="Obraz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8203123" y="5300576"/>
              <a:ext cx="431800" cy="571500"/>
            </a:xfrm>
            <a:prstGeom prst="rect">
              <a:avLst/>
            </a:prstGeom>
          </p:spPr>
        </p:pic>
      </p:grpSp>
      <p:pic>
        <p:nvPicPr>
          <p:cNvPr id="16" name="Picture 15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" y="6477786"/>
            <a:ext cx="1272727" cy="252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72E27C34-8A55-DF4B-BDCF-62301F2C96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xmlns="" id="{06187E90-6287-B444-93B0-CC54FC736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2124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3" descr="KDN-prezetacja-tlo-0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11" name="Łącznik prosty 4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2500" y="2073735"/>
            <a:ext cx="431800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89700" y="3731515"/>
            <a:ext cx="431800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" y="6477786"/>
            <a:ext cx="1272727" cy="2520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2B27D212-0E4D-BA4A-991C-D2E12628B43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41" y="527147"/>
            <a:ext cx="1309780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80D719C0-4287-0441-9888-748E0BAE3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53E0C11-EF55-6545-89EC-E302494CA4FA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4038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</p:spTree>
    <p:extLst>
      <p:ext uri="{BB962C8B-B14F-4D97-AF65-F5344CB8AC3E}">
        <p14:creationId xmlns:p14="http://schemas.microsoft.com/office/powerpoint/2010/main" val="4047263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Łącznik prosty 4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Obraz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2500" y="2073735"/>
            <a:ext cx="431800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6489700" y="3731515"/>
            <a:ext cx="431800" cy="571500"/>
          </a:xfrm>
          <a:prstGeom prst="rect">
            <a:avLst/>
          </a:prstGeom>
        </p:spPr>
      </p:pic>
      <p:pic>
        <p:nvPicPr>
          <p:cNvPr id="15" name="Obraz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23623" y="528158"/>
            <a:ext cx="1511300" cy="190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2" name="Picture 11" descr="MNiSW-bial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9" y="6477786"/>
            <a:ext cx="1272727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25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2500" y="2073735"/>
            <a:ext cx="431800" cy="571500"/>
          </a:xfrm>
          <a:prstGeom prst="rect">
            <a:avLst/>
          </a:prstGeom>
        </p:spPr>
      </p:pic>
      <p:pic>
        <p:nvPicPr>
          <p:cNvPr id="14" name="Obraz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6489700" y="3731515"/>
            <a:ext cx="431800" cy="571500"/>
          </a:xfrm>
          <a:prstGeom prst="rect">
            <a:avLst/>
          </a:prstGeom>
        </p:spPr>
      </p:pic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E2BF7FD3-1847-294A-B73C-65B7F028B9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xmlns="" id="{15B2B368-E70F-2244-B37B-06D9060AD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466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1"/>
          <p:cNvSpPr>
            <a:spLocks noGrp="1"/>
          </p:cNvSpPr>
          <p:nvPr>
            <p:ph type="title"/>
          </p:nvPr>
        </p:nvSpPr>
        <p:spPr>
          <a:xfrm>
            <a:off x="506949" y="1999895"/>
            <a:ext cx="8127974" cy="1143000"/>
          </a:xfrm>
        </p:spPr>
        <p:txBody>
          <a:bodyPr>
            <a:noAutofit/>
          </a:bodyPr>
          <a:lstStyle>
            <a:lvl1pPr algn="ctr">
              <a:defRPr sz="40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cxnSp>
        <p:nvCxnSpPr>
          <p:cNvPr id="17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6949" y="4305305"/>
            <a:ext cx="8127974" cy="1420813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latin typeface="Helvetica Light"/>
                <a:cs typeface="Helvetica Light"/>
              </a:defRPr>
            </a:lvl1pPr>
            <a:lvl2pPr marL="457200" indent="0" algn="ctr">
              <a:buNone/>
              <a:defRPr sz="1000">
                <a:latin typeface="Helvetica Light"/>
                <a:cs typeface="Helvetica Light"/>
              </a:defRPr>
            </a:lvl2pPr>
            <a:lvl3pPr marL="914400" indent="0" algn="ctr">
              <a:buNone/>
              <a:defRPr sz="1000">
                <a:latin typeface="Helvetica Light"/>
                <a:cs typeface="Helvetica Light"/>
              </a:defRPr>
            </a:lvl3pPr>
            <a:lvl4pPr marL="1371600" indent="0" algn="ctr">
              <a:buNone/>
              <a:defRPr sz="1000">
                <a:latin typeface="Helvetica Light"/>
                <a:cs typeface="Helvetica Light"/>
              </a:defRPr>
            </a:lvl4pPr>
            <a:lvl5pPr marL="1828800" indent="0" algn="ctr">
              <a:buNone/>
              <a:defRPr sz="1000">
                <a:latin typeface="Helvetica Light"/>
                <a:cs typeface="Helvetica Light"/>
              </a:defRPr>
            </a:lvl5pPr>
          </a:lstStyle>
          <a:p>
            <a:pPr lvl="0"/>
            <a:r>
              <a:rPr lang="pl-PL"/>
              <a:t>Click to edit Master text styles</a:t>
            </a:r>
          </a:p>
          <a:p>
            <a:pPr lvl="1"/>
            <a:r>
              <a:rPr lang="pl-PL"/>
              <a:t>Second level</a:t>
            </a:r>
          </a:p>
          <a:p>
            <a:pPr lvl="2"/>
            <a:r>
              <a:rPr lang="pl-PL"/>
              <a:t>Third level</a:t>
            </a:r>
          </a:p>
          <a:p>
            <a:pPr lvl="3"/>
            <a:r>
              <a:rPr lang="pl-PL"/>
              <a:t>Fourth level</a:t>
            </a:r>
          </a:p>
          <a:p>
            <a:pPr lvl="4"/>
            <a:r>
              <a:rPr lang="pl-PL"/>
              <a:t>Fifth level</a:t>
            </a:r>
            <a:endParaRPr lang="en-US"/>
          </a:p>
        </p:txBody>
      </p:sp>
      <p:sp>
        <p:nvSpPr>
          <p:cNvPr id="15" name="PoleTekstowe 12"/>
          <p:cNvSpPr txBox="1"/>
          <p:nvPr userDrawn="1"/>
        </p:nvSpPr>
        <p:spPr>
          <a:xfrm>
            <a:off x="438260" y="6400144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pic>
        <p:nvPicPr>
          <p:cNvPr id="8" name="Picture 7" descr="MNiSW-kolo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6" y="6451245"/>
            <a:ext cx="1272727" cy="252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D41947CC-51A8-024E-92D5-CE98ECDB00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12223" y="3856817"/>
            <a:ext cx="1309783" cy="19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2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16"/>
          <p:cNvGrpSpPr/>
          <p:nvPr userDrawn="1"/>
        </p:nvGrpSpPr>
        <p:grpSpPr>
          <a:xfrm>
            <a:off x="2222500" y="2645235"/>
            <a:ext cx="4699000" cy="2666121"/>
            <a:chOff x="2222500" y="2734221"/>
            <a:chExt cx="4699000" cy="2666121"/>
          </a:xfrm>
        </p:grpSpPr>
        <p:pic>
          <p:nvPicPr>
            <p:cNvPr id="10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11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3" name="Łącznik prosty 11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Tekstowe 12"/>
          <p:cNvSpPr txBox="1"/>
          <p:nvPr userDrawn="1"/>
        </p:nvSpPr>
        <p:spPr>
          <a:xfrm>
            <a:off x="438260" y="6400144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2654300" y="4316685"/>
            <a:ext cx="3835400" cy="558800"/>
            <a:chOff x="2435888" y="3442389"/>
            <a:chExt cx="3835400" cy="558800"/>
          </a:xfrm>
        </p:grpSpPr>
        <p:pic>
          <p:nvPicPr>
            <p:cNvPr id="16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7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sp>
        <p:nvSpPr>
          <p:cNvPr id="19" name="Tytuł 1"/>
          <p:cNvSpPr>
            <a:spLocks noGrp="1"/>
          </p:cNvSpPr>
          <p:nvPr>
            <p:ph type="title"/>
          </p:nvPr>
        </p:nvSpPr>
        <p:spPr>
          <a:xfrm>
            <a:off x="2570382" y="2604005"/>
            <a:ext cx="4151610" cy="1143000"/>
          </a:xfrm>
        </p:spPr>
        <p:txBody>
          <a:bodyPr>
            <a:normAutofit/>
          </a:bodyPr>
          <a:lstStyle>
            <a:lvl1pPr algn="l">
              <a:defRPr sz="42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20" name="Picture 19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6" y="6451245"/>
            <a:ext cx="1272727" cy="2520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6FF1D176-DD22-F44D-935C-90B3629B38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47454" y="770480"/>
            <a:ext cx="4049092" cy="59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46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13" descr="KDN-prezetacja-tlo-0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" y="15486"/>
            <a:ext cx="9144000" cy="6842760"/>
          </a:xfrm>
          <a:prstGeom prst="rect">
            <a:avLst/>
          </a:prstGeom>
        </p:spPr>
      </p:pic>
      <p:pic>
        <p:nvPicPr>
          <p:cNvPr id="8" name="Obraz 12" descr="zdjecie-Gowin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28496" cy="6858000"/>
          </a:xfrm>
          <a:prstGeom prst="rect">
            <a:avLst/>
          </a:prstGeom>
        </p:spPr>
      </p:pic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443344" y="1948865"/>
            <a:ext cx="3826263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443344" y="3010836"/>
            <a:ext cx="3826263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443344" y="4151200"/>
            <a:ext cx="3826263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4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B309307-2EE8-9F40-BCB1-EA990A1920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926AE4F1-25AF-7640-840D-1CBB1459D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224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"/>
          <p:cNvSpPr>
            <a:spLocks noGrp="1"/>
          </p:cNvSpPr>
          <p:nvPr>
            <p:ph type="title"/>
          </p:nvPr>
        </p:nvSpPr>
        <p:spPr>
          <a:xfrm>
            <a:off x="4443344" y="1948865"/>
            <a:ext cx="3826263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6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443344" y="3010836"/>
            <a:ext cx="3826263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7" name="Symbol zastępczy tekstu 3"/>
          <p:cNvSpPr>
            <a:spLocks noGrp="1"/>
          </p:cNvSpPr>
          <p:nvPr>
            <p:ph type="body" sz="half" idx="10"/>
          </p:nvPr>
        </p:nvSpPr>
        <p:spPr>
          <a:xfrm>
            <a:off x="4443344" y="4151200"/>
            <a:ext cx="3826263" cy="2462840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2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42925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7033066C-A68B-B343-9171-22C49545EF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xmlns="" id="{A28EB8A5-C13D-3D49-BF0E-E6FE396C4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024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1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6949" y="1473985"/>
            <a:ext cx="8127974" cy="120232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3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506949" y="3491011"/>
            <a:ext cx="8127974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8B044F2D-A4FB-D54F-A9A5-49F8BB47D7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FC573598-98C3-5F4B-9969-0F7EEA559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83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4629150" y="1471613"/>
            <a:ext cx="4005263" cy="4406900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1208283"/>
            <a:ext cx="3826263" cy="1162050"/>
          </a:xfrm>
        </p:spPr>
        <p:txBody>
          <a:bodyPr anchor="b">
            <a:normAutofit/>
          </a:bodyPr>
          <a:lstStyle>
            <a:lvl1pPr algn="l">
              <a:defRPr sz="25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6949" y="2370334"/>
            <a:ext cx="3826263" cy="12023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040404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506949" y="3491011"/>
            <a:ext cx="3826263" cy="2333054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Picture 11" descr="MNiSW-kolo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C482825-6F2D-7744-80BF-AA1CEBE840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7C642A37-5508-FE47-8510-1B04121A2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980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5374491" y="2292884"/>
            <a:ext cx="2953273" cy="2912461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6949" y="2107004"/>
            <a:ext cx="3826263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506949" y="2555762"/>
            <a:ext cx="3826263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2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30914" y="1925489"/>
            <a:ext cx="431800" cy="571500"/>
          </a:xfrm>
          <a:prstGeom prst="rect">
            <a:avLst/>
          </a:prstGeom>
        </p:spPr>
      </p:pic>
      <p:pic>
        <p:nvPicPr>
          <p:cNvPr id="13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8201026" y="4956947"/>
            <a:ext cx="431800" cy="571500"/>
          </a:xfrm>
          <a:prstGeom prst="rect">
            <a:avLst/>
          </a:prstGeom>
        </p:spPr>
      </p:pic>
      <p:pic>
        <p:nvPicPr>
          <p:cNvPr id="15" name="Picture 14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4560E5C6-11B8-A046-8053-96F33A7EF7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6" name="Symbol zastępczy numeru slajdu 5">
            <a:extLst>
              <a:ext uri="{FF2B5EF4-FFF2-40B4-BE49-F238E27FC236}">
                <a16:creationId xmlns:a16="http://schemas.microsoft.com/office/drawing/2014/main" xmlns="" id="{78832FA5-1A16-7643-B461-C8CEB28D9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750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 hasCustomPrompt="1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 i="0">
                <a:solidFill>
                  <a:srgbClr val="E81B29"/>
                </a:solidFill>
                <a:latin typeface="Montserrat" pitchFamily="2" charset="0"/>
                <a:cs typeface="Montserrat" pitchFamily="2" charset="0"/>
              </a:defRPr>
            </a:lvl1pPr>
          </a:lstStyle>
          <a:p>
            <a:r>
              <a:rPr lang="pl-PL" dirty="0"/>
              <a:t>KLIKNIJ, ABY EDYT. STYL WZ. TYT.</a:t>
            </a:r>
          </a:p>
        </p:txBody>
      </p:sp>
      <p:sp>
        <p:nvSpPr>
          <p:cNvPr id="2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808660" y="2107004"/>
            <a:ext cx="3826263" cy="6501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rgbClr val="E81B29"/>
                </a:solidFill>
                <a:latin typeface="Helvetica"/>
                <a:cs typeface="Helvetic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29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4808660" y="2555762"/>
            <a:ext cx="3826263" cy="3237323"/>
          </a:xfrm>
        </p:spPr>
        <p:txBody>
          <a:bodyPr/>
          <a:lstStyle>
            <a:lvl1pPr marL="212400" indent="-285750">
              <a:lnSpc>
                <a:spcPct val="120000"/>
              </a:lnSpc>
              <a:spcAft>
                <a:spcPts val="1000"/>
              </a:spcAft>
              <a:buSzPct val="80000"/>
              <a:buFontTx/>
              <a:buBlip>
                <a:blip r:embed="rId3"/>
              </a:buBlip>
              <a:defRPr sz="13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14" name="Picture Placeholder 20"/>
          <p:cNvSpPr>
            <a:spLocks noGrp="1"/>
          </p:cNvSpPr>
          <p:nvPr>
            <p:ph type="pic" sz="quarter" idx="10"/>
          </p:nvPr>
        </p:nvSpPr>
        <p:spPr>
          <a:xfrm>
            <a:off x="850526" y="2292884"/>
            <a:ext cx="2953273" cy="2912461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06949" y="1925489"/>
            <a:ext cx="431800" cy="571500"/>
          </a:xfrm>
          <a:prstGeom prst="rect">
            <a:avLst/>
          </a:prstGeom>
        </p:spPr>
      </p:pic>
      <p:pic>
        <p:nvPicPr>
          <p:cNvPr id="16" name="Obraz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3677061" y="4956947"/>
            <a:ext cx="431800" cy="571500"/>
          </a:xfrm>
          <a:prstGeom prst="rect">
            <a:avLst/>
          </a:prstGeom>
        </p:spPr>
      </p:pic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DE65DAD6-4C86-4C44-B56F-806C42AC4A8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7" name="Symbol zastępczy numeru slajdu 5">
            <a:extLst>
              <a:ext uri="{FF2B5EF4-FFF2-40B4-BE49-F238E27FC236}">
                <a16:creationId xmlns:a16="http://schemas.microsoft.com/office/drawing/2014/main" xmlns="" id="{7F34C0DE-BB38-3B4F-BC0B-A99DEED01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1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Łącznik prosty 7"/>
          <p:cNvCxnSpPr/>
          <p:nvPr userDrawn="1"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B4B4B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ytuł 1"/>
          <p:cNvSpPr>
            <a:spLocks noGrp="1"/>
          </p:cNvSpPr>
          <p:nvPr>
            <p:ph type="title"/>
          </p:nvPr>
        </p:nvSpPr>
        <p:spPr>
          <a:xfrm>
            <a:off x="506949" y="455328"/>
            <a:ext cx="6621421" cy="412087"/>
          </a:xfrm>
        </p:spPr>
        <p:txBody>
          <a:bodyPr anchor="b">
            <a:noAutofit/>
          </a:bodyPr>
          <a:lstStyle>
            <a:lvl1pPr algn="l">
              <a:defRPr sz="2600" b="1">
                <a:solidFill>
                  <a:srgbClr val="040404"/>
                </a:solidFill>
                <a:latin typeface="Helvetica"/>
                <a:cs typeface="Helvetica"/>
              </a:defRPr>
            </a:lvl1pPr>
          </a:lstStyle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</a:p>
        </p:txBody>
      </p:sp>
      <p:pic>
        <p:nvPicPr>
          <p:cNvPr id="15" name="Obraz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6949" y="1925489"/>
            <a:ext cx="431800" cy="57150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8114116" y="5420479"/>
            <a:ext cx="467999" cy="108000"/>
            <a:chOff x="8132793" y="5607219"/>
            <a:chExt cx="427917" cy="108000"/>
          </a:xfrm>
        </p:grpSpPr>
        <p:sp>
          <p:nvSpPr>
            <p:cNvPr id="2" name="Rectangle 1"/>
            <p:cNvSpPr/>
            <p:nvPr userDrawn="1"/>
          </p:nvSpPr>
          <p:spPr>
            <a:xfrm>
              <a:off x="813279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8298853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467779" y="5607219"/>
              <a:ext cx="92931" cy="108000"/>
            </a:xfrm>
            <a:prstGeom prst="rect">
              <a:avLst/>
            </a:prstGeom>
            <a:solidFill>
              <a:srgbClr val="E81B29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1161636" y="2261475"/>
            <a:ext cx="6737480" cy="2911203"/>
          </a:xfrm>
        </p:spPr>
        <p:txBody>
          <a:bodyPr>
            <a:normAutofit/>
          </a:bodyPr>
          <a:lstStyle>
            <a:lvl1pPr marL="284400" indent="-285750">
              <a:lnSpc>
                <a:spcPct val="120000"/>
              </a:lnSpc>
              <a:spcAft>
                <a:spcPts val="1000"/>
              </a:spcAft>
              <a:buSzPct val="60000"/>
              <a:buFontTx/>
              <a:buBlip>
                <a:blip r:embed="rId4"/>
              </a:buBlip>
              <a:defRPr sz="2100">
                <a:solidFill>
                  <a:srgbClr val="040404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13" name="Picture 12" descr="MNiSW-kolor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6" y="6459558"/>
            <a:ext cx="1272727" cy="252000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E63559DB-B485-784D-990B-2E4A2BC401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325139" y="527147"/>
            <a:ext cx="1309783" cy="192987"/>
          </a:xfrm>
          <a:prstGeom prst="rect">
            <a:avLst/>
          </a:prstGeom>
        </p:spPr>
      </p:pic>
      <p:sp>
        <p:nvSpPr>
          <p:cNvPr id="14" name="Symbol zastępczy numeru slajdu 5">
            <a:extLst>
              <a:ext uri="{FF2B5EF4-FFF2-40B4-BE49-F238E27FC236}">
                <a16:creationId xmlns:a16="http://schemas.microsoft.com/office/drawing/2014/main" xmlns="" id="{DEDD77BF-BB22-2146-827B-7A1250FB8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0223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edyt. styl wz. tyt.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E0C11-EF55-6545-89EC-E302494CA4F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57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2" r:id="rId4"/>
    <p:sldLayoutId id="2147483668" r:id="rId5"/>
    <p:sldLayoutId id="214748365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1" r:id="rId12"/>
    <p:sldLayoutId id="2147483653" r:id="rId13"/>
    <p:sldLayoutId id="2147483671" r:id="rId14"/>
    <p:sldLayoutId id="2147483670" r:id="rId15"/>
    <p:sldLayoutId id="2147483661" r:id="rId16"/>
    <p:sldLayoutId id="2147483662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mailto:konstytucjadlanauki@mnisw.gov.pl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8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KDN-prezetacja-tlo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42760"/>
          </a:xfrm>
          <a:prstGeom prst="rect">
            <a:avLst/>
          </a:prstGeom>
        </p:spPr>
      </p:pic>
      <p:grpSp>
        <p:nvGrpSpPr>
          <p:cNvPr id="17" name="Grupa 16"/>
          <p:cNvGrpSpPr/>
          <p:nvPr/>
        </p:nvGrpSpPr>
        <p:grpSpPr>
          <a:xfrm>
            <a:off x="870857" y="2068538"/>
            <a:ext cx="7260772" cy="3547673"/>
            <a:chOff x="2222500" y="2734221"/>
            <a:chExt cx="4699000" cy="2666121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2500" y="2734221"/>
              <a:ext cx="431800" cy="571500"/>
            </a:xfrm>
            <a:prstGeom prst="rect">
              <a:avLst/>
            </a:prstGeom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6489700" y="4828842"/>
              <a:ext cx="431800" cy="571500"/>
            </a:xfrm>
            <a:prstGeom prst="rect">
              <a:avLst/>
            </a:prstGeom>
          </p:spPr>
        </p:pic>
      </p:grpSp>
      <p:cxnSp>
        <p:nvCxnSpPr>
          <p:cNvPr id="12" name="Łącznik prosty 11"/>
          <p:cNvCxnSpPr/>
          <p:nvPr/>
        </p:nvCxnSpPr>
        <p:spPr>
          <a:xfrm>
            <a:off x="506949" y="6237119"/>
            <a:ext cx="8127974" cy="0"/>
          </a:xfrm>
          <a:prstGeom prst="line">
            <a:avLst/>
          </a:prstGeom>
          <a:ln w="12700">
            <a:solidFill>
              <a:srgbClr val="8282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Tekstowe 12"/>
          <p:cNvSpPr txBox="1"/>
          <p:nvPr/>
        </p:nvSpPr>
        <p:spPr>
          <a:xfrm>
            <a:off x="438260" y="6400144"/>
            <a:ext cx="1713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>
                <a:solidFill>
                  <a:srgbClr val="828282"/>
                </a:solidFill>
              </a:rPr>
              <a:t>www.facebook.com</a:t>
            </a:r>
            <a:r>
              <a:rPr lang="pl-PL" sz="1000" dirty="0">
                <a:solidFill>
                  <a:srgbClr val="E81B29"/>
                </a:solidFill>
              </a:rPr>
              <a:t>/</a:t>
            </a:r>
            <a:r>
              <a:rPr lang="pl-PL" sz="1000" dirty="0" err="1">
                <a:solidFill>
                  <a:srgbClr val="E81B29"/>
                </a:solidFill>
              </a:rPr>
              <a:t>MNiSW</a:t>
            </a:r>
            <a:endParaRPr lang="pl-PL" sz="1000" dirty="0">
              <a:solidFill>
                <a:srgbClr val="E81B29"/>
              </a:solidFill>
            </a:endParaRPr>
          </a:p>
        </p:txBody>
      </p:sp>
      <p:grpSp>
        <p:nvGrpSpPr>
          <p:cNvPr id="15" name="Grupa 14"/>
          <p:cNvGrpSpPr/>
          <p:nvPr/>
        </p:nvGrpSpPr>
        <p:grpSpPr>
          <a:xfrm>
            <a:off x="2654300" y="4316685"/>
            <a:ext cx="3835400" cy="558800"/>
            <a:chOff x="2435888" y="3442389"/>
            <a:chExt cx="3835400" cy="558800"/>
          </a:xfrm>
        </p:grpSpPr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5888" y="3442389"/>
              <a:ext cx="3835400" cy="558800"/>
            </a:xfrm>
            <a:prstGeom prst="rect">
              <a:avLst/>
            </a:prstGeom>
          </p:spPr>
        </p:pic>
        <p:sp>
          <p:nvSpPr>
            <p:cNvPr id="14" name="PoleTekstowe 13"/>
            <p:cNvSpPr txBox="1"/>
            <p:nvPr/>
          </p:nvSpPr>
          <p:spPr>
            <a:xfrm>
              <a:off x="2727304" y="3541960"/>
              <a:ext cx="32445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400" dirty="0" err="1">
                  <a:solidFill>
                    <a:schemeClr val="bg1"/>
                  </a:solidFill>
                  <a:latin typeface="Helvetica"/>
                  <a:cs typeface="Helvetica"/>
                </a:rPr>
                <a:t>www.konstytucjadlanauki.gov.pl</a:t>
              </a:r>
              <a:endParaRPr lang="pl-PL" sz="14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</p:grpSp>
      <p:pic>
        <p:nvPicPr>
          <p:cNvPr id="18" name="Picture 17" descr="MNiSW-kolo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196" y="6451245"/>
            <a:ext cx="1272727" cy="252000"/>
          </a:xfrm>
          <a:prstGeom prst="rect">
            <a:avLst/>
          </a:prstGeom>
        </p:spPr>
      </p:pic>
      <p:sp>
        <p:nvSpPr>
          <p:cNvPr id="19" name="pole tekstowe 18"/>
          <p:cNvSpPr txBox="1"/>
          <p:nvPr/>
        </p:nvSpPr>
        <p:spPr>
          <a:xfrm>
            <a:off x="1028471" y="2017883"/>
            <a:ext cx="70789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atin typeface="Montserrat" panose="00000500000000000000" pitchFamily="2" charset="-18"/>
              </a:rPr>
              <a:t/>
            </a:r>
            <a:br>
              <a:rPr lang="pl-PL" sz="2800" b="1" dirty="0">
                <a:latin typeface="Montserrat" panose="00000500000000000000" pitchFamily="2" charset="-18"/>
              </a:rPr>
            </a:br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PROWADZENIE STUDIÓW </a:t>
            </a:r>
          </a:p>
          <a:p>
            <a:pPr algn="ctr"/>
            <a:r>
              <a:rPr lang="pl-PL" sz="3600" b="1" dirty="0">
                <a:latin typeface="Arial" panose="020B0604020202020204" pitchFamily="34" charset="0"/>
                <a:cs typeface="Arial" panose="020B0604020202020204" pitchFamily="34" charset="0"/>
              </a:rPr>
              <a:t>I INNYCH FORM KSZTAŁCENIA</a:t>
            </a:r>
            <a:endParaRPr lang="pl-PL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7" descr="MNiSW-kolor.png">
            <a:extLst>
              <a:ext uri="{FF2B5EF4-FFF2-40B4-BE49-F238E27FC236}">
                <a16:creationId xmlns:a16="http://schemas.microsoft.com/office/drawing/2014/main" xmlns="" id="{600D2E7B-9399-0A48-96BA-BFEDEF8DF7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5" b="12863"/>
          <a:stretch/>
        </p:blipFill>
        <p:spPr>
          <a:xfrm>
            <a:off x="4712295" y="775343"/>
            <a:ext cx="3647580" cy="53309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14" y="647680"/>
            <a:ext cx="3607267" cy="85266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28" y="6326406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33797" y="2093696"/>
            <a:ext cx="6737480" cy="548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Pozwolenie na prowadzenie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085493" y="2762333"/>
            <a:ext cx="6883116" cy="21368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Minister może odmówić wydania pozwolenia, bez zasięgania opinii PKA, jeżeli na dzień złożenia wniosku kształcenie na studiach na danym kierunku nie odpowiada potrzebom społeczno-gospodarczym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F26276C-AAD1-4F64-8B3B-0AE9DDD9A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840" y="4487201"/>
            <a:ext cx="1128506" cy="1047898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10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Pozwolenie na prowadzenie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913334"/>
            <a:ext cx="6966364" cy="291120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tabLst>
                <a:tab pos="358775" algn="l"/>
              </a:tabLst>
            </a:pPr>
            <a:r>
              <a:rPr lang="pl-PL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zlikwidowano </a:t>
            </a:r>
            <a:r>
              <a:rPr lang="pl-PL" sz="1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możliwość zawieszenia uprawnienia</a:t>
            </a:r>
            <a:endParaRPr lang="pl-PL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  <a:tabLst>
                <a:tab pos="358775" algn="l"/>
              </a:tabLst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Minister może cofnąć pozwolenie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0725" lvl="0" indent="-365125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PKA wydała ocenę negatywną</a:t>
            </a:r>
          </a:p>
          <a:p>
            <a:pPr marL="720725" lvl="0" indent="-365125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nie rozpoczęto kształcenia w okresie 2 lat</a:t>
            </a:r>
          </a:p>
          <a:p>
            <a:pPr marL="720725" lvl="0" indent="-365125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nie przyjęto w drodze rekrutacji żadnego studenta przez 2 następujące po sobie lata akademickie</a:t>
            </a:r>
          </a:p>
          <a:p>
            <a:pPr marL="720725" lvl="0" indent="-365125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uczelnia nie spełnia warunków do ich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prowadzenia</a:t>
            </a:r>
          </a:p>
          <a:p>
            <a:pPr marL="720725" lvl="0" indent="-365125"/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Minister zdrowia odmówił akredytacji albo ją cofnął (pielęgniarstwo, położnictwo)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11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7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1161636" y="2261476"/>
            <a:ext cx="6737480" cy="523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Pozwolenie na prowadzenie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390520" y="3025422"/>
            <a:ext cx="6737480" cy="27991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zaprzestanie prowadzenia studiów</a:t>
            </a:r>
          </a:p>
          <a:p>
            <a:pPr marL="720725" indent="-365125"/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 przypadku cofnięcia pozwolenia</a:t>
            </a:r>
          </a:p>
          <a:p>
            <a:pPr marL="720725" indent="-365125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przypadku uzyskania negatywnej oceny jakości kształcenia przez uczelnię, która samodzielnie utworzyła studia na kierunku</a:t>
            </a:r>
          </a:p>
          <a:p>
            <a:pPr marL="355600" indent="0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końca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semestru w którym decyzja albo uchwała stała się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ostateczna, a jeżeli do końca semestru pozostały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mniej niż 3 miesiące - do końca kolejnego semestru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6DD465AE-9B9D-4A74-9E32-D5F62CF43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70" y="1358064"/>
            <a:ext cx="1345705" cy="1069190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12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7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Rodzaje studiów - indywidualne </a:t>
            </a: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 </a:t>
            </a:r>
            <a:r>
              <a:rPr lang="pl-PL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międzydziedzinowe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244884" y="3036711"/>
            <a:ext cx="6883116" cy="27878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sposób organizacji studiów a nie odrębny kierunek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kategoria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naukowa A+ albo 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cztery dyscypliny w co najmniej dwóch dziedzinach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uzyskanie dyplomu na więcej niż jednym kierunku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13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4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34201" y="2118862"/>
            <a:ext cx="7193799" cy="632727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Rodzaje studiów - wspólne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3036710"/>
            <a:ext cx="6749182" cy="27878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uczelnia z uczelnią, instytutem, zagraniczną uczelnią lub instytucją naukową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umowa o współpracy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uczelnia musi posiadać uprawnienie (utworzyć kierunek albo uzyskać pozwolenie)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dyplom wspólny albo dyplomy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poszczególnych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podmiotów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ograniczenie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wymagań (kadra, program) – międzynarodowe studia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wspólne – tylko uczelnie samodzielne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14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3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1073791" y="2261476"/>
            <a:ext cx="7331978" cy="641115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Rodzaje studiów – we współpracy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810934"/>
            <a:ext cx="6966364" cy="27544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uczelnia może prowadzić studia z udziałem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organu nadającego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uprawnienie do wykonywania zawodu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organu przeprowadzającego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postępowanie egzaminacyjne w ramach uzyskiwania uprawnień do wykonywania zawodu, 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organu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samorządu zawodowego, 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organizacji gospodarczej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lub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organu rejestrowego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zasady współpracy określa umowa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15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/>
        <p:txBody>
          <a:bodyPr>
            <a:noAutofit/>
          </a:bodyPr>
          <a:lstStyle/>
          <a:p>
            <a:pPr marL="0" lvl="2"/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Rodzaje studiów – dualne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244884" y="3048000"/>
            <a:ext cx="5189472" cy="22286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 profilu praktycznym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 udziałem pracodawcy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zasady współpracy określa umowa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D661653-0EE4-4965-BFAA-6D66E4036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804" y="4430623"/>
            <a:ext cx="1029196" cy="922727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16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8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84131" y="2093696"/>
            <a:ext cx="6737480" cy="506892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006679" y="2600588"/>
            <a:ext cx="7390701" cy="32239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uprawnienia do prowadzenia studiów na określonym kierunku i poziomie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uzyskane na podstawie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decyzji stają się pozwoleniami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prowadzone na określonym kierunku, poziomie i profilu kształcenia w dniu wejścia w życie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ustawy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stają się studiami na takim samym kierunku, poziomie i 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profilu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F46D178-ABC1-4B36-A5F0-D4130D2E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70" y="1317486"/>
            <a:ext cx="1061674" cy="860322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17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84131" y="2093696"/>
            <a:ext cx="6737480" cy="506892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006679" y="2600588"/>
            <a:ext cx="7390701" cy="32239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przygotowujące do wykonywania zawodu nauczyciela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prowadzone przez uczelnię która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nie posiada uprawnienia do nadawania stopnia doktora w dyscyplinie, do której jest przyporządkowany kierunek tych studiów,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mogą być nadal prowadzone jeśli uczelnia zawrze porozumienie o współpracy albo posiada większą liczbę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studentów na studiach stacjonarnych niż na studiach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niestacjonarnych (przyjęcia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 te studia są prowadzone po raz ostatni na rok akademicki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2021/2022)</a:t>
            </a:r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F46D178-ABC1-4B36-A5F0-D4130D2E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70" y="1317486"/>
            <a:ext cx="1061674" cy="860322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18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84131" y="2093696"/>
            <a:ext cx="6737480" cy="506892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006679" y="2600588"/>
            <a:ext cx="7390701" cy="32239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/>
              <a:t>w</a:t>
            </a:r>
            <a:r>
              <a:rPr lang="pl-PL" sz="1800" dirty="0"/>
              <a:t> terminie 12 miesięcy od dnia wejścia w życie </a:t>
            </a:r>
            <a:r>
              <a:rPr lang="pl-PL" sz="1800" dirty="0" smtClean="0"/>
              <a:t>ustawy </a:t>
            </a:r>
            <a:r>
              <a:rPr lang="pl-PL" sz="1800" dirty="0"/>
              <a:t>uczelnie przyporządkują kierunki prowadzonych studiów do dyscyplin naukowych lub artystycznych </a:t>
            </a:r>
            <a:r>
              <a:rPr lang="pl-PL" sz="1800" dirty="0" smtClean="0"/>
              <a:t>wskazując </a:t>
            </a:r>
            <a:r>
              <a:rPr lang="pl-PL" sz="1800" dirty="0"/>
              <a:t>dla każdego kierunku procentowy udział dyscyplin, w których zgodnie z programem kształcenia uzyskiwane są na tym kierunku efekty </a:t>
            </a:r>
            <a:r>
              <a:rPr lang="pl-PL" sz="1800" dirty="0" smtClean="0"/>
              <a:t>kształcenia (suma </a:t>
            </a:r>
            <a:r>
              <a:rPr lang="pl-PL" sz="1800" dirty="0"/>
              <a:t>udziałów musi być równa 100</a:t>
            </a:r>
            <a:r>
              <a:rPr lang="pl-PL" sz="1800" dirty="0" smtClean="0"/>
              <a:t>%)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/>
              <a:t>uczelnie</a:t>
            </a:r>
            <a:r>
              <a:rPr lang="pl-PL" sz="1800" dirty="0"/>
              <a:t>, które w dniu wejścia w życie </a:t>
            </a:r>
            <a:r>
              <a:rPr lang="pl-PL" sz="1800" dirty="0" smtClean="0"/>
              <a:t>ustawy </a:t>
            </a:r>
            <a:r>
              <a:rPr lang="pl-PL" sz="1800" dirty="0"/>
              <a:t>prowadzą w swojej siedzibie studia na co najmniej 2 kierunkach o tym samym poziomie i profilu oraz tej samej nazwie lub których programy określają takie same efekty kształcenia, przyporządkowane do tej samej dyscypliny, połączą te kierunki w terminie 12 miesięcy od dnia wejścia w życie tej </a:t>
            </a:r>
            <a:r>
              <a:rPr lang="pl-PL" sz="1800" dirty="0" smtClean="0"/>
              <a:t>ustawy</a:t>
            </a:r>
            <a:endParaRPr lang="pl-PL" sz="1800" dirty="0"/>
          </a:p>
          <a:p>
            <a:pPr>
              <a:buFont typeface="Arial" panose="020B0604020202020204" pitchFamily="34" charset="0"/>
              <a:buChar char="•"/>
            </a:pPr>
            <a:endParaRPr lang="pl-PL" sz="1800" dirty="0"/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F46D178-ABC1-4B36-A5F0-D4130D2E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8370" y="1317486"/>
            <a:ext cx="1061674" cy="860322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19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6948" y="473551"/>
            <a:ext cx="7206916" cy="854242"/>
          </a:xfrm>
        </p:spPr>
        <p:txBody>
          <a:bodyPr/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Prowadzenie studiów i innych form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kształcenia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6948" y="1642755"/>
            <a:ext cx="3826263" cy="650129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</a:t>
            </a:r>
            <a:r>
              <a:rPr lang="pl-PL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prezentacji</a:t>
            </a:r>
            <a:endParaRPr lang="pl-PL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11"/>
          </p:nvPr>
        </p:nvSpPr>
        <p:spPr>
          <a:xfrm>
            <a:off x="506947" y="2292884"/>
            <a:ext cx="4299945" cy="3237323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Prowadzenie studiów – możliwości 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Formalne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aspekty prowadzenia studiów 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Przebieg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studiów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Pozostałe formy kształcenia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uczelni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</a:p>
          <a:p>
            <a:pPr marL="342900" indent="-342900">
              <a:buFont typeface="+mj-lt"/>
              <a:buAutoNum type="arabicPeriod"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9" name="Symbol zastępczy obrazu 5">
            <a:extLst>
              <a:ext uri="{FF2B5EF4-FFF2-40B4-BE49-F238E27FC236}">
                <a16:creationId xmlns:a16="http://schemas.microsoft.com/office/drawing/2014/main" xmlns="" id="{8423B53F-7791-4CA1-A89F-B5D1CCE3C0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r="13809"/>
          <a:stretch>
            <a:fillRect/>
          </a:stretch>
        </p:blipFill>
        <p:spPr>
          <a:xfrm>
            <a:off x="5375275" y="2292350"/>
            <a:ext cx="2952750" cy="2913063"/>
          </a:xfr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42854" y="2093696"/>
            <a:ext cx="6737480" cy="506892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47955" y="2600588"/>
            <a:ext cx="7323589" cy="3223950"/>
          </a:xfrm>
        </p:spPr>
        <p:txBody>
          <a:bodyPr>
            <a:noAutofit/>
          </a:bodyPr>
          <a:lstStyle/>
          <a:p>
            <a:pPr>
              <a:spcBef>
                <a:spcPts val="250"/>
              </a:spcBef>
              <a:spcAft>
                <a:spcPts val="25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tworzenie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studiów (1 października 2018 – 30 kwietnia 2019)</a:t>
            </a:r>
          </a:p>
          <a:p>
            <a:pPr marL="0" indent="0">
              <a:spcBef>
                <a:spcPts val="250"/>
              </a:spcBef>
              <a:spcAft>
                <a:spcPts val="250"/>
              </a:spcAft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Postępowania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 sprawie nadania uprawnienia do prowadzenia studiów na określonym kierunku, poziomie i profilu kształcenia 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wszczęte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 niezakończone przed dniem wejścia w życie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ustawy prowadzi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się na podstawie przepisów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dotychczasowych</a:t>
            </a:r>
          </a:p>
          <a:p>
            <a:pPr lvl="1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 30 kwietnia 2019 r. wszczyna się na podstawie przepisów dotychczasowych</a:t>
            </a:r>
          </a:p>
          <a:p>
            <a:pPr lvl="1"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 30 kwietnia 2019 r. uprawnienie nadaje się na podstawie przepisów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spcBef>
                <a:spcPts val="250"/>
              </a:spcBef>
              <a:spcAft>
                <a:spcPts val="250"/>
              </a:spcAft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 postępowaniach do 30 kwietnia 2019 r. nie stosuje się przepisów dotyczących minimum kadrowego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20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42854" y="2093696"/>
            <a:ext cx="6737480" cy="506892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47956" y="2600588"/>
            <a:ext cx="7088698" cy="2969702"/>
          </a:xfrm>
        </p:spPr>
        <p:txBody>
          <a:bodyPr>
            <a:noAutofit/>
          </a:bodyPr>
          <a:lstStyle/>
          <a:p>
            <a:pPr>
              <a:spcBef>
                <a:spcPts val="250"/>
              </a:spcBef>
              <a:spcAft>
                <a:spcPts val="25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tworzenie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studiów na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kierunkach lekarskim lub lekarsko­­­‑dentystycznym 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50"/>
              </a:spcBef>
              <a:spcAft>
                <a:spcPts val="250"/>
              </a:spcAft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dnia 31 grudnia 2021 r. o uzyskanie pozwolenia na utworzenie studiów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 kierunku lekarskim lub lekarsko-dentystycznym może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ubiegać się uczelnia posiadająca uprawnienie do nadawania stopnia doktora w dyscyplinie w zakresie nauk medycznych lub nauk o zdrowiu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21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42854" y="2093696"/>
            <a:ext cx="6737480" cy="506892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47955" y="2600588"/>
            <a:ext cx="7323589" cy="3223950"/>
          </a:xfrm>
        </p:spPr>
        <p:txBody>
          <a:bodyPr>
            <a:noAutofit/>
          </a:bodyPr>
          <a:lstStyle/>
          <a:p>
            <a:pPr>
              <a:spcBef>
                <a:spcPts val="250"/>
              </a:spcBef>
              <a:spcAft>
                <a:spcPts val="25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tworzenie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studiów (1 maja 2019 – 31 grudnia 2021)</a:t>
            </a:r>
          </a:p>
          <a:p>
            <a:pPr marL="0" indent="0">
              <a:spcBef>
                <a:spcPts val="250"/>
              </a:spcBef>
              <a:spcAft>
                <a:spcPts val="250"/>
              </a:spcAft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 postępowań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 sprawie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pozwolenia na prowadzenie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studiów na określonym kierunku, poziomie i profilu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kształcenia stosuje się przepisy nowe, ale jeśli uczelnia:</a:t>
            </a:r>
          </a:p>
          <a:p>
            <a:pPr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posiada uprawnienie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 nadawania stopnia doktora w dyscyplinie, do której jest przyporządkowany kierunek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studiów – może uzyskać pozwolenie na prowadzenie studiów o profilu praktycznym i </a:t>
            </a:r>
            <a:r>
              <a:rPr lang="pl-PL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ogólnoakademickim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50"/>
              </a:spcBef>
              <a:spcAft>
                <a:spcPts val="250"/>
              </a:spcAft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nie posiada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uprawnienia do nadawania stopnia doktora w dyscyplinie, do której jest przyporządkowany kierunek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studiów -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może uzyskać pozwolenie na prowadzenie studiów o profilu praktycznym 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50"/>
              </a:spcBef>
              <a:spcAft>
                <a:spcPts val="250"/>
              </a:spcAft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22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5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1161636" y="2261476"/>
            <a:ext cx="6737480" cy="506892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913334"/>
            <a:ext cx="6966364" cy="29112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cofnięcie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albo zawieszenie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uprawnienia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postępowania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 sprawie cofnięcia albo zawieszenia uprawnienia do prowadzenia studiów na określonym kierunku, poziomie i profilu kształcenia wszczęte i niezakończone przed dniem wejścia w życie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ustawy - umarza się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800" dirty="0"/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F46D178-ABC1-4B36-A5F0-D4130D2E6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997" y="4312356"/>
            <a:ext cx="1061674" cy="860322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23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1161636" y="2261476"/>
            <a:ext cx="6737480" cy="506892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913334"/>
            <a:ext cx="6966364" cy="291120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wygaśnięcie uprawnień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prawnienia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 prowadzenia studiów na określonym kierunku, poziomie i profilu kształcenia zawieszone przed dniem wejścia w życie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ustawy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wygasają, chyba że przed tym dniem został złożony wniosek w sprawie przywrócenia zawieszonego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uprawnienia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uprawnienia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 prowadzenia studiów na określonym kierunku, poziomie i profilu kształcenia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uzyskane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 okresie 2 lat przed wejściem w życie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ustawy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wygasają z upływem 2 lat od dnia ich uzyskania, jeżeli nie rozpoczęto kształcenia na tych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studiach</a:t>
            </a:r>
          </a:p>
          <a:p>
            <a:pPr marL="0" indent="0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24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3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706682" y="2696192"/>
            <a:ext cx="5847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</a:t>
            </a:r>
            <a:r>
              <a:rPr lang="pl-PL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studiów</a:t>
            </a:r>
            <a:endParaRPr lang="pl-PL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25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0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9078" y="251671"/>
            <a:ext cx="6621421" cy="587228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</a:t>
            </a:r>
            <a:r>
              <a:rPr lang="pl-P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studiów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808660" y="1602893"/>
            <a:ext cx="3826263" cy="529290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4808660" y="2517421"/>
            <a:ext cx="3826263" cy="3438223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Profile, formy, poziomy i czas trwania studiów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Program studiów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Prowadzenie zajęć przez nauczycieli akademickich i inne osoby</a:t>
            </a:r>
          </a:p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xmlns="" id="{85907C3F-CA12-4AA3-A3B0-9F08993B7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-78" r="31214" b="12833"/>
          <a:stretch/>
        </p:blipFill>
        <p:spPr>
          <a:xfrm>
            <a:off x="854383" y="2122311"/>
            <a:ext cx="2965405" cy="3203967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26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0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459971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25408" y="2051686"/>
            <a:ext cx="8015022" cy="459954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Profile kształcenia i formy studiów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893188" y="2606997"/>
            <a:ext cx="7231250" cy="3086232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Profil praktyczny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– ponad połowę punktów ECTS przypisuje się zajęciom kształtującym umiejętności praktyczne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Profil ogólnoakademicki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- ponad połowę punktów ECTS przypisuje się zajęciom związanym z prowadzoną w uczelni działalnością naukową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Forma 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stacjonarna –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więcej niż połowa ECTS uzyskiwana w ramach zajęć z bezpośrednim udziałem nauczycieli akademickich lub innych osób prowadzących zajęcia i studentów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Forma niestacjonarna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– odwrotność stacjonarnej + określenie w uchwale senatu uczelni</a:t>
            </a:r>
          </a:p>
          <a:p>
            <a:pPr marL="0" indent="0" algn="just">
              <a:buNone/>
            </a:pP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Zajęcia na studiach stacjonarnych i niestacjonarnych należy prowadzić odrębnie!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27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5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510305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25408" y="2076853"/>
            <a:ext cx="8015022" cy="459954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Rok akademicki i okres trwania studiów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884799" y="2606997"/>
            <a:ext cx="7231250" cy="2776537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Rok</a:t>
            </a:r>
            <a:r>
              <a:rPr lang="pl-PL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akademicki ustawowo trwa od 1 października do 30 września i dzieli się na 2 semestry (statut może przewidywać szczegółowy podział w ramach semestrów)</a:t>
            </a:r>
          </a:p>
          <a:p>
            <a:pPr algn="just">
              <a:buFont typeface="Wingdings" pitchFamily="2" charset="2"/>
              <a:buChar char="Ø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Minimalny okres trwania studiów nie uległ zmianie – odnosi się tylko do studiów stacjonarnych</a:t>
            </a:r>
          </a:p>
          <a:p>
            <a:pPr algn="just">
              <a:buFont typeface="Wingdings" pitchFamily="2" charset="2"/>
              <a:buChar char="Ø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Zlikwidowano ograniczenie wydłużenia studiów niestacjonarnych o max. jeden lub dwa semestry – teraz ustala to uczelnia</a:t>
            </a:r>
          </a:p>
          <a:p>
            <a:pPr algn="just">
              <a:buFont typeface="Wingdings" pitchFamily="2" charset="2"/>
              <a:buChar char="Ø"/>
            </a:pPr>
            <a:endParaRPr lang="pl-PL" sz="1600" dirty="0">
              <a:latin typeface="Montserrat" panose="00000500000000000000" pitchFamily="2" charset="-18"/>
            </a:endParaRPr>
          </a:p>
          <a:p>
            <a:pPr algn="just">
              <a:buFont typeface="Wingdings" pitchFamily="2" charset="2"/>
              <a:buChar char="Ø"/>
            </a:pPr>
            <a:endParaRPr lang="pl-PL" sz="1600" b="1" dirty="0">
              <a:latin typeface="Montserrat" panose="00000500000000000000" pitchFamily="2" charset="-18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28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9837" y="472631"/>
            <a:ext cx="6621421" cy="508881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08630" y="2068464"/>
            <a:ext cx="8015022" cy="459954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Jednolite studia magisterskie</a:t>
            </a:r>
          </a:p>
          <a:p>
            <a:pPr marL="0" lvl="2"/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884799" y="2606997"/>
            <a:ext cx="7231250" cy="27765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Poszerzono listy kierunków prowadzonych obligatoryjnie albo fakultatywnie jako jednolite studia magisterskie</a:t>
            </a:r>
          </a:p>
          <a:p>
            <a:pPr marL="0" indent="0" algn="just">
              <a:buNone/>
            </a:pPr>
            <a:endParaRPr lang="pl-PL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 kierunków prowadzonych obligatoryjnie w ten sposób dołączono:</a:t>
            </a:r>
          </a:p>
          <a:p>
            <a:pPr marL="715963" indent="-336550"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kierunek „Pedagogika przedszkolna i wczesnoszkolna”</a:t>
            </a:r>
          </a:p>
          <a:p>
            <a:pPr marL="715963" indent="-336550"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kierunek „Pedagogika specjalna”</a:t>
            </a:r>
          </a:p>
          <a:p>
            <a:pPr marL="0" indent="0" algn="just">
              <a:buNone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kierunków prowadzonych fakultatywnie w ten sposób dołączono:</a:t>
            </a:r>
          </a:p>
          <a:p>
            <a:pPr marL="715963" indent="-336550"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kierunek „architektura”</a:t>
            </a:r>
          </a:p>
          <a:p>
            <a:pPr marL="715963" indent="-336550"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kierunki, na których kształci się wyłącznie kandydatów na żołnierzy zawodowych;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29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706682" y="2978417"/>
            <a:ext cx="5847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sz="3600" b="1" dirty="0">
              <a:solidFill>
                <a:schemeClr val="bg1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3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418026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34465" y="2060075"/>
            <a:ext cx="8015022" cy="459954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Programy studiów a PRK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606997"/>
            <a:ext cx="7231250" cy="2776537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Pojęcie „program kształcenia” zmieniono na „program studiów”</a:t>
            </a:r>
          </a:p>
          <a:p>
            <a:pPr algn="just">
              <a:buFont typeface="Wingdings" pitchFamily="2" charset="2"/>
              <a:buChar char="v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Program studiów określa efekty uczenia się, opis procesu prowadzącego do uzyskania efektów uczenia się oraz liczbę punktów ECTS przypisanych do zajęć;</a:t>
            </a:r>
          </a:p>
          <a:p>
            <a:pPr algn="just">
              <a:buFont typeface="Wingdings" pitchFamily="2" charset="2"/>
              <a:buChar char="v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Nowe rozporządzenie w sprawie charakterystyk II st. PRK uwzględnia zmiany w systemie szkolnictwa wyższego i nauki, w tym dwustopniową klasyfikację dziedzin i dyscyplin</a:t>
            </a:r>
          </a:p>
          <a:p>
            <a:pPr marL="0" indent="0" algn="just">
              <a:buNone/>
            </a:pPr>
            <a:endParaRPr lang="pl-PL" sz="1600" b="1" dirty="0">
              <a:latin typeface="Montserrat" panose="00000500000000000000" pitchFamily="2" charset="-18"/>
            </a:endParaRPr>
          </a:p>
          <a:p>
            <a:pPr marL="0" indent="0" algn="just">
              <a:buNone/>
            </a:pPr>
            <a:endParaRPr lang="pl-PL" sz="1600" b="1" dirty="0">
              <a:latin typeface="Montserrat" panose="00000500000000000000" pitchFamily="2" charset="-18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30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3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510305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58964" y="2147043"/>
            <a:ext cx="8015022" cy="459954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Programy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93856" y="2606997"/>
            <a:ext cx="7231250" cy="3031803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Pojęcie „zajęcia” należy rozumieć jako przedmiot, a nie formę</a:t>
            </a:r>
          </a:p>
          <a:p>
            <a:pPr algn="just">
              <a:buFont typeface="Wingdings" pitchFamily="2" charset="2"/>
              <a:buChar char="v"/>
            </a:pPr>
            <a:endParaRPr lang="pl-PL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Zajęcia z wychowania fizycznego mają być realizowane wymiarze nie mniejszym niż 60 godzin – tylko w przypadku studiów stacjonarnych na poziomie:</a:t>
            </a:r>
          </a:p>
          <a:p>
            <a:pPr marL="715963" indent="-336550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studiów pierwszego stopnia</a:t>
            </a:r>
          </a:p>
          <a:p>
            <a:pPr marL="715963" indent="-336550" algn="just"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jednolitych studiów magisterskich</a:t>
            </a:r>
          </a:p>
          <a:p>
            <a:pPr marL="715963" indent="-336550" algn="just">
              <a:buFont typeface="Arial" panose="020B0604020202020204" pitchFamily="34" charset="0"/>
              <a:buChar char="•"/>
            </a:pPr>
            <a:endParaRPr lang="pl-PL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 programie należy podać procentowy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udział liczby punktów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ECTS dla poszczególnych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dyscyplin do których przyporządkowano kierunek w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ogólnej liczbie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punktów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ECTS w programie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31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459971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59632" y="2068464"/>
            <a:ext cx="8015022" cy="459954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Programy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019023" y="2606997"/>
            <a:ext cx="7231250" cy="3031803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Profil praktyczny:</a:t>
            </a:r>
          </a:p>
          <a:p>
            <a:pPr marL="715963" indent="-336550" algn="just">
              <a:buFont typeface="Courier New" panose="02070309020205020404" pitchFamily="49" charset="0"/>
              <a:buChar char="o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obejmuje zajęcia kształtujące umiejętności praktyczne, a nie – jak dotychczas – związane z praktycznym przygotowaniem zawodowym</a:t>
            </a:r>
          </a:p>
          <a:p>
            <a:pPr marL="715963" indent="-336550" algn="just">
              <a:buFont typeface="Courier New" panose="02070309020205020404" pitchFamily="49" charset="0"/>
              <a:buChar char="o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minimalny wymiar praktyk wynosi 6 m-</a:t>
            </a:r>
            <a:r>
              <a:rPr lang="pl-PL" sz="1800" dirty="0" err="1">
                <a:latin typeface="Arial" panose="020B0604020202020204" pitchFamily="34" charset="0"/>
                <a:cs typeface="Arial" panose="020B0604020202020204" pitchFamily="34" charset="0"/>
              </a:rPr>
              <a:t>cy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 studiach pierwszego stopnia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 JST oraz 3 m-ce na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studiach drugiego stopnia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Profil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ogólnoakademicki – uwzględnia udział studentów:</a:t>
            </a:r>
          </a:p>
          <a:p>
            <a:pPr marL="758825" indent="-336550" algn="just">
              <a:buFont typeface="Courier New" panose="02070309020205020404" pitchFamily="49" charset="0"/>
              <a:buChar char="o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zajęciach przygotowujących do prowadzenia działalności naukowej lub </a:t>
            </a:r>
          </a:p>
          <a:p>
            <a:pPr marL="758825" indent="-336550" algn="just">
              <a:buFont typeface="Courier New" panose="02070309020205020404" pitchFamily="49" charset="0"/>
              <a:buChar char="o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bezpośrednio w działalności naukowej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32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49352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51243" y="2034909"/>
            <a:ext cx="8015022" cy="459954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Programy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606997"/>
            <a:ext cx="7231250" cy="3667968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Zlikwidowano ograniczenie procentowe w przypadku dokonywania zmian zajęć, w tym w doborze treści kształcenia, form i metod prowadzenia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zajęć</a:t>
            </a:r>
          </a:p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programie studiów utworzonych na postawie pozwolenia można dokonywać zmian łącznie do 30% ogólnej liczby efektów uczenia się określonych w tym programie studiów</a:t>
            </a:r>
          </a:p>
          <a:p>
            <a:pPr algn="just">
              <a:buFont typeface="Wingdings" pitchFamily="2" charset="2"/>
              <a:buChar char="v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Poszerzono listę standardów kształcenia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dodano zawody: </a:t>
            </a:r>
          </a:p>
          <a:p>
            <a:pPr marL="758825" indent="-336550" algn="just">
              <a:buFont typeface="Wingdings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diagnosta laboratoryjny (dotychczas „analityka medyczna/medycyna laboratoryjna”) </a:t>
            </a:r>
          </a:p>
          <a:p>
            <a:pPr marL="758825" indent="-336550" algn="just">
              <a:buFont typeface="Wingdings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fizjoterapeuta</a:t>
            </a:r>
          </a:p>
          <a:p>
            <a:pPr marL="758825" indent="-336550" algn="just">
              <a:buFont typeface="Wingdings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ratownik medyczny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33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7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434804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00909" y="2060075"/>
            <a:ext cx="8015022" cy="459954"/>
          </a:xfrm>
        </p:spPr>
        <p:txBody>
          <a:bodyPr>
            <a:noAutofit/>
          </a:bodyPr>
          <a:lstStyle/>
          <a:p>
            <a:pPr marL="0" lvl="2"/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Kształcenie na odległość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606997"/>
            <a:ext cx="7231250" cy="27765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Część efektów uczenia się objętych programem studiów może być uzyskana w ramach zajęć prowadzonych z wykorzystaniem metod i technik kształcenia na odległość, jeśli pozwala na to specyfika kierunku.</a:t>
            </a:r>
          </a:p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został zmieniony przelicznik - z godzinowego na liczony punktami ECTS</a:t>
            </a:r>
          </a:p>
          <a:p>
            <a:pPr algn="just">
              <a:buFont typeface="Wingdings" pitchFamily="2" charset="2"/>
              <a:buChar char="v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liczba punktów uzyskanych w ten sposób nie może przekroczyć 50% łącznej liczby punktów ECTS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34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8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115" y="404095"/>
            <a:ext cx="6621421" cy="451582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58964" y="2046375"/>
            <a:ext cx="8015022" cy="459954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Prowadzenie zajęć – aspekty kadrowe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758965" y="2600587"/>
            <a:ext cx="7353189" cy="2933949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Nauczyciele akademiccy zatrudnieni w danej uczelni oraz inne osoby prowadzące zajęcia muszą mieć kompetencje i doświadczenie pozwalające na prawidłową realizację zajęć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endParaRPr lang="pl-PL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przypadku zajęć praktycznych na profilu praktycznym nie ma już wymogu by większość z prowadzących posiadała doświadczenie zawodowe zdobyte konkretnie poza uczelnią</a:t>
            </a:r>
          </a:p>
          <a:p>
            <a:pPr algn="just">
              <a:buFont typeface="Wingdings" pitchFamily="2" charset="2"/>
              <a:buChar char="Ø"/>
            </a:pPr>
            <a:endParaRPr lang="pl-PL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35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501916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59632" y="2051686"/>
            <a:ext cx="8015022" cy="459954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Minimum kadrowe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606997"/>
            <a:ext cx="7231250" cy="2776537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endParaRPr lang="pl-PL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dniem 1 października 2018 r. zlikwidowano minimum kadrowe</a:t>
            </a:r>
          </a:p>
          <a:p>
            <a:pPr algn="just">
              <a:buFont typeface="Wingdings" pitchFamily="2" charset="2"/>
              <a:buChar char="Ø"/>
            </a:pPr>
            <a:endParaRPr lang="pl-PL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Wprowadzono warunek dotyczący liczby nauczycieli akademickich (prowadzących zajęcia) zatrudnionych na podstawowym miejscu pracy:</a:t>
            </a:r>
          </a:p>
          <a:p>
            <a:pPr marL="715963" indent="-336550" algn="just">
              <a:buFont typeface="Wingdings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 profilu praktycznym – co najmniej 50% godzin zajęć</a:t>
            </a:r>
          </a:p>
          <a:p>
            <a:pPr marL="715963" indent="-336550" algn="just">
              <a:buFont typeface="Wingdings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 profilu ogólnoakademickim – co najmniej 75% godzin zajęć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36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5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510305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34465" y="2147043"/>
            <a:ext cx="8015022" cy="459954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77078" y="2606997"/>
            <a:ext cx="7231250" cy="2776537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 1 października 2019 r. należy dostosować programy studiów dla cykli kształcenia rozpoczynających się od roku akademickiego 2019/2020</a:t>
            </a:r>
          </a:p>
          <a:p>
            <a:pPr marL="0" indent="0" algn="just">
              <a:buNone/>
            </a:pPr>
            <a:endParaRPr lang="pl-PL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przypadku studiów prowadzonych z wykorzystaniem metod i technik kształcenia na odległość rozpoczętych przed rokiem 2019/2020, liczba godzin zdalnych nie może być większa niż 60% ogólnej liczby godzin zajęć dydaktycznych określonych w programach studiów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37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49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485138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17687" y="2051686"/>
            <a:ext cx="8015022" cy="459954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 – kształcenie pedagogiczne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606997"/>
            <a:ext cx="7231250" cy="2776537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Studia I lub II stopnia na kierunku związanym z kształceniem w zakresie pedagogiki przedszkolnej i wczesnoszkolnej lub pedagogiki specjalnej, prowadzone 1.10.2018 r. po upływie roku stają się jednolitymi studiami magisterskimi – do tego czasu należy dostosować programy!</a:t>
            </a:r>
          </a:p>
          <a:p>
            <a:pPr algn="just">
              <a:buFont typeface="Wingdings" pitchFamily="2" charset="2"/>
              <a:buChar char="Ø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Powyższe studia w ramach I lub II stopnia można prowadzić do końca cyklu kształcenia rozpoczętego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przed 1.10.2019r. lub 1.10.2022r. –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później pozwolenie wygasa</a:t>
            </a:r>
          </a:p>
          <a:p>
            <a:pPr algn="just">
              <a:buFont typeface="Wingdings" pitchFamily="2" charset="2"/>
              <a:buChar char="Ø"/>
            </a:pPr>
            <a:endParaRPr lang="pl-PL" sz="1600" dirty="0">
              <a:latin typeface="Montserrat" panose="00000500000000000000" pitchFamily="2" charset="-18"/>
            </a:endParaRPr>
          </a:p>
          <a:p>
            <a:pPr algn="just">
              <a:buFont typeface="Wingdings" pitchFamily="2" charset="2"/>
              <a:buChar char="Ø"/>
            </a:pPr>
            <a:endParaRPr lang="pl-PL" sz="1600" dirty="0">
              <a:latin typeface="Montserrat" panose="00000500000000000000" pitchFamily="2" charset="-18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38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9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501916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Formalne aspekty prowadzenia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00909" y="2051686"/>
            <a:ext cx="8015022" cy="459954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 – fizjoterapia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804864" y="2606997"/>
            <a:ext cx="7231250" cy="27765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Studia na kierunku związanym z kształceniem w zakresie fizjoterapii prowadzone w dniu 1 października 2018 r. mogą być prowadzone do dnia:</a:t>
            </a:r>
          </a:p>
          <a:p>
            <a:pPr marL="715963" indent="-336550"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zakończenia ostatniego cyklu kształcenia rozpoczętego przed dniem 1 października 2017 r. – w przypadku studiów pierwszego stopnia;</a:t>
            </a:r>
          </a:p>
          <a:p>
            <a:pPr marL="715963" indent="-336550"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31 grudnia 2022 r. – w przypadku studiów drugiego stopnia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39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7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808659" y="1179922"/>
            <a:ext cx="3826263" cy="554297"/>
          </a:xfrm>
        </p:spPr>
        <p:txBody>
          <a:bodyPr>
            <a:normAutofit/>
          </a:bodyPr>
          <a:lstStyle/>
          <a:p>
            <a:r>
              <a:rPr lang="pl-PL" dirty="0" smtClean="0">
                <a:latin typeface="Montserrat" panose="00000500000000000000" pitchFamily="2" charset="-18"/>
              </a:rPr>
              <a:t> </a:t>
            </a:r>
            <a:endParaRPr lang="pl-PL" dirty="0">
              <a:latin typeface="Montserrat" panose="00000500000000000000" pitchFamily="2" charset="-18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4546834" y="1367406"/>
            <a:ext cx="4088090" cy="4425679"/>
          </a:xfrm>
        </p:spPr>
        <p:txBody>
          <a:bodyPr>
            <a:noAutofit/>
          </a:bodyPr>
          <a:lstStyle/>
          <a:p>
            <a:pPr marL="338138" lvl="0" indent="-338138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138" indent="-338138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Zasady prowadzenia kształcenia na </a:t>
            </a:r>
            <a:r>
              <a:rPr lang="pl-PL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studiach</a:t>
            </a: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138" lvl="0" indent="-338138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Rodzaje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uprawnień ze względu na kategorię naukową</a:t>
            </a:r>
          </a:p>
          <a:p>
            <a:pPr marL="338138" lvl="0" indent="-338138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Pozwolenie na prowadzenie studiów</a:t>
            </a:r>
          </a:p>
          <a:p>
            <a:pPr marL="338138" lvl="0" indent="-338138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Rodzaje studiów </a:t>
            </a:r>
          </a:p>
          <a:p>
            <a:pPr marL="338138" lvl="0" indent="-338138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Przepisy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przejściowe</a:t>
            </a:r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xmlns="" id="{2ECBF5E7-F2E3-49A2-BFE0-B88069FD71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8" name="Symbol zastępczy obrazu 5">
            <a:extLst>
              <a:ext uri="{FF2B5EF4-FFF2-40B4-BE49-F238E27FC236}">
                <a16:creationId xmlns:a16="http://schemas.microsoft.com/office/drawing/2014/main" xmlns="" id="{5821E60C-5E5D-46CB-9D17-CE7345284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r="13809"/>
          <a:stretch>
            <a:fillRect/>
          </a:stretch>
        </p:blipFill>
        <p:spPr>
          <a:xfrm>
            <a:off x="864386" y="2292884"/>
            <a:ext cx="2953273" cy="2912461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</a:t>
            </a:fld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4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706682" y="3342306"/>
            <a:ext cx="5847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  <a:endParaRPr lang="pl-PL" sz="3600" b="1" dirty="0">
              <a:solidFill>
                <a:schemeClr val="bg1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40</a:t>
            </a:fld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7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808659" y="1670853"/>
            <a:ext cx="3826263" cy="554297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4808660" y="2404534"/>
            <a:ext cx="3826263" cy="3388552"/>
          </a:xfrm>
        </p:spPr>
        <p:txBody>
          <a:bodyPr>
            <a:normAutofit/>
          </a:bodyPr>
          <a:lstStyle/>
          <a:p>
            <a:pPr marL="338138" indent="-338138"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Dokumentacja studiów</a:t>
            </a:r>
          </a:p>
          <a:p>
            <a:pPr marL="338138" lvl="0" indent="-338138"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Proces dyplomowania</a:t>
            </a:r>
          </a:p>
          <a:p>
            <a:pPr marL="338138" lvl="0" indent="-338138"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Uwierzytelnianie dokumentów</a:t>
            </a:r>
          </a:p>
          <a:p>
            <a:pPr marL="338138" lvl="0" indent="-338138"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1E39F57-3144-4B1B-82D9-6E6030E04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73" r="8148"/>
          <a:stretch/>
        </p:blipFill>
        <p:spPr>
          <a:xfrm>
            <a:off x="952930" y="2225150"/>
            <a:ext cx="2783692" cy="3074171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41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6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93188" y="2080051"/>
            <a:ext cx="6737480" cy="4953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Dokumentacja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731910"/>
            <a:ext cx="6966364" cy="3092627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znikają informacje o nazwie podstawowej jednostki, a także pieczęć imienna i podpis jej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kierownika na dyplomie 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zmiana zawartości teczki akt osobowych studenta</a:t>
            </a:r>
          </a:p>
          <a:p>
            <a:pPr marL="715963" lvl="0" indent="-357188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brak kopii dokumentu potwierdzającego tożsamość kandydata</a:t>
            </a:r>
          </a:p>
          <a:p>
            <a:pPr marL="715963" lvl="0" indent="-357188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uzupełniona treść ankiety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osobowej - zdjęcie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15963" lvl="0" indent="-357188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decyzja o przyjęciu na studia zastąpiona wpisem na listę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studentów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42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3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84799" y="2102629"/>
            <a:ext cx="6737480" cy="4486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Dokumentacja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650920"/>
            <a:ext cx="6966364" cy="2880635"/>
          </a:xfrm>
        </p:spPr>
        <p:txBody>
          <a:bodyPr>
            <a:noAutofit/>
          </a:bodyPr>
          <a:lstStyle/>
          <a:p>
            <a:pPr marL="9525" indent="0">
              <a:spcBef>
                <a:spcPts val="0"/>
              </a:spcBef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47663">
              <a:spcBef>
                <a:spcPts val="0"/>
              </a:spcBef>
              <a:buFont typeface="Wingdings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praca dyplomowa przechowywana w teczce</a:t>
            </a:r>
          </a:p>
          <a:p>
            <a:pPr marL="357188" indent="-347663">
              <a:spcBef>
                <a:spcPts val="0"/>
              </a:spcBef>
              <a:buFont typeface="Wingdings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część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dokumentów wyłączona z obowiązku przechowywania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legitymacja studencka wyłącznie w formie elektronicznej - hologram w legitymacji drukiem ścisłego zarachowania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(trzycyfrowy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kod uczelni przypisany uczelniom w Systemie POL-on)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zmiana postępowanie z dokumentacją w przypadku likwidacji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uczelni (przechowanie)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43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76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77078" y="2118862"/>
            <a:ext cx="6737480" cy="515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Dokumentacja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18355" y="2804277"/>
            <a:ext cx="6966364" cy="2911203"/>
          </a:xfrm>
        </p:spPr>
        <p:txBody>
          <a:bodyPr>
            <a:normAutofit/>
          </a:bodyPr>
          <a:lstStyle/>
          <a:p>
            <a:pPr marL="360363" indent="-36195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zmiana katalogu płatnych dokumentów i wysokości opłat:</a:t>
            </a:r>
          </a:p>
          <a:p>
            <a:pPr marL="717550" lvl="0" indent="-358775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wydanie legitymacji studenckiej (22 zł)</a:t>
            </a:r>
          </a:p>
          <a:p>
            <a:pPr marL="717550" lvl="0" indent="-358775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wydanie odpisu dyplomu w języku obcym (20 zł, przy równoczesnym wprowadzeniu opłaty wynoszącej 20 zł za wydanie odpisu suplementu do dyplomu w języku obcym)</a:t>
            </a:r>
          </a:p>
          <a:p>
            <a:pPr marL="717550" lvl="0" indent="-358775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wydanie duplikatu dyplomu ukończenia studiów (20 zł)</a:t>
            </a:r>
          </a:p>
          <a:p>
            <a:pPr marL="717550" lvl="0" indent="-358775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wydanie duplikatu suplementu do dyplomu (20 zł)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44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1161636" y="2261475"/>
            <a:ext cx="6737480" cy="5150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Proces dyplomowania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244884" y="2776538"/>
            <a:ext cx="6737350" cy="3048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warunki ukończenia studiów i uzyskania dyplomu ukończenia studiów:</a:t>
            </a:r>
          </a:p>
          <a:p>
            <a:pPr marL="715963" lvl="0" indent="-357188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uzyskanie efektów uczenia się</a:t>
            </a:r>
          </a:p>
          <a:p>
            <a:pPr marL="715963" lvl="0" indent="-357188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złożenie egzaminu dyplomowego</a:t>
            </a:r>
          </a:p>
          <a:p>
            <a:pPr marL="715963" lvl="0" indent="-357188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pozytywna ocena pracy dyplomowej – studia drugiego stopnia i jednolite studia magisterskie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45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47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18355" y="2057474"/>
            <a:ext cx="6737480" cy="55989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 dyplomowania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709332"/>
            <a:ext cx="6966364" cy="311520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praca dyplomowa:</a:t>
            </a:r>
          </a:p>
          <a:p>
            <a:pPr marL="715963" lvl="0" indent="-357188"/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zrezygnowano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ze wskazywania, co w szczególności może stanowić pracę dyplomową</a:t>
            </a:r>
          </a:p>
          <a:p>
            <a:pPr marL="715963" lvl="0" indent="-357188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przygotowywana pod kierunkiem osoby, która posiada co najmniej stopień doktora (studia drugiego stopnia i jednolite studia magisterskie)</a:t>
            </a:r>
          </a:p>
          <a:p>
            <a:pPr marL="715963" lvl="0" indent="-357188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recenzje stały się jawne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46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7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</a:t>
            </a:r>
            <a:r>
              <a:rPr lang="pl-PL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60300" y="2072289"/>
            <a:ext cx="6737480" cy="50313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Proces dyplomowania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60300" y="2695220"/>
            <a:ext cx="6883116" cy="2911204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dyplom:</a:t>
            </a:r>
          </a:p>
          <a:p>
            <a:pPr marL="706438" lvl="0" indent="-347663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brak danych związanych z podstawową jednostką, nazwy specjalności oraz obszaru kształcenia</a:t>
            </a:r>
          </a:p>
          <a:p>
            <a:pPr marL="706438" lvl="0" indent="-347663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kierunek studiów</a:t>
            </a:r>
          </a:p>
          <a:p>
            <a:pPr marL="706438" lvl="0" indent="-347663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nazwa dyscypliny, do której przyporządkowany jest kierunek studiów – dyscyplina wiodąca</a:t>
            </a:r>
          </a:p>
          <a:p>
            <a:pPr marL="706438" lvl="0" indent="-347663"/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brak podpisu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absolwenta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47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582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84799" y="2102085"/>
            <a:ext cx="6737480" cy="49850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Uwierzytelnianie dokumentów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793534"/>
            <a:ext cx="6966364" cy="2751589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 wniosek zainteresowanego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zależności od rodzaju dokumentu, uwierzytelnienia dokonuje dyrektor NAWA albo uczelnia, która je wydała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dokumenty wielostronicowe - zszyte i opieczętowane przez uczelnię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tryb uwierzytelnienia – klauzula, podpis, pieczęć, nazwy miejscowości i data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opłata -  26 zł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48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5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502615"/>
          </a:xfrm>
        </p:spPr>
        <p:txBody>
          <a:bodyPr anchor="t"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75742" y="2068464"/>
            <a:ext cx="8015022" cy="459954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 – </a:t>
            </a:r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dyplomy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album studiów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851243" y="2606997"/>
            <a:ext cx="7231250" cy="27765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Dyplom ukończenia studiów w przypadku studiów rozpoczętych przed rokiem akademickim 2019/2020: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od 1 października 2018 r. do 30 września 2019 r. – uczelnia wydaje dyplom zgodnie z dotychczasowymi przepisami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od 1 października 2019 r. - uczelnia wydaje dyplom zgodnie z nowymi przepisami</a:t>
            </a:r>
          </a:p>
          <a:p>
            <a:pPr marL="0" indent="0" algn="just">
              <a:buNone/>
            </a:pPr>
            <a:endParaRPr lang="pl-PL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49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43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343949"/>
            <a:ext cx="6621421" cy="553673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96954" y="2084108"/>
            <a:ext cx="7415868" cy="84245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Zasady prowadzenia kształcenia na studiach</a:t>
            </a:r>
            <a:endParaRPr lang="pl-PL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913334"/>
            <a:ext cx="6966364" cy="29112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przypisane do uczelni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kształcenie w dziedzinach i dyscyplinach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dyscyplina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wiodąca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zakaz tworzenia identycznego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kierunku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ształcenie w siedzibie (również na obszarze związku metropolitalnego) albo w filii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kształcenie w filii lub za granicą zawsze wymaga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pozwolenia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brak wymogów dotyczących minimum kadrowego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73A02B52-9B1C-4D77-BD36-95A42EE3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5052" y="2926560"/>
            <a:ext cx="1128506" cy="1047898"/>
          </a:xfrm>
          <a:prstGeom prst="rect">
            <a:avLst/>
          </a:prstGeom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</a:t>
            </a:fld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6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87985"/>
            <a:ext cx="6621421" cy="502615"/>
          </a:xfrm>
        </p:spPr>
        <p:txBody>
          <a:bodyPr anchor="t"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Przebieg studiów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76410" y="2076854"/>
            <a:ext cx="8015022" cy="459954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 – teczki akt osobowych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51911" y="2606997"/>
            <a:ext cx="7231250" cy="27765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Teczki akt osobowych studentów: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Przyjętych na rok akademicki 2018/2019 i wcześniej - prowadzi się według dotychczasowych przepisów</a:t>
            </a:r>
          </a:p>
          <a:p>
            <a:pPr algn="just"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Przyjętych od roku akademickiego 2019/2010 – prowadzi się według nowych przepisów</a:t>
            </a:r>
          </a:p>
          <a:p>
            <a:pPr marL="0" indent="0" algn="just">
              <a:buNone/>
            </a:pP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Studenci przyjęci na rok akademicki 2018/2019 i wcześniej - uzyskują tytuły zawodowe, których nazwy są zgodne z nazwami określonymi w przepisach dotychczasowych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50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734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706682" y="2978417"/>
            <a:ext cx="5847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Pozostałe formy kształcenia w uczelni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51</a:t>
            </a:fld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34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2402" y="846451"/>
            <a:ext cx="6462811" cy="41208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Pozostałe formy kształcenia w uczelni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808660" y="1565910"/>
            <a:ext cx="3826263" cy="554297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4808660" y="2416290"/>
            <a:ext cx="3826263" cy="3376795"/>
          </a:xfrm>
        </p:spPr>
        <p:txBody>
          <a:bodyPr>
            <a:normAutofit/>
          </a:bodyPr>
          <a:lstStyle/>
          <a:p>
            <a:pPr marL="338138" lvl="0" indent="-338138">
              <a:buFont typeface="+mj-lt"/>
              <a:buAutoNum type="arabicPeriod"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138" lvl="0" indent="-338138">
              <a:buFont typeface="+mj-lt"/>
              <a:buAutoNum type="arabicPeriod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Kształcenie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specjalistyczne w uczelniach zawodowych</a:t>
            </a:r>
          </a:p>
          <a:p>
            <a:pPr marL="338138" indent="-338138"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Studia podyplomowe</a:t>
            </a:r>
          </a:p>
          <a:p>
            <a:pPr marL="338138" indent="-338138"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Inne formy kształcenia</a:t>
            </a:r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r="13809"/>
          <a:stretch>
            <a:fillRect/>
          </a:stretch>
        </p:blipFill>
        <p:spPr/>
      </p:pic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52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5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781" y="415331"/>
            <a:ext cx="6621421" cy="41208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Pozostałe formy kształcenia w uczelni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08630" y="2060140"/>
            <a:ext cx="8267590" cy="651859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Kształcenie specjalistyczne w uczelniach zawodowych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650921"/>
            <a:ext cx="6966364" cy="279032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wyłącznie uczelnie zawodowe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co najmniej 3 semestry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kwalifikacja pełna na poziomie 5 PRK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program przewiduje zajęcia kształtujące umiejętności praktyczne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świadectwo dyplomowanego specjalisty albo świadectwo dyplomowanego specjalisty technologa (wzory świadectw określa uczelnia; niezbędne elementy świadectw dyplomowanego specjalisty oraz dyplomowanego specjalisty technologa w rozporządzeniu)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53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15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15331"/>
            <a:ext cx="6621421" cy="41208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Pozostałe formy kształcenia w uczelni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587230" y="2051751"/>
            <a:ext cx="8405768" cy="56561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Kształcenie specjalistyczne w uczelniach zawodowych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617366"/>
            <a:ext cx="6966364" cy="320717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przepisy nie dotyczą kształcenia w zawodach, które pozostają w gestii ministra właściwego do spraw zdrowia (rozporządzenie Ministra Edukacji Narodowej z dnia 13 marca 2017 </a:t>
            </a:r>
            <a:r>
              <a:rPr lang="pl-PL" sz="1800" i="1" dirty="0">
                <a:latin typeface="Arial" panose="020B0604020202020204" pitchFamily="34" charset="0"/>
                <a:cs typeface="Arial" panose="020B0604020202020204" pitchFamily="34" charset="0"/>
              </a:rPr>
              <a:t>w sprawie klasyfikacji zawodów szkolnictwa zawodowego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uwierzytelnianie dokumentów (podmiot, który wydał te dokumenty)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 kształcenie specjalistyczne można pobierać opłaty</a:t>
            </a:r>
          </a:p>
          <a:p>
            <a:pPr marL="338138" indent="-338138"/>
            <a:endParaRPr lang="pl-PL" sz="16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54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717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49" y="415331"/>
            <a:ext cx="6621421" cy="41208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Pozostałe formy kształcenia w uczelni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30699" y="2068528"/>
            <a:ext cx="6737480" cy="4481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Studia podyplomowe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43522" y="2592198"/>
            <a:ext cx="7487414" cy="3232340"/>
          </a:xfrm>
        </p:spPr>
        <p:txBody>
          <a:bodyPr>
            <a:noAutofit/>
          </a:bodyPr>
          <a:lstStyle/>
          <a:p>
            <a:pPr lvl="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prowadzone przez uczelnię, ale również przez instytut badawczy, instytut PAN oraz Centrum Medyczne Kształcenia Podyplomowego</a:t>
            </a:r>
          </a:p>
          <a:p>
            <a:pPr lvl="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kwalifikacje cząstkowe na poziomie 6, 7 albo 8 PRK</a:t>
            </a:r>
          </a:p>
          <a:p>
            <a:pPr lvl="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co najmniej 30 punktów ECTS</a:t>
            </a:r>
          </a:p>
          <a:p>
            <a:pPr lvl="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uczestnik – osoba co najmniej po studiach pierwszego stopnia</a:t>
            </a:r>
          </a:p>
          <a:p>
            <a:pPr lvl="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podstawowe elementy świadectwa ukończenia studiów podyplomowych</a:t>
            </a:r>
          </a:p>
          <a:p>
            <a:pPr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uwierzytelnianie dokumentów</a:t>
            </a:r>
          </a:p>
          <a:p>
            <a:pPr lvl="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 kształcenie na studiach podyplomowych można pobierać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opłaty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55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62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3060" y="415331"/>
            <a:ext cx="6621421" cy="41208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Pozostałe formy kształcenia w uczelni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842854" y="2102085"/>
            <a:ext cx="6737480" cy="5152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Inne formy kształcenia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027412" y="2745554"/>
            <a:ext cx="6966364" cy="2550488"/>
          </a:xfrm>
        </p:spPr>
        <p:txBody>
          <a:bodyPr>
            <a:normAutofit/>
          </a:bodyPr>
          <a:lstStyle/>
          <a:p>
            <a:pPr marL="342900" lvl="2" indent="-342900">
              <a:lnSpc>
                <a:spcPct val="120000"/>
              </a:lnSpc>
              <a:spcAft>
                <a:spcPts val="1000"/>
              </a:spcAft>
              <a:buSzPct val="80000"/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inne niż studia wyższe, studia podyplomowe, kształcenie specjalistyczne i kształcenie doktorantów (np. kursy, szkolenia)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prowadzone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przez uczelnię,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instytut badawczy, instytut PAN oraz Centrum Medyczne Kształcenia Podyplomowego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dokument potwierdzający ukończenie tej formy kształcenia - rodzaj i wzór dokumentu określa podmiot prowadzący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 kształcenie w innych formach można pobierać opłaty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56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Tekstowe 1"/>
          <p:cNvSpPr txBox="1"/>
          <p:nvPr/>
        </p:nvSpPr>
        <p:spPr>
          <a:xfrm>
            <a:off x="1706682" y="3113885"/>
            <a:ext cx="5847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pPr/>
              <a:t>57</a:t>
            </a:fld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076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>
          <a:xfrm>
            <a:off x="4808660" y="1571683"/>
            <a:ext cx="3826263" cy="554297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11"/>
          </p:nvPr>
        </p:nvSpPr>
        <p:spPr>
          <a:xfrm>
            <a:off x="4808660" y="2292885"/>
            <a:ext cx="3826263" cy="3109626"/>
          </a:xfrm>
        </p:spPr>
        <p:txBody>
          <a:bodyPr>
            <a:normAutofit/>
          </a:bodyPr>
          <a:lstStyle/>
          <a:p>
            <a:pPr marL="338138" lvl="0" indent="-338138">
              <a:buFont typeface="+mj-lt"/>
              <a:buAutoNum type="arabicPeriod"/>
            </a:pPr>
            <a:endParaRPr lang="pl-PL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8138" lvl="0" indent="-338138">
              <a:buFont typeface="+mj-lt"/>
              <a:buAutoNum type="arabicPeriod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Informacje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ogólne</a:t>
            </a:r>
          </a:p>
          <a:p>
            <a:pPr marL="338138" indent="-338138"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Ocena programowa</a:t>
            </a:r>
          </a:p>
          <a:p>
            <a:pPr marL="338138" indent="-338138"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Ocena kompleksowa</a:t>
            </a:r>
          </a:p>
          <a:p>
            <a:pPr marL="338138" lvl="0" indent="-338138">
              <a:buFont typeface="+mj-lt"/>
              <a:buAutoNum type="arabicPeriod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</a:p>
        </p:txBody>
      </p:sp>
      <p:pic>
        <p:nvPicPr>
          <p:cNvPr id="6" name="Symbol zastępczy obrazu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r="13809"/>
          <a:stretch>
            <a:fillRect/>
          </a:stretch>
        </p:blipFill>
        <p:spPr/>
      </p:pic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58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42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35133" y="2070835"/>
            <a:ext cx="6737480" cy="41272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Informacje ogólne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776032" y="2542279"/>
            <a:ext cx="7352900" cy="334098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PKA może:</a:t>
            </a:r>
          </a:p>
          <a:p>
            <a:pPr marL="715963" lvl="0" indent="-357188"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wydać ocenę na podstawie oceny, akredytacji lub certyfikatu podmiotu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dokonującego ocen jakości kształcenia zarejestrowanego w EQAR lub z którym zawarła umowę o uznawalności ocen</a:t>
            </a:r>
          </a:p>
          <a:p>
            <a:pPr marL="715963" lvl="0" indent="-357188"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uwzględnić ocenę, akredytację lub certyfikat międzynarodowego lub krajowego podmiotu dokonującego ocen jakości kształcenia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studia wspólne prowadzone z zagraniczną uczelnią lub instytucją naukową - ocena jest przeprowadzana przez PKA albo inny podmiot zarejestrowany w EQAR, wskazany w umowie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59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71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314035" y="3014132"/>
            <a:ext cx="7225957" cy="25061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utworzenie studiów wymaga pozwolenia ministra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- uczelnie posiadające kategorie B i C albo nieposiadające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kategorii (profile)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studia przyporządkowane do dyscypliny (wiodącej), w której uczelnia posiada co najmniej kategorię B+ albo do dyscypliny w ramach dziedziny, w której uczelnia uzyskała pozytywną ocenę kompleksową – nie jest wymagane pozwolenie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 wynikach ewaluacji jakości działalności naukowej – od 2022 r. uczelnia akademicka z odpowiednio wysoką kategorią naukową będzie miała dowolność w tworzeniu jednolitych studiów magisterskich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xmlns="" id="{FBBA243F-CD6F-4409-A25E-AA86897EF4EE}"/>
              </a:ext>
            </a:extLst>
          </p:cNvPr>
          <p:cNvSpPr txBox="1">
            <a:spLocks/>
          </p:cNvSpPr>
          <p:nvPr/>
        </p:nvSpPr>
        <p:spPr>
          <a:xfrm>
            <a:off x="1057013" y="2122311"/>
            <a:ext cx="6994503" cy="891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4400" indent="-28575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1000"/>
              </a:spcAft>
              <a:buSzPct val="60000"/>
              <a:buFontTx/>
              <a:buBlip>
                <a:blip r:embed="rId2"/>
              </a:buBlip>
              <a:defRPr sz="2100" kern="1200">
                <a:solidFill>
                  <a:srgbClr val="040404"/>
                </a:solidFill>
                <a:latin typeface="Helvetica Light"/>
                <a:ea typeface="+mn-ea"/>
                <a:cs typeface="Helvetica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Rodzaje uprawnień ze względu na kategorię naukową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Informacje ogólne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913334"/>
            <a:ext cx="6966364" cy="29112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  <a:tabLst>
                <a:tab pos="358775" algn="l"/>
              </a:tabLst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certyfikaty potwierdzające osiągnięcie wyróżniającego poziomu kształcenia w uczelni</a:t>
            </a:r>
          </a:p>
          <a:p>
            <a:pPr>
              <a:buFont typeface="Wingdings" panose="05000000000000000000" pitchFamily="2" charset="2"/>
              <a:buChar char="ü"/>
              <a:tabLst>
                <a:tab pos="358775" algn="l"/>
              </a:tabLst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sprawy przedstawione przez ministra - opinia w formie uchwały w terminie 2 miesięcy od dnia wpływu wniosku do PKA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wniosek o ponowne rozpatrzenie sprawy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– złożenie w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terminie 14 dni od doręczenia uchwały, informując o tym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ministra (kolejna uchwała PKA 45 dni)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60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163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01577" y="2110474"/>
            <a:ext cx="6737480" cy="5404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Ocena programowa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85467" y="2728776"/>
            <a:ext cx="6966364" cy="2911204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cykliczna ocena jakości kształcenia na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studiach na określonym kierunku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kończy się wydaniem oceny pozytywnej albo negatywnej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ocena pozytywna - w </a:t>
            </a:r>
            <a:r>
              <a:rPr lang="pl-PL" sz="1800">
                <a:latin typeface="Arial" panose="020B0604020202020204" pitchFamily="34" charset="0"/>
                <a:cs typeface="Arial" panose="020B0604020202020204" pitchFamily="34" charset="0"/>
              </a:rPr>
              <a:t>okresie </a:t>
            </a:r>
            <a:r>
              <a:rPr lang="pl-PL" sz="1800" smtClean="0">
                <a:latin typeface="Arial" panose="020B0604020202020204" pitchFamily="34" charset="0"/>
                <a:cs typeface="Arial" panose="020B0604020202020204" pitchFamily="34" charset="0"/>
              </a:rPr>
              <a:t>obowiązywania (do 6 lat)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nie przeprowadza się oceny tego samego kierunku, chyba że z wnioskiem wystąpi minister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ocena negatywna - m.in. w sytuacji, gdy uczelnia uniemożliwia lub utrudnia przeprowadzenie oceny programowej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61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6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1060968" y="2224367"/>
            <a:ext cx="6737480" cy="651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Ocena programowa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161636" y="2913334"/>
            <a:ext cx="6966364" cy="14657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zakres oceny programowej - rozporządzenie ministra nauki i szkolnictwa wyższego w sprawie kryteriów oceny programowej.</a:t>
            </a:r>
            <a:endParaRPr lang="pl-P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szczegółowe kryteria - statut Komisji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62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85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1052579" y="1893645"/>
            <a:ext cx="6737480" cy="4097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Ocena </a:t>
            </a:r>
            <a:r>
              <a:rPr lang="pl-PL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programowa (kryteria)</a:t>
            </a:r>
            <a:endParaRPr lang="pl-P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809298" y="2303421"/>
            <a:ext cx="7588082" cy="398832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l-PL" sz="1800" dirty="0"/>
              <a:t>sposób konstrukcji programu studiów oraz jego zgodność ze standardem kształcenia; </a:t>
            </a:r>
          </a:p>
          <a:p>
            <a:pPr>
              <a:spcBef>
                <a:spcPts val="0"/>
              </a:spcBef>
            </a:pPr>
            <a:r>
              <a:rPr lang="pl-PL" sz="1800" dirty="0" smtClean="0"/>
              <a:t>realizacja </a:t>
            </a:r>
            <a:r>
              <a:rPr lang="pl-PL" sz="1800" dirty="0"/>
              <a:t>programu studiów; </a:t>
            </a:r>
          </a:p>
          <a:p>
            <a:pPr>
              <a:spcBef>
                <a:spcPts val="0"/>
              </a:spcBef>
            </a:pPr>
            <a:r>
              <a:rPr lang="pl-PL" sz="1800" dirty="0" smtClean="0"/>
              <a:t>warunki </a:t>
            </a:r>
            <a:r>
              <a:rPr lang="pl-PL" sz="1800" dirty="0"/>
              <a:t>przyjęć na studia i weryfikacji uzyskiwanych efektów uczenia się, w tym na etapie egzaminu dyplomowego;</a:t>
            </a:r>
          </a:p>
          <a:p>
            <a:pPr>
              <a:spcBef>
                <a:spcPts val="0"/>
              </a:spcBef>
            </a:pPr>
            <a:r>
              <a:rPr lang="pl-PL" sz="1800" dirty="0" smtClean="0"/>
              <a:t>poziom </a:t>
            </a:r>
            <a:r>
              <a:rPr lang="pl-PL" sz="1800" dirty="0"/>
              <a:t>kompetencji i doświadczenia kadry prowadzącej kształcenie;</a:t>
            </a:r>
          </a:p>
          <a:p>
            <a:pPr>
              <a:spcBef>
                <a:spcPts val="0"/>
              </a:spcBef>
            </a:pPr>
            <a:r>
              <a:rPr lang="pl-PL" sz="1800" dirty="0" smtClean="0"/>
              <a:t>dostosowanie </a:t>
            </a:r>
            <a:r>
              <a:rPr lang="pl-PL" sz="1800" dirty="0"/>
              <a:t>infrastruktury wykorzystywanej do realizacji programu studiów do potrzeb i celów kształcenia;</a:t>
            </a:r>
          </a:p>
          <a:p>
            <a:pPr>
              <a:spcBef>
                <a:spcPts val="0"/>
              </a:spcBef>
            </a:pPr>
            <a:r>
              <a:rPr lang="pl-PL" sz="1800" dirty="0" smtClean="0"/>
              <a:t>relacje </a:t>
            </a:r>
            <a:r>
              <a:rPr lang="pl-PL" sz="1800" dirty="0"/>
              <a:t>z otoczeniem społeczno‑gospodarczym w odniesieniu do programu studiów;</a:t>
            </a:r>
          </a:p>
          <a:p>
            <a:pPr>
              <a:spcBef>
                <a:spcPts val="0"/>
              </a:spcBef>
            </a:pPr>
            <a:r>
              <a:rPr lang="pl-PL" sz="1800" dirty="0" smtClean="0"/>
              <a:t>stopień </a:t>
            </a:r>
            <a:r>
              <a:rPr lang="pl-PL" sz="1800" dirty="0"/>
              <a:t>umiędzynarodowienia kształcenia;</a:t>
            </a:r>
          </a:p>
          <a:p>
            <a:pPr>
              <a:spcBef>
                <a:spcPts val="0"/>
              </a:spcBef>
            </a:pPr>
            <a:r>
              <a:rPr lang="pl-PL" sz="1800" dirty="0" smtClean="0"/>
              <a:t>jakość </a:t>
            </a:r>
            <a:r>
              <a:rPr lang="pl-PL" sz="1800" dirty="0"/>
              <a:t>wsparcia studentów w procesie uczenia się; </a:t>
            </a:r>
          </a:p>
          <a:p>
            <a:pPr>
              <a:spcBef>
                <a:spcPts val="0"/>
              </a:spcBef>
            </a:pPr>
            <a:r>
              <a:rPr lang="pl-PL" sz="1800" dirty="0" smtClean="0"/>
              <a:t>dostępność </a:t>
            </a:r>
            <a:r>
              <a:rPr lang="pl-PL" sz="1800" dirty="0"/>
              <a:t>i jakość informacji o studiach;</a:t>
            </a:r>
          </a:p>
          <a:p>
            <a:pPr>
              <a:spcBef>
                <a:spcPts val="0"/>
              </a:spcBef>
            </a:pPr>
            <a:r>
              <a:rPr lang="pl-PL" sz="1800" dirty="0" smtClean="0"/>
              <a:t>sposoby </a:t>
            </a:r>
            <a:r>
              <a:rPr lang="pl-PL" sz="1800" dirty="0"/>
              <a:t>doskonalenia jakości kształcenia i ich skuteczność.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63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6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35134" y="2118864"/>
            <a:ext cx="6737480" cy="490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Ocena kompleksowa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89423" y="2753943"/>
            <a:ext cx="6966364" cy="2911204"/>
          </a:xfrm>
        </p:spPr>
        <p:txBody>
          <a:bodyPr>
            <a:no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ocena działań na rzecz zapewniania jakości kształcenia w uczelni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ocena działań (i ich skuteczności) na rzecz zapewniania jakości kształcenia w uczelni we wszystkich dziedzinach, w których prowadzone jest kształcenie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 wniosek uczelni posiadającej wyłącznie pozytywne oceny programowe albo pozytywną ocenę kompleksową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PKA podejmuje decyzję o przeprowadzeniu albo odmowie przeprowadzenia z uwzględnieniem wyników ocen programowych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64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49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  <a:endParaRPr lang="pl-PL" sz="2400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1052579" y="2144030"/>
            <a:ext cx="6737480" cy="4146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Ocena kompleksowa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244884" y="2822222"/>
            <a:ext cx="6883116" cy="3002316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ocena pozytywna (na okres od 3 do 8 lat) albo odmowa wydania oceny pozytywnej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ocena pozytywna - PKA może wskazać dziedziny, w których jakość kształcenia jest szczególnie wysoka  (wpływ na oceny programowe)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odmowa wydania pozytywnej oceny - uczelnia nie może wystąpić o przeprowadzenie ponownej oceny kompleksowej przez okres 5 lat, chyba że PKA wskaże krótszy termin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65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788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Polska Komisja Akredytacyjna</a:t>
            </a:r>
            <a:endParaRPr lang="pl-PL" sz="2400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56260" y="2110475"/>
            <a:ext cx="6737480" cy="52367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Przepisy przejściowe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956260" y="2711998"/>
            <a:ext cx="6966364" cy="29112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Dla wszczętych i niezakończonych przed 1 października 2018 r. postępowań PKA wydaje na dotychczasowych zasadach opinie i oceny:</a:t>
            </a:r>
          </a:p>
          <a:p>
            <a:pPr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sprawie utworzenia uczelni oraz przyznania uczelni lub jej podstawowej jednostce organizacyjnej uprawnienia do prowadzenia studiów</a:t>
            </a:r>
          </a:p>
          <a:p>
            <a:pPr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sprawie przywrócenia zawieszonego uprawnienia do prowadzenia studiów</a:t>
            </a:r>
          </a:p>
          <a:p>
            <a:pPr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sprawie utworzenia przez uczelnię zagraniczną uczelni lub filii</a:t>
            </a:r>
          </a:p>
          <a:p>
            <a:pPr>
              <a:buFont typeface="Wingdings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wyniki oceny programowej</a:t>
            </a:r>
          </a:p>
          <a:p>
            <a:pPr marL="0" indent="0">
              <a:buNone/>
            </a:pPr>
            <a:endParaRPr lang="pl-PL" sz="1600" dirty="0">
              <a:latin typeface="Montserrat" panose="00000500000000000000" pitchFamily="2" charset="-18"/>
            </a:endParaRPr>
          </a:p>
          <a:p>
            <a:pPr marL="0" indent="0">
              <a:buNone/>
            </a:pPr>
            <a:endParaRPr lang="pl-PL" sz="1600" dirty="0">
              <a:latin typeface="Montserrat" panose="00000500000000000000" pitchFamily="2" charset="-18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4D0B3F5-7632-4867-A1A0-BB9D21800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740" y="1401153"/>
            <a:ext cx="1061674" cy="860322"/>
          </a:xfrm>
          <a:prstGeom prst="rect">
            <a:avLst/>
          </a:prstGeom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66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49" y="1999894"/>
            <a:ext cx="8127974" cy="1645129"/>
          </a:xfrm>
        </p:spPr>
        <p:txBody>
          <a:bodyPr>
            <a:normAutofit/>
          </a:bodyPr>
          <a:lstStyle/>
          <a:p>
            <a:r>
              <a:rPr lang="pl-PL" sz="3600" noProof="1" smtClean="0">
                <a:latin typeface="Arial" panose="020B0604020202020204" pitchFamily="34" charset="0"/>
                <a:cs typeface="Arial" panose="020B0604020202020204" pitchFamily="34" charset="0"/>
              </a:rPr>
              <a:t>Dziękuję </a:t>
            </a:r>
            <a:r>
              <a:rPr lang="pl-PL" sz="3600" noProof="1">
                <a:latin typeface="Arial" panose="020B0604020202020204" pitchFamily="34" charset="0"/>
                <a:cs typeface="Arial" panose="020B0604020202020204" pitchFamily="34" charset="0"/>
              </a:rPr>
              <a:t>za </a:t>
            </a:r>
            <a:r>
              <a:rPr lang="pl-PL" sz="3600" noProof="1" smtClean="0">
                <a:latin typeface="Arial" panose="020B0604020202020204" pitchFamily="34" charset="0"/>
                <a:cs typeface="Arial" panose="020B0604020202020204" pitchFamily="34" charset="0"/>
              </a:rPr>
              <a:t>uwagę</a:t>
            </a:r>
            <a:br>
              <a:rPr lang="pl-PL" sz="3600" noProof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noProof="1" smtClean="0">
                <a:latin typeface="Arial" panose="020B0604020202020204" pitchFamily="34" charset="0"/>
                <a:cs typeface="Arial" panose="020B0604020202020204" pitchFamily="34" charset="0"/>
              </a:rPr>
              <a:t>ewentualne pytania prosimy kierować na adres </a:t>
            </a:r>
            <a:r>
              <a:rPr lang="pl-PL" sz="2200" noProof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konstytucjadlanauki@mnisw.gov.pl</a:t>
            </a:r>
            <a:r>
              <a:rPr lang="pl-PL" sz="2200" noProof="1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2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06949" y="4365104"/>
            <a:ext cx="8127974" cy="1361014"/>
          </a:xfrm>
        </p:spPr>
        <p:txBody>
          <a:bodyPr/>
          <a:lstStyle/>
          <a:p>
            <a:r>
              <a:rPr lang="en-US" dirty="0" err="1"/>
              <a:t>ul</a:t>
            </a:r>
            <a:r>
              <a:rPr lang="en-US" dirty="0"/>
              <a:t>. </a:t>
            </a:r>
            <a:r>
              <a:rPr lang="en-US" dirty="0" err="1"/>
              <a:t>Hoża</a:t>
            </a:r>
            <a:r>
              <a:rPr lang="en-US" dirty="0"/>
              <a:t> 20, </a:t>
            </a:r>
            <a:r>
              <a:rPr lang="en-US" dirty="0" err="1"/>
              <a:t>ul</a:t>
            </a:r>
            <a:r>
              <a:rPr lang="en-US" dirty="0"/>
              <a:t>. Wspólna1/3</a:t>
            </a:r>
          </a:p>
          <a:p>
            <a:r>
              <a:rPr lang="en-US" dirty="0"/>
              <a:t>00-529 Warszawa</a:t>
            </a:r>
          </a:p>
          <a:p>
            <a:endParaRPr lang="en-US" dirty="0"/>
          </a:p>
          <a:p>
            <a:r>
              <a:rPr lang="en-US" dirty="0"/>
              <a:t>tel. +48 (22) 529 27 18</a:t>
            </a:r>
          </a:p>
          <a:p>
            <a:r>
              <a:rPr lang="en-US" dirty="0"/>
              <a:t>fax +48 (22) 628 09 22</a:t>
            </a:r>
          </a:p>
        </p:txBody>
      </p:sp>
      <p:pic>
        <p:nvPicPr>
          <p:cNvPr id="5" name="Obraz 7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42126" y="5488019"/>
            <a:ext cx="1980000" cy="287999"/>
          </a:xfrm>
          <a:prstGeom prst="rect">
            <a:avLst/>
          </a:prstGeom>
        </p:spPr>
      </p:pic>
      <p:sp>
        <p:nvSpPr>
          <p:cNvPr id="4" name="PoleTekstowe 13"/>
          <p:cNvSpPr txBox="1"/>
          <p:nvPr/>
        </p:nvSpPr>
        <p:spPr>
          <a:xfrm>
            <a:off x="3050087" y="5507419"/>
            <a:ext cx="32445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noProof="1">
                <a:solidFill>
                  <a:schemeClr val="bg1"/>
                </a:solidFill>
                <a:latin typeface="Helvetica"/>
                <a:cs typeface="Helvetica"/>
              </a:rPr>
              <a:t>www.konstytucjadlanauki.gov.pl</a:t>
            </a:r>
          </a:p>
        </p:txBody>
      </p:sp>
      <p:pic>
        <p:nvPicPr>
          <p:cNvPr id="14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597" y="1951530"/>
            <a:ext cx="431800" cy="571500"/>
          </a:xfrm>
          <a:prstGeom prst="rect">
            <a:avLst/>
          </a:prstGeom>
        </p:spPr>
      </p:pic>
      <p:pic>
        <p:nvPicPr>
          <p:cNvPr id="15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252384" y="2803835"/>
            <a:ext cx="431800" cy="5715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20" y="6298438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0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314036" y="3014132"/>
            <a:ext cx="7133678" cy="25061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studia przygotowujące do wykonywania zawodu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nauczyciela – porozumienie o współpracy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studia na kierunku lekarskim i lekarsko – dentystycznym utworzenie studiów (kategoria co najmniej B+ w naukach medycznych lub naukach o zdrowiu) – zawsze pozwolenie ministra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studia interdyscyplinarne (</a:t>
            </a:r>
            <a:r>
              <a:rPr lang="pl-PL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międzydziedzinowe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 – 3 dziedziny, kategoria minimum B+ w dyscyplinach, w których prowadzone jest kształcenie </a:t>
            </a:r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xmlns="" id="{FBBA243F-CD6F-4409-A25E-AA86897EF4EE}"/>
              </a:ext>
            </a:extLst>
          </p:cNvPr>
          <p:cNvSpPr txBox="1">
            <a:spLocks/>
          </p:cNvSpPr>
          <p:nvPr/>
        </p:nvSpPr>
        <p:spPr>
          <a:xfrm>
            <a:off x="1057013" y="2122311"/>
            <a:ext cx="6994503" cy="891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84400" indent="-28575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1000"/>
              </a:spcAft>
              <a:buSzPct val="60000"/>
              <a:buFontTx/>
              <a:buBlip>
                <a:blip r:embed="rId2"/>
              </a:buBlip>
              <a:defRPr sz="2100" kern="1200">
                <a:solidFill>
                  <a:srgbClr val="040404"/>
                </a:solidFill>
                <a:latin typeface="Helvetica Light"/>
                <a:ea typeface="+mn-ea"/>
                <a:cs typeface="Helvetica Light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Rodzaje uprawnień ze względu na kategorię naukową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7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6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935134" y="1995445"/>
            <a:ext cx="6737480" cy="532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Pozwolenie na prowadzenie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244884" y="2650921"/>
            <a:ext cx="6883116" cy="303681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wniosek o pozwolenie na utworzenie studiów</a:t>
            </a:r>
          </a:p>
          <a:p>
            <a:pPr marL="720725" indent="-365125">
              <a:buFont typeface="Arial" panose="020B0604020202020204" pitchFamily="34" charset="0"/>
              <a:buChar char="•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termin - nie później niż 6 miesięcy przed planowanym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rozpoczęciem kształcenia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ozwolenie wydawane jest po uzyskaniu opinii (PKA, minister nadzorujący, minister zdrowia)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obowiązek uzyskania akredytacji dla kierunków pielęgniarstwo i położnictwo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odmowa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wydania pozwolenia bez zasięgania opinii </a:t>
            </a: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PKA (niespełnione warunki formalne np. zaległości podatkowe)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możliwa odmowa wydania pozwolenia ze względu na  brak potrzeb społeczno-gospodarcze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8</a:t>
            </a:fld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Prowadzenie studiów - możliwości</a:t>
            </a:r>
            <a:endParaRPr lang="pl-PL" dirty="0">
              <a:solidFill>
                <a:srgbClr val="FF00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1"/>
          </p:nvPr>
        </p:nvSpPr>
        <p:spPr>
          <a:xfrm>
            <a:off x="725408" y="2068530"/>
            <a:ext cx="6737480" cy="5572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Pozwolenie na prowadzenie studiów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4294967295"/>
          </p:nvPr>
        </p:nvSpPr>
        <p:spPr>
          <a:xfrm>
            <a:off x="1244884" y="2625756"/>
            <a:ext cx="6883116" cy="319878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Minister odmawia wydania pozwolenia na utworzenie studiów, bez zasięgania opinii PKA m.in.: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jeżeli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na dzień złożenia wniosku rektor nie wprowadził do systemu POL-on wymaganych ustawą danych,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uczelnia została postawiona w stan likwidacji,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uczelnia nie realizuje wniosków lub zaleceń sporządzonych w wyniku kontroli jej działalności dokonanej przez ministra;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okresie 2 lat przed złożeniem wniosku minister cofnął uczelni pozwolenie na utworzenie studiów na kierunku przyporządkowanym do tej samej dyscypliny;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53E0C11-EF55-6545-89EC-E302494CA4FA}" type="slidenum">
              <a:rPr lang="pl-PL" smtClean="0"/>
              <a:t>9</a:t>
            </a:fld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89" y="6288073"/>
            <a:ext cx="3903924" cy="5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3825</TotalTime>
  <Words>3074</Words>
  <Application>Microsoft Office PowerPoint</Application>
  <PresentationFormat>Pokaz na ekranie (4:3)</PresentationFormat>
  <Paragraphs>468</Paragraphs>
  <Slides>67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67</vt:i4>
      </vt:variant>
    </vt:vector>
  </HeadingPairs>
  <TitlesOfParts>
    <vt:vector size="68" baseType="lpstr">
      <vt:lpstr>Motyw pakietu Office</vt:lpstr>
      <vt:lpstr>Prezentacja programu PowerPoint</vt:lpstr>
      <vt:lpstr>Prowadzenie studiów i innych form kształcenia</vt:lpstr>
      <vt:lpstr>Prezentacja programu PowerPoint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Prowadzenie studiów - możliwości</vt:lpstr>
      <vt:lpstr>Prezentacja programu PowerPoint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Formalne aspekty prowadzenia studiów</vt:lpstr>
      <vt:lpstr>Prezentacja programu PowerPoint</vt:lpstr>
      <vt:lpstr>Przebieg studiów</vt:lpstr>
      <vt:lpstr>Przebieg studiów</vt:lpstr>
      <vt:lpstr>Przebieg studiów</vt:lpstr>
      <vt:lpstr>Przebieg studiów</vt:lpstr>
      <vt:lpstr>Przebieg studiów</vt:lpstr>
      <vt:lpstr>Przebieg studiów</vt:lpstr>
      <vt:lpstr>Przebieg studiów</vt:lpstr>
      <vt:lpstr>Przebieg studiów</vt:lpstr>
      <vt:lpstr>Przebieg studiów</vt:lpstr>
      <vt:lpstr>Przebieg studiów</vt:lpstr>
      <vt:lpstr>Prezentacja programu PowerPoint</vt:lpstr>
      <vt:lpstr>Pozostałe formy kształcenia w uczelni</vt:lpstr>
      <vt:lpstr>Pozostałe formy kształcenia w uczelni</vt:lpstr>
      <vt:lpstr>Pozostałe formy kształcenia w uczelni</vt:lpstr>
      <vt:lpstr>Pozostałe formy kształcenia w uczelni</vt:lpstr>
      <vt:lpstr>Pozostałe formy kształcenia w uczelni</vt:lpstr>
      <vt:lpstr>Prezentacja programu PowerPoint</vt:lpstr>
      <vt:lpstr>Polska Komisja Akredytacyjna</vt:lpstr>
      <vt:lpstr>Polska Komisja Akredytacyjna</vt:lpstr>
      <vt:lpstr>Polska Komisja Akredytacyjna</vt:lpstr>
      <vt:lpstr>Polska Komisja Akredytacyjna</vt:lpstr>
      <vt:lpstr>Polska Komisja Akredytacyjna</vt:lpstr>
      <vt:lpstr>Polska Komisja Akredytacyjna</vt:lpstr>
      <vt:lpstr>Polska Komisja Akredytacyjna</vt:lpstr>
      <vt:lpstr>Polska Komisja Akredytacyjna</vt:lpstr>
      <vt:lpstr>Polska Komisja Akredytacyjna</vt:lpstr>
      <vt:lpstr>Dziękuję za uwagę ewentualne pytania prosimy kierować na adres konstytucjadlanauki@mnisw.gov.pl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</dc:creator>
  <cp:lastModifiedBy>Kulpińska Klaudia</cp:lastModifiedBy>
  <cp:revision>158</cp:revision>
  <dcterms:created xsi:type="dcterms:W3CDTF">2017-09-04T07:10:50Z</dcterms:created>
  <dcterms:modified xsi:type="dcterms:W3CDTF">2018-10-02T09:38:46Z</dcterms:modified>
</cp:coreProperties>
</file>