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93" r:id="rId12"/>
    <p:sldId id="394" r:id="rId13"/>
    <p:sldId id="395" r:id="rId14"/>
    <p:sldId id="396" r:id="rId15"/>
    <p:sldId id="277" r:id="rId16"/>
    <p:sldId id="376" r:id="rId17"/>
    <p:sldId id="377" r:id="rId18"/>
    <p:sldId id="378" r:id="rId19"/>
    <p:sldId id="379" r:id="rId20"/>
    <p:sldId id="380" r:id="rId21"/>
    <p:sldId id="381" r:id="rId22"/>
    <p:sldId id="382" r:id="rId23"/>
    <p:sldId id="383" r:id="rId24"/>
    <p:sldId id="384" r:id="rId25"/>
    <p:sldId id="385" r:id="rId26"/>
    <p:sldId id="392" r:id="rId27"/>
    <p:sldId id="287" r:id="rId28"/>
    <p:sldId id="288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2" r:id="rId50"/>
    <p:sldId id="313" r:id="rId51"/>
    <p:sldId id="311" r:id="rId52"/>
    <p:sldId id="351" r:id="rId53"/>
    <p:sldId id="352" r:id="rId54"/>
    <p:sldId id="390" r:id="rId55"/>
    <p:sldId id="353" r:id="rId56"/>
    <p:sldId id="354" r:id="rId57"/>
    <p:sldId id="355" r:id="rId58"/>
    <p:sldId id="356" r:id="rId59"/>
    <p:sldId id="357" r:id="rId60"/>
    <p:sldId id="358" r:id="rId61"/>
    <p:sldId id="359" r:id="rId62"/>
    <p:sldId id="360" r:id="rId63"/>
    <p:sldId id="361" r:id="rId64"/>
    <p:sldId id="362" r:id="rId65"/>
    <p:sldId id="365" r:id="rId66"/>
    <p:sldId id="391" r:id="rId67"/>
    <p:sldId id="367" r:id="rId68"/>
    <p:sldId id="368" r:id="rId69"/>
    <p:sldId id="369" r:id="rId70"/>
    <p:sldId id="370" r:id="rId71"/>
    <p:sldId id="371" r:id="rId72"/>
    <p:sldId id="372" r:id="rId7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60650" y="2930985"/>
            <a:ext cx="3822700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3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4629150" y="1471613"/>
            <a:ext cx="4005263" cy="44069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1208283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370334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3826263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7C642A37-5508-FE47-8510-1B04121A2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52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81407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FB969277-FB96-5A43-9AE8-352A1DABF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8872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81407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2925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8" name="Symbol zastępczy numeru slajdu 5">
            <a:extLst>
              <a:ext uri="{FF2B5EF4-FFF2-40B4-BE49-F238E27FC236}">
                <a16:creationId xmlns:a16="http://schemas.microsoft.com/office/drawing/2014/main" xmlns="" id="{A28EB8A5-C13D-3D49-BF0E-E6FE396C4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02474" y="1925489"/>
            <a:ext cx="467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xmlns="" id="{00043BD1-5EA3-1442-B10B-98B7D2D7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9717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8114116" y="5420479"/>
            <a:ext cx="467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4" name="Symbol zastępczy numeru slajdu 5">
            <a:extLst>
              <a:ext uri="{FF2B5EF4-FFF2-40B4-BE49-F238E27FC236}">
                <a16:creationId xmlns:a16="http://schemas.microsoft.com/office/drawing/2014/main" xmlns="" id="{DEDD77BF-BB22-2146-827B-7A1250FB8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85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8234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3042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506949" y="1999895"/>
            <a:ext cx="8127974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05305"/>
            <a:ext cx="8127974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12223" y="385681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00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646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emf"/><Relationship Id="rId7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mailto:konstytucjadlanauki@mnisw.gov.pl" TargetMode="Externa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4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KDN-prezetacja-tlo-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9144000" cy="6842760"/>
          </a:xfrm>
          <a:prstGeom prst="rect">
            <a:avLst/>
          </a:prstGeom>
        </p:spPr>
      </p:pic>
      <p:grpSp>
        <p:nvGrpSpPr>
          <p:cNvPr id="17" name="Grupa 16"/>
          <p:cNvGrpSpPr/>
          <p:nvPr/>
        </p:nvGrpSpPr>
        <p:grpSpPr>
          <a:xfrm>
            <a:off x="663223" y="1892292"/>
            <a:ext cx="7807361" cy="3952875"/>
            <a:chOff x="2222500" y="2734221"/>
            <a:chExt cx="4699000" cy="2666121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2" name="Łącznik prosty 11"/>
          <p:cNvCxnSpPr/>
          <p:nvPr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2653236" y="4527435"/>
            <a:ext cx="3835400" cy="558800"/>
            <a:chOff x="2435888" y="3442389"/>
            <a:chExt cx="3835400" cy="558800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4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Picture 17" descr="MNiSW-kolo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1398609" y="2536793"/>
            <a:ext cx="63064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USTRÓJ UCZELNI </a:t>
            </a:r>
            <a:b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SPRAWY ORGANIZACYJNE</a:t>
            </a:r>
          </a:p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I NADZÓR </a:t>
            </a:r>
          </a:p>
        </p:txBody>
      </p:sp>
      <p:pic>
        <p:nvPicPr>
          <p:cNvPr id="16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3"/>
            <a:ext cx="3647580" cy="5330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4" y="647680"/>
            <a:ext cx="3607267" cy="852660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775" y="6309320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5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20" y="2457511"/>
            <a:ext cx="6737480" cy="3055496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600" dirty="0">
                <a:latin typeface="Montserrat Medium" panose="00000600000000000000" pitchFamily="2" charset="-18"/>
              </a:rPr>
              <a:t>	</a:t>
            </a:r>
            <a:r>
              <a:rPr lang="pl-PL" sz="1600" dirty="0" smtClean="0">
                <a:latin typeface="Montserrat Medium" panose="00000600000000000000" pitchFamily="2" charset="-18"/>
              </a:rPr>
              <a:t>     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publiczne 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niepubliczne 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akademickie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zawodowe 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14709" y="2057400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Uczelnie  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xmlns="" id="{C308BA25-BACA-4F94-A8CD-B1A21DA6CB2B}"/>
              </a:ext>
            </a:extLst>
          </p:cNvPr>
          <p:cNvCxnSpPr/>
          <p:nvPr/>
        </p:nvCxnSpPr>
        <p:spPr>
          <a:xfrm>
            <a:off x="4328160" y="2733040"/>
            <a:ext cx="1371600" cy="497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xmlns="" id="{A9016AEB-157C-4207-B755-49DEE11F22A4}"/>
              </a:ext>
            </a:extLst>
          </p:cNvPr>
          <p:cNvCxnSpPr/>
          <p:nvPr/>
        </p:nvCxnSpPr>
        <p:spPr>
          <a:xfrm flipH="1">
            <a:off x="3058160" y="2733040"/>
            <a:ext cx="1193100" cy="497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xmlns="" id="{0E0CE702-F38E-4F38-8DA3-53B851EE1973}"/>
              </a:ext>
            </a:extLst>
          </p:cNvPr>
          <p:cNvCxnSpPr>
            <a:cxnSpLocks/>
          </p:cNvCxnSpPr>
          <p:nvPr/>
        </p:nvCxnSpPr>
        <p:spPr>
          <a:xfrm>
            <a:off x="4358640" y="4289483"/>
            <a:ext cx="1351280" cy="5119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xmlns="" id="{6D08B4ED-EC0B-4D54-9898-DA46A05DF94D}"/>
              </a:ext>
            </a:extLst>
          </p:cNvPr>
          <p:cNvCxnSpPr>
            <a:cxnSpLocks/>
          </p:cNvCxnSpPr>
          <p:nvPr/>
        </p:nvCxnSpPr>
        <p:spPr>
          <a:xfrm flipH="1">
            <a:off x="3068320" y="4303569"/>
            <a:ext cx="1193100" cy="497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996952"/>
            <a:ext cx="7259320" cy="243864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działalność naukową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posiada kategorię naukową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A+, A lub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 w co najmniej jednej dyscyplinie naukowej albo artystycznej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prowadzić kształcenie doktorantów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prowadzi kształcenia specjalistycznego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akademicka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0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640985"/>
            <a:ext cx="7259320" cy="302026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posiada żadnej kategorii naukowej lub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posiada w żadnej dyscyplinie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kategorii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naukowej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kształcenie uwzględniające potrzeby otoczenia społeczno-gospodarczego </a:t>
            </a: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studia pierwszego stopnia i może prowadzić studia drugiego stopnia lub jednolite studia  magisterskie 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kształcenie wyłącznie o profilu praktycznym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prowadzić kształcenie specjalistyczne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Tx/>
              <a:buChar char="-"/>
            </a:pPr>
            <a:endParaRPr lang="pl-PL" sz="1800" b="1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Uczelnia zawodowa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0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19" y="2891845"/>
            <a:ext cx="7110011" cy="2698522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zgodą Ministra (decyzja administracyjna)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wyniku zaprzestania spełniania wymogu posiadania kat. A+, A lub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minimum 1 dyscyplinie naukowej lub artystycznej </a:t>
            </a: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momencie zmiany statusu: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dostosowuje prowadzone kształcenie na studiach 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profilu praktycznego  (w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terminie 12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miesięcy)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prowadząca kształcenie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doktorantów zaprzestaje tego kształcenia z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końcem roku akademickiego (obowiązek zapewnienia możliwości kontunuowania kształcenia)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198" y="2060848"/>
            <a:ext cx="7154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Zmiana statusu uczelni akademickiej na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zawodową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0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895600"/>
            <a:ext cx="7259320" cy="2540000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dotychczasowe uczelnie akademickie i zawodowe stają się uczelniami akademickim i zawodowymi w rozumieniu nowych przepisów </a:t>
            </a:r>
          </a:p>
          <a:p>
            <a:pPr marL="28575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działające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 1 października 2018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mają prawo posługiwać się dotychczasowymi nazwami </a:t>
            </a:r>
          </a:p>
          <a:p>
            <a:pPr marL="28575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chęci zmiany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nazwy uczelni (już działającej) o okresie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1 października 2018 r.  do 31 grudnia 2021 r.  stosuje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 przepisy (warunki) dotychczasowe 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8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3010316"/>
            <a:ext cx="7259320" cy="2866955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/>
              <a:t>1 października 2018 do 30 </a:t>
            </a:r>
            <a:r>
              <a:rPr lang="pl-PL" sz="1800" dirty="0"/>
              <a:t>września 2019 r. senaty uczelni publicznych mogą złożyć do </a:t>
            </a:r>
            <a:r>
              <a:rPr lang="pl-PL" sz="1800" dirty="0" smtClean="0"/>
              <a:t>Ministra wniosek </a:t>
            </a:r>
            <a:r>
              <a:rPr lang="pl-PL" sz="1800" dirty="0"/>
              <a:t>o włączenie filii uczelni publicznej do innej uczelni publicznej mającej siedzibę w tej samej miejscowości, w której mieści się ta </a:t>
            </a:r>
            <a:r>
              <a:rPr lang="pl-PL" sz="1800" dirty="0" smtClean="0"/>
              <a:t>filia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/>
              <a:t>umowa między uczelniami (mienie, kontynuacja kształcenia, stosunki pracy)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/>
              <a:t>rozporządzenie Ministra w sprawie włączenia i przeniesienia na uczelnię pozwoleń na </a:t>
            </a:r>
            <a:r>
              <a:rPr lang="pl-PL" sz="1800" dirty="0"/>
              <a:t>utworzenie </a:t>
            </a:r>
            <a:r>
              <a:rPr lang="pl-PL" sz="1800" dirty="0" smtClean="0"/>
              <a:t>studiów przysługujących filii</a:t>
            </a:r>
            <a:endParaRPr lang="pl-PL" sz="1800" dirty="0"/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przejściowy  - włączanie filii do innej uczelni 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089098"/>
            <a:ext cx="75655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3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71600" y="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708920"/>
            <a:ext cx="4101942" cy="1008112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2600" dirty="0" smtClean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17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894667"/>
            <a:ext cx="4436908" cy="2774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Tryb uchwalania/ nadawania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Okres przejściowy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Przygotowanie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statutu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679164"/>
            <a:ext cx="7023056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sposób powoływania i odwoływania organów uczelni, w tym podmioty uprawnione do wskazywania kandydatów na rektora, oraz sposób organizowania wyborów do organów uczelni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 rady uczelni oraz senatu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i tryb funkcjonowania rady uczelni, senatu i kolegium elektorów (w tym skład kolegium oraz tryb wyboru jego członków)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sprawowania wewnętrznego nadzoru nad aktami wydawanymi przez organy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typy jednostek organizacyjnych uczelni;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funkcje kierownicze w uczelni;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powoływania osób do pełnienia funkcji kierowniczych w uczelni i ich odwoływania;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nadawania tytułu doktora honoris causa;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prowadzenia działalności gospodarczej przez uczelnię;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0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-78" r="31214" b="12833"/>
          <a:stretch/>
        </p:blipFill>
        <p:spPr>
          <a:xfrm>
            <a:off x="4680684" y="1581249"/>
            <a:ext cx="3859812" cy="417032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3826263" cy="1162050"/>
          </a:xfrm>
        </p:spPr>
        <p:txBody>
          <a:bodyPr anchor="t">
            <a:norm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pl-PL" sz="2600" dirty="0" smtClean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prezentacji</a:t>
            </a:r>
            <a:endParaRPr lang="en-US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1"/>
          </p:nvPr>
        </p:nvSpPr>
        <p:spPr>
          <a:xfrm>
            <a:off x="506948" y="1581249"/>
            <a:ext cx="4006329" cy="4170328"/>
          </a:xfrm>
        </p:spPr>
        <p:txBody>
          <a:bodyPr>
            <a:normAutofit/>
          </a:bodyPr>
          <a:lstStyle/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Uczelnia – główny podmiot systemu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Organy uczelni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Nadzór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nad systemem szkolnictwa wyższego i nauki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Medium" pitchFamily="2" charset="0"/>
            </a:endParaRPr>
          </a:p>
        </p:txBody>
      </p:sp>
      <p:grpSp>
        <p:nvGrpSpPr>
          <p:cNvPr id="3" name="Grupa 11"/>
          <p:cNvGrpSpPr/>
          <p:nvPr/>
        </p:nvGrpSpPr>
        <p:grpSpPr>
          <a:xfrm>
            <a:off x="4822162" y="1666469"/>
            <a:ext cx="3619308" cy="4018533"/>
            <a:chOff x="463822" y="1666469"/>
            <a:chExt cx="3619308" cy="4018533"/>
          </a:xfrm>
        </p:grpSpPr>
        <p:pic>
          <p:nvPicPr>
            <p:cNvPr id="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822" y="1666469"/>
              <a:ext cx="431800" cy="571500"/>
            </a:xfrm>
            <a:prstGeom prst="rect">
              <a:avLst/>
            </a:prstGeom>
          </p:spPr>
        </p:pic>
        <p:pic>
          <p:nvPicPr>
            <p:cNvPr id="5" name="Obraz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3651330" y="5113502"/>
              <a:ext cx="431800" cy="571500"/>
            </a:xfrm>
            <a:prstGeom prst="rect">
              <a:avLst/>
            </a:prstGeom>
          </p:spPr>
        </p:pic>
      </p:grp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xmlns="" id="{77FB09B5-CB38-2445-9C9A-EBD462DF8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</a:t>
            </a:fld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924944"/>
            <a:ext cx="6737480" cy="268800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dysponowania mieniem uczelni;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nadawania regulaminu organizacyjnego;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porządkowe dotyczące odbywania zgromadzeń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485E2FC-DBA8-4CFE-BC2E-54E1467FB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240" y="4267282"/>
            <a:ext cx="1282999" cy="103967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3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kwalifikacje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wymagane od nauczycieli akademickich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i warunki przeprowadzania konkursów na nauczyciela akademickiego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wyboru i skład uczelnianej komisji dyscyplinarnej dla nauczycieli akademickich oraz komisji dyscyplinarnych (I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instancji) dla studentów i doktorantów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uczelniach wojskowych oraz służb państwowych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określa ograny uczelni wykonujące zadania rady uczelni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4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7214632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 na zajęcie stanowiska przez samorząd studentów lub doktorantów w odniesieniu do kandydata do pełnienia funkcji kierowniczej w uczelni, do zakresu obowiązków której należą sprawy studentów lub doktorantów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 do wyrażenia opinii przez samorząd studentów lub doktorantów w odniesieniu do programu studiów lub programu kształcenia w szkole doktorskiej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32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niepublicznej wskazuje osobę fizyczną albo osobę prawną (inną niż jednostka samorządu terytorialnego albo państwowa albo samorządowa osoba prawna), która staje się założycielem w przypadku jego śmierci albo utraty osobowości prawnej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niepublicznej określa tryb likwidacji uczelni oraz przeznaczenie składników mienia uczelni po zakończeniu likwidacji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7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1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579430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publiczna – senat po zaciągnięciu opinii rady uczelni oraz związków zawodowych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uczelni wojskowej </a:t>
            </a:r>
            <a:r>
              <a:rPr lang="pl-PL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służb państwowych wejście w życie statut jest uzależnione od decyzji nadzorującego ministra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niepubliczna – senat uczelni chyba, że statut przyznaje tą kompetencję założycielowi lub określonemu organowi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Tryb uchwalania/ nadawania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5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579430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dotychczasowe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statuty uczelni zachowują moc do czasu wejścia w życie nowych tj. 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nowe statuty uczelni: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publicznych – uchwalą senaty, 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niepublicznych – uchwalą senaty albo nadadzą założyciele albo inne określone w statutach organy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na podstawie nowych przepisów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7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852936"/>
            <a:ext cx="6737480" cy="2637697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czego rozpocząć? </a:t>
            </a:r>
            <a:endParaRPr lang="pl-PL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Kiedy zacząć prace i kiedy uchwalić? </a:t>
            </a:r>
            <a:endParaRPr lang="pl-PL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Kogo włączyć w prace?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Nowy 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czy korekta </a:t>
            </a: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obecnego, nowa czy stara struktura? 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aspekt merytoryczny 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aspekt legislacyjny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Okres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przejściowy!</a:t>
            </a:r>
          </a:p>
          <a:p>
            <a:pPr marL="458550" lvl="1">
              <a:buClr>
                <a:srgbClr val="E81B29"/>
              </a:buClr>
              <a:buSzPct val="100000"/>
            </a:pP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Propozycja podejścia do opracowania statutu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899592" y="2104102"/>
            <a:ext cx="75655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</a:t>
            </a:r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19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468866"/>
            <a:ext cx="4101942" cy="1087720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  <a:r>
              <a:rPr lang="pl-PL" sz="2600" dirty="0">
                <a:solidFill>
                  <a:srgbClr val="E81B29"/>
                </a:solidFill>
                <a:latin typeface="Montserrat" pitchFamily="2" charset="0"/>
              </a:rPr>
              <a:t/>
            </a:r>
            <a:br>
              <a:rPr lang="pl-PL" sz="2600" dirty="0">
                <a:solidFill>
                  <a:srgbClr val="E81B29"/>
                </a:solidFill>
                <a:latin typeface="Montserrat" pitchFamily="2" charset="0"/>
              </a:rPr>
            </a:br>
            <a:endParaRPr lang="pl-PL" sz="2600" dirty="0">
              <a:solidFill>
                <a:srgbClr val="E81B29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28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429001"/>
            <a:ext cx="4436908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Rektor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Rada uczelni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Senat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Inne organy uczelni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Funkcje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kierownicze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Okres przejściowy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2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publicznej – rada uczelni, rektor i senat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niepublicznej – rektor i senat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może przewidywać również inne organy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Organy uczelni 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8" y="2145541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uczelni publicznej wybiera kolegium elektorów spośród kandydatów wskazanych przez radę uczelni (po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zasięgnięciu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opinii senatu)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inny podmiot wskazany w statucie 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niepublicznej powołuje założyciel albo wybiera senat albo inny określony w statucie organ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22513"/>
            <a:ext cx="6951048" cy="262307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Rektorem może być osoba, która: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pełną zdolność do czynności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prawnych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korzysta z pełni praw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publicznych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była skazana prawomocnym wyrokiem za umyślne przestępstwo lub umyślne przestępstwo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skarbowe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była karana karą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dyscyplinarną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okresie od dnia 22 lipca 1944 r. do dnia 31 lipca 1990 r. nie pracowała w organach bezpieczeństwa państwa, nie pełniła w nich służby ani nie współpracowała z tymi organami;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posiada wykształcenie wyższe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18116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0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664178"/>
            <a:ext cx="6737480" cy="28264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Rektorem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być osoba, która: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uczelni publicznych dodatkowo: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posiada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stopień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doktora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nie ukończyła 67. roku życia w dniu rozpoczęcia kadencji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550" lvl="1">
              <a:buClr>
                <a:srgbClr val="E81B29"/>
              </a:buClr>
              <a:buSzPct val="100000"/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Statut może określać dodatkowe wymagania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</a:t>
            </a:r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 </a:t>
            </a:r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uczelni publicznej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trwa 4 lata (od 1 września)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sama osoba 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być rektorem przez więcej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niż 2 następujące po sobie kadencje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6A92E45-DA82-4233-9241-D4E44C436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4138655"/>
            <a:ext cx="962025" cy="101136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79430"/>
            <a:ext cx="6737480" cy="291120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8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domniemanie kompetencji rektora </a:t>
            </a:r>
          </a:p>
          <a:p>
            <a:pPr marL="458550" lvl="1">
              <a:buClr>
                <a:srgbClr val="E81B29"/>
              </a:buClr>
              <a:buSzPct val="100000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wszystkie sprawy uczelni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niezastrzeżone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ustawę lub statut do kompetencji innych organów uczelni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6F50371B-E0A2-4EC6-8DC5-8F00E7D84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934" y="4442735"/>
            <a:ext cx="1128506" cy="104789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3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852936"/>
            <a:ext cx="6737480" cy="26642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Zadania rektora obejmują: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reprezentowanie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zarządzanie uczelnią;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przygotowywanie projektu statutu oraz projektu strategii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składanie sprawozdania z realizacji strategii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wykonywanie czynności z zakresu prawa pracy;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</a:t>
            </a:r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 </a:t>
            </a:r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708920"/>
            <a:ext cx="6737480" cy="278171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powoływanie osób do pełnienia funkcji kierowniczych w uczelni i ich odwoływanie;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polityki kadrowej w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studiów na określonym kierunku, poziomie i profilu;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szkół doktorskich;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gospodarki finansowej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zapewnianie wykonywania przepisów obowiązujących w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  <a:r>
              <a:rPr lang="pl-PL" sz="2000" b="1" dirty="0">
                <a:latin typeface="Montserrat" pitchFamily="2" charset="0"/>
              </a:rPr>
              <a:t>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2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Skład: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albo 8 członków powoływanych przez senat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osoby spoza wspólnoty uczelni stanowią co najmniej 50% ww. osób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przewodniczący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samorządu studentów (z mocy prawa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550" lvl="1">
              <a:buClr>
                <a:srgbClr val="E81B29"/>
              </a:buClr>
              <a:buSzPct val="100000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550" lvl="1">
              <a:buClr>
                <a:srgbClr val="E81B29"/>
              </a:buClr>
              <a:buSzPct val="100000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Przewodniczącym rady jest zawsze  członek pochodzący spoza wspólnoty uczelni wybrany przez senat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6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8822" y="2522513"/>
            <a:ext cx="7241570" cy="3029675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Członkiem może być osoba, która: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 pełną zdolność do czynności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prawnych i korzysta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 pełni praw publicznych;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była skazana prawomocnym wyrokiem za umyślne przestępstwo lub umyślne przestępstwo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skarbowe ani 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była karana karą dyscyplinarną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okresie od dnia 22 lipca 1944 r. do dnia 31 lipca 1990 r. nie pracowała w organach bezpieczeństwa państwa, nie pełniła w nich służby ani nie współpracowała z tymi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organami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posiada wykształcenie wyższe (nie dotyczy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przewodniczącego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samorządu studentów)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ukończyła 67. roku życia do dnia rozpoczęcia kadencji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Członkiem </a:t>
            </a:r>
            <a:r>
              <a:rPr lang="pl-PL" sz="1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może być osoba, która: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pełni funkcję organu jakiejkolwiek uczelni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członkiem rady innej uczelni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jest zatrudniona w administracji publicznej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666999"/>
            <a:ext cx="7489371" cy="309623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uczelnie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Polska Akademia Nauk oraz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instytuty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naukowe PAN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instytuty badawcze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międzynarodowe instytuty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naukowe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federacje wyżej wymienionych podmiotów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Polska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Akademia Umiejętności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inne podmioty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57400"/>
            <a:ext cx="59544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Podmioty systemu </a:t>
            </a:r>
            <a:endParaRPr lang="pl-PL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021688B9-5F16-4DF5-90B1-15E1E0A4A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86" y="2467310"/>
            <a:ext cx="959711" cy="9616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trwa 4 lata (od 1 stycznia po wyborach rektora)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sama osoba nie więcej niż 2 następujące po sobie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kadencje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członkowi rady przysługuje wynagrodzenie  (maksymalnie 4 294,70)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 na podstawie swojego regulaminu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zasad działania określonych w statucie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522514"/>
            <a:ext cx="7766248" cy="3426766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zadań rady należy: 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opiniowanie projektu strategii uczelni;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opiniowanie projektu statutu;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monitorowanie gospodarki finansowej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(w tym opiniowanie planu rzeczowo – finansowego i zatwierdzanie sprawozdania z jego wykonania a także zatwierdzanie sprawozdania finansowego)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monitorowanie zarządzania uczelnią;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wskazywanie kandydatów na rektora, po zaopiniowaniu przez senat;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opiniowanie sprawozdania z realizacji strategii uczelni;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wykonywanie innych zadań określonych w statucie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1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702560"/>
            <a:ext cx="6737480" cy="278807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 senatu publicznej uczelni akademickiej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profesorowie i profesorowie uczelni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mniej niż 50%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nauczyciele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akademiccy zatrudnieni na innych stanowiskach i pracownicy niebędący nauczycielami akademickimi (nie mniej niż 25%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studenci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doktoranci (nie mniej niż 20% składu senatu),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702560"/>
            <a:ext cx="6737480" cy="278807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 senatu publicznej uczelni zawodowej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nauczyciele akademiccy posiadający co najmniej stopień doktora (nie mniej niż 50%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nauczyciele akademiccy nieposiadający stopnia doktora i pracownicy niebędący nauczycielami akademickimi, (nie mniej niż 25%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studenci (nie mniej niż 20% składu senatu)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745076" y="2492896"/>
            <a:ext cx="7230524" cy="342286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Członkiem może być osoba, która: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 pełną zdolność do czynności prawnych;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korzysta z pełni praw publicznych;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była skazana prawomocnym wyrokiem za umyślne przestępstwo lub umyślne przestępstwo skarbowe;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była karana karą dyscyplinarną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okresie od dnia 22 lipca 1944 r. do dnia 31 lipca 1990 r. nie pracowała w organach bezpieczeństwa państwa, nie pełniła w nich służby ani nie współpracowała z tymi organami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ukończyła 67. roku życia do dnia rozpoczęcia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kadencji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48360" y="198884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B50A8FB1-7F42-4DF1-B654-0B19AFF0A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404" y="1888898"/>
            <a:ext cx="1029196" cy="92272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5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trwa 4 lata (od września)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sama osoba nie więcej niż 2 następujące po sobie kadencje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przewodniczącym jest rektor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wybór studentów i doktorantów jest określony w regulaminach ich samorządów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określone w statucie uczelni (publicznej lub niepublicznej)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wymagania dla osób pełniących funkcje organu jednoosobowego lub członków organów kolegialnych – analogiczne jak w przypadku rektora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może określić dodatkowe wymagania 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Inne organy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9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822969"/>
            <a:ext cx="7167072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rozstrzyga jakie funkcje kierownicze będą występowały w uczelni, a także określa zasady powoływania i odwoływania osób na funkcje kierownicze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 powołuje i odwołuje osoby na funkcje kierownicze 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powołanie osoby do pełnienia funkcji kierowniczej, do której zakresu obowiązków należą sprawy studenckie lub sprawy doktorantów, wymaga uzgodnienia odpowiednio z samorządem studenckim lub samorządem doktorantów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Funkcje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kierownicze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1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579430"/>
            <a:ext cx="7142624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rektorzy uczelni publicznych pełnią funkcję do końca kadencji (kadencje rozpoczęte 2015 i 2017 kończą się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sierpnia 2020 r.)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okresie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1października 2018 r. do 30 września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prorektorzy uczelni pełnią swoje dotychczasowe funkcje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4755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– organy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jednoosobowe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1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783840"/>
            <a:ext cx="6737480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senaty uczelni publicznych działają do końca kadencji rozpoczętej przed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2018 r.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kadencje senatów rozpoczęte w 2015 i 2017 r. trwają do 31 sierpnia 2020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czasu powołania pierwszej rady uczelni jej zadania wykonuje senat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- senat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666999"/>
            <a:ext cx="7489371" cy="2534175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Narodowe Centrum Badań i Rozwoju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Narodowe Centrum Nauki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Narodowa Agencja Wymiany Akademickiej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57400"/>
            <a:ext cx="6191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Podmioty działające na rzecz systemu </a:t>
            </a:r>
            <a:endParaRPr lang="pl-PL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021688B9-5F16-4DF5-90B1-15E1E0A4A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86" y="2467310"/>
            <a:ext cx="959711" cy="9616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783840"/>
            <a:ext cx="7167072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czerwca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senaty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powołują pierwszą radę uczelni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pierwszej rady (kadencja „zerowa”) trwa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31 grudnia 2020 r.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kadencji „zerowej” nie wlicza się do limitu możliwych kadencji członka rady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okresie od powołania 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 wykonuje obowiązki w ograniczonym zakresie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– rada uczelni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9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20" y="2595545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września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 podstawowych jednostek organizacyjnych oraz kierownicy tych jednostek przestają być organami uczelni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rektorzy wstępują 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obowiązki dotychczasowych  kierowników podstawowych jednostek organizacyjnych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–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podstawowe jednostki organizacyjne 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52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089098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2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468866"/>
            <a:ext cx="4101942" cy="1087720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53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717033"/>
            <a:ext cx="4436908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Stwierdzenie nieważności aktów uczelnianych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Inne uprawnienia Ministra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Odwołanie  rektora  </a:t>
            </a:r>
            <a:endParaRPr lang="pl-PL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Skrócenie </a:t>
            </a: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kadencji rady uczelni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0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1421" cy="412087"/>
          </a:xfrm>
        </p:spPr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838200" y="2753414"/>
            <a:ext cx="6737480" cy="2600905"/>
          </a:xfrm>
        </p:spPr>
        <p:txBody>
          <a:bodyPr anchor="ctr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 systemie Minister sprawuje 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sprawuje nadzór nad</a:t>
            </a: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czelniami w zakresie zgodności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działania z przepisami prawa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prawidłowości wydatkowania środków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publicznych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instytutami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PAN, instytutami badawczymi i instytutami międzynarodowymi w zakresie zgodności działania z przepisami dotyczącymi kształcenia w szkole doktorskiej oraz prawidłowości wydatkowania środków publicznych przekazanych przez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ministra;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PAU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RGNiSW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PSRP, KRD oraz podmiotami, o których mowa w art. 7 ust. 1 pkt 8, w zakresie prawidłowości wydatkowania środków publicznych przekazanych przez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ministra;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NAWA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NCBiR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i NCN, w zakresie prawidłowości wydatkowania środków z budżetu państwa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8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1421" cy="412087"/>
          </a:xfrm>
        </p:spPr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838200" y="2753414"/>
            <a:ext cx="6737480" cy="2600905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Minister sprawuje nadzór nad uczelniami w zakresie: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zgodności działania z przepisami prawa 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prawidłowości wydatkowania środków publicznych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7" y="2729100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46775" y="2282663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xmlns="" id="{59028307-8F09-4DB7-B959-2EF3CBECD7A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uczelniami: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wojskowymi,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służb państwowych,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artystycznymi,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medycznymi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morskimi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sprawowany jest przez właściwych ministrów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7" y="1781364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xmlns="" id="{59028307-8F09-4DB7-B959-2EF3CBECD7A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 nadzoru Minister może: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żądać od uczelni informacji i wyjaśnień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dokonywać kontroli działalności uczelni 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uczelni niepublicznych dotyczy to również informacji i wyjaśnień od jej założyciela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7" y="1781364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xmlns="" id="{59028307-8F09-4DB7-B959-2EF3CBECD7A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prowadzona jest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podstawie przepisów ustawy  o kontroli w administracji rządowej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kontroli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mogą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zostać powołani eksperci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1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59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726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Stwierdzenie nieważności aktów uczelnianych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7023056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 stwierdza nieważność: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 wydanego przez organy uczelni, z wyłączeniem uchwały określającej sposób postępowania w sprawie nadania stopnia doktora oraz kwestii związanych z nadawaniem stopnia doktora habilitowanego, a także decyzji administracyjnej,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 założyciela w sprawie nadania statutu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w przypadku stwierdzenia ich niezgodności z przepisami prawa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1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145542"/>
            <a:ext cx="75655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</a:t>
            </a: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główny podmiot systemu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60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7478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Stwierdzenie nieważności aktów uczelnianych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rozstrzygnięcie w sprawie stwierdzenia nieważności aktu służy, w terminie 30 dni od dnia jego doręczenia, skarga do sądu administracyjnego.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o zaskarżaniu do sądu administracyjnego decyzji administracyjnych stosuje się odpowiednio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61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Wezwanie do usunięcia naruszenia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043608" y="2852936"/>
            <a:ext cx="7272808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Gdy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uczelnia, a w przypadku uczelni niepublicznej również jej założyciel: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narusza przepisy prawa lub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utworzenie studiów na określonym kierunku, poziomie i profilu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minister wzywa do zaprzestania tej działalności i usunięcia naruszenia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62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Wezwanie do usunięcia naruszenia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niezrealizowania wezwania Minister, w drodze decyzji administracyjnej, może zawiesić rekrutację na studia lub do szkoły doktorskiej na kolejny rok akademicki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decyzji nadaje się rygor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natychmiastowej wykonalności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63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7874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Nakazanie zaprzestania prowadzenia studiów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90240"/>
            <a:ext cx="6737480" cy="225216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stwierdzenia, że uczelnia prowadzi studia z naruszeniem przepisów określających warunki prowadzenia studiów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 nakazuje uczelni zaprzestanie tej działalności.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decyzja administracyjnej, której obligatoryjnie nadaje się rygor natychmiastowej wykonalności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5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64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Odwołanie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rektora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52936"/>
            <a:ext cx="6737480" cy="2589465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stwierdzenia naruszenia przez rektora przepisów prawa, minister może wystąpić do kolegium elektorów albo podmiotu, który dokonał wyboru rektora, albo go powołał z wnioskiem o odwołanie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rektora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o odwołanie rektora jest rozpatrywany w terminie 30 dni od dnia jego doręczenia, a nie – jak przewidywała dotychczasowa ustawa – od dnia jego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złożenia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czasu rozpatrzenia wniosku o odwołanie rektora minister może zawiesić go w pełnieniu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funkcji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65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Odwołanie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rektora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917562"/>
            <a:ext cx="7239080" cy="25248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 uporczywie lub rażąco narusza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prawa Minister może go odwołać, po zasięgnięciu opinii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RGNiSW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oraz właściwej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konferencji rektorów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 przedstawiane w terminie 30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dni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odwołania rektora przez Ministra, obowiązki rektora pełni najstarszy członek senatu posiadający co najmniej stopień doktora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nowego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rektora powołuje się na okres do końca kadencji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3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66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Zawieszenie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 mocy prawa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917562"/>
            <a:ext cx="6737480" cy="2524839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 zostaje zawieszony w pełnieniu funkcji z mocy prawa, w przypadku gdy toczy się przeciwko niemu postępowanie karne z oskarżenia publicznego o przestępstwo umyślne lub postępowanie o umyślne przestępstwo skarbowe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obowiązki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rektora pełni najstarszy członek senatu posiadający co najmniej stopień doktora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4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67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Skrócenie kadencji rady uczelni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19120"/>
            <a:ext cx="6737480" cy="232328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stwierdzenia naruszenia przez radę uczelni przepisów prawa, minister występuje do senatu z wnioskiem o skrócenie kadencji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C1D7F70-06BD-41C1-9BCA-464847645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14" y="4050685"/>
            <a:ext cx="1345705" cy="10691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68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19120"/>
            <a:ext cx="6737480" cy="232328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100 000 zł w przypadku prowadzenia studiów z w sposób nieuprawniony 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5.000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 w przypadku naruszenia terminu do wydania absolwentowi dyplomu ukończenia studiów wraz z suplementem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E64D14A-D0F1-4C31-BEA0-F40BE051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837" y="4569276"/>
            <a:ext cx="873125" cy="87312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69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52306" y="2924944"/>
            <a:ext cx="7508126" cy="2524839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50 000 zł w przypadku: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niezapewnienia studentom możliwość kontynowania studiów (po zaprzestaniu ich prowadzenia)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nieudostępnienia ogłoszenia o konkursie na stanowisko nauczyciela akademickiego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nieopublikowania w BIP wymaganych w ustawie dokumentów i informacji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niezawiadomienia Ministra oraz PKA o utworzeniu studiów,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rozpoczęciu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zaprzestaniu ich prowadzenia, zaprzestaniu spełniania warunków do ich prowadzenia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101441A-858A-4CBB-80D8-2BE9D48FA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5" y="1685925"/>
            <a:ext cx="873125" cy="87312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85439" y="2298584"/>
            <a:ext cx="5058561" cy="889234"/>
          </a:xfrm>
        </p:spPr>
        <p:txBody>
          <a:bodyPr>
            <a:normAutofit/>
          </a:bodyPr>
          <a:lstStyle/>
          <a:p>
            <a:r>
              <a:rPr lang="pl-PL" sz="2600" dirty="0" smtClean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447875"/>
            <a:ext cx="4436908" cy="3273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Autonomia uczelni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Nazwy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Uczelnie publiczne i niepubliczne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akademickie i zawodowe oraz ich zadania</a:t>
            </a: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Zmiana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obecnego statusu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 i okres przejściowy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70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9938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917562"/>
            <a:ext cx="6737480" cy="2524839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50 000 zł w przypadku: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niewprowadzenia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niezaktualizowania, niezarchiwizowania lub nieusunięcia danych do Systemu POL-on w zakresie wymaganym przepisami ustawy 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pobierania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studentów opłat z naruszeniem przepisów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3CFA8A7-15B6-4810-8992-F842179C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5" y="1685925"/>
            <a:ext cx="873125" cy="87312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7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71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97733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19120"/>
            <a:ext cx="6737480" cy="232328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wszczęte i niezakończone przed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2018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postępowania w sprawie kontroli prowadzi się na podstawie przepisów dotychczasowych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26440803-5A4F-4BE9-8946-621EF33D2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14" y="4050685"/>
            <a:ext cx="1345705" cy="106919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49" y="1999894"/>
            <a:ext cx="8127974" cy="1645129"/>
          </a:xfrm>
        </p:spPr>
        <p:txBody>
          <a:bodyPr>
            <a:normAutofit/>
          </a:bodyPr>
          <a:lstStyle/>
          <a:p>
            <a:r>
              <a:rPr lang="pl-PL" sz="3600" noProof="1">
                <a:latin typeface="Arial" panose="020B0604020202020204" pitchFamily="34" charset="0"/>
                <a:cs typeface="Arial" panose="020B0604020202020204" pitchFamily="34" charset="0"/>
              </a:rPr>
              <a:t>Dziękujemy za </a:t>
            </a:r>
            <a: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  <a:t>uwagę</a:t>
            </a:r>
            <a:b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</a:rPr>
              <a:t>ewentualne pytania prosimy kierować na adres </a:t>
            </a: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konstytucjadlanauki@mnisw.gov.pl</a:t>
            </a: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2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65104"/>
            <a:ext cx="8127974" cy="1361014"/>
          </a:xfrm>
        </p:spPr>
        <p:txBody>
          <a:bodyPr/>
          <a:lstStyle/>
          <a:p>
            <a:r>
              <a:rPr lang="en-US" dirty="0" err="1"/>
              <a:t>ul</a:t>
            </a:r>
            <a:r>
              <a:rPr lang="en-US" dirty="0"/>
              <a:t>. </a:t>
            </a:r>
            <a:r>
              <a:rPr lang="en-US" dirty="0" err="1"/>
              <a:t>Hoża</a:t>
            </a:r>
            <a:r>
              <a:rPr lang="en-US" dirty="0"/>
              <a:t> 20, </a:t>
            </a:r>
            <a:r>
              <a:rPr lang="en-US" dirty="0" err="1"/>
              <a:t>ul</a:t>
            </a:r>
            <a:r>
              <a:rPr lang="en-US" dirty="0"/>
              <a:t>. Wspólna1/3</a:t>
            </a:r>
          </a:p>
          <a:p>
            <a:r>
              <a:rPr lang="en-US" dirty="0"/>
              <a:t>00-529 Warszawa</a:t>
            </a:r>
          </a:p>
          <a:p>
            <a:endParaRPr lang="en-US" dirty="0"/>
          </a:p>
          <a:p>
            <a:r>
              <a:rPr lang="en-US" dirty="0"/>
              <a:t>tel. +48 (22) 529 27 18</a:t>
            </a:r>
          </a:p>
          <a:p>
            <a:r>
              <a:rPr lang="en-US" dirty="0"/>
              <a:t>fax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42126" y="5488019"/>
            <a:ext cx="1980000" cy="287999"/>
          </a:xfrm>
          <a:prstGeom prst="rect">
            <a:avLst/>
          </a:prstGeom>
        </p:spPr>
      </p:pic>
      <p:sp>
        <p:nvSpPr>
          <p:cNvPr id="4" name="PoleTekstowe 13"/>
          <p:cNvSpPr txBox="1"/>
          <p:nvPr/>
        </p:nvSpPr>
        <p:spPr>
          <a:xfrm>
            <a:off x="3050087" y="5507419"/>
            <a:ext cx="3244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noProof="1">
                <a:solidFill>
                  <a:schemeClr val="bg1"/>
                </a:solidFill>
                <a:latin typeface="Helvetica"/>
                <a:cs typeface="Helvetica"/>
              </a:rPr>
              <a:t>www.konstytucjadlanauki.gov.pl</a:t>
            </a:r>
          </a:p>
        </p:txBody>
      </p:sp>
      <p:pic>
        <p:nvPicPr>
          <p:cNvPr id="14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597" y="1951530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252384" y="2803835"/>
            <a:ext cx="431800" cy="5715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6309320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16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20" y="2733040"/>
            <a:ext cx="6737480" cy="303858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posiadają osobowość prawną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są autonomiczne (w prawnie określonych granicach)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prowadzą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na co najmniej jednym kierunku (wymóg)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prowadzą działalność w swojej siedzibie (lub na obszarze związku metropolitalnego)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mogą prowadzić działalność poza siedzibą (filia) 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600" dirty="0">
                <a:latin typeface="Montserrat Medium" panose="00000600000000000000" pitchFamily="2" charset="-18"/>
              </a:rPr>
              <a:t>		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96645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Uczelnie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759978"/>
            <a:ext cx="7634680" cy="2675622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„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akademia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zastrzeżona dla nazwy uczelni akademickiej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politechnika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uczelnia akademicka posiadająca kat.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naukową A+, A albo B+ 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dyscyplinach w zakresie nauk inżynieryjnych i technicznych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uniwersytet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uczelnia akademicka posiadająca kat. naukową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A+, A albo B+ w co najmniej 6 dyscyplinach naukowych lub artystycznych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zawierających się w co najmniej 3 dziedzinach nauki lub sztuki, zwanych dalej „dziedzinami”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Nazwy uczelni a wyniki kategoryzacji.</a:t>
            </a:r>
            <a:endParaRPr lang="pl-PL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Status uczelni a jej nazwa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3088</Words>
  <Application>Microsoft Office PowerPoint</Application>
  <PresentationFormat>Pokaz na ekranie (4:3)</PresentationFormat>
  <Paragraphs>619</Paragraphs>
  <Slides>72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72</vt:i4>
      </vt:variant>
    </vt:vector>
  </HeadingPairs>
  <TitlesOfParts>
    <vt:vector size="73" baseType="lpstr">
      <vt:lpstr>Motyw pakietu Office</vt:lpstr>
      <vt:lpstr>Prezentacja programu PowerPoint</vt:lpstr>
      <vt:lpstr>Plan prezentacji</vt:lpstr>
      <vt:lpstr>Prezentacja programu PowerPoint</vt:lpstr>
      <vt:lpstr>System szkolnictwa wyższego i nauki</vt:lpstr>
      <vt:lpstr>System szkolnictwa wyższego i nauki</vt:lpstr>
      <vt:lpstr>Prezentacja programu PowerPoint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Prezentacja programu PowerPoint</vt:lpstr>
      <vt:lpstr>Statut uczelni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Prezentacja programu PowerPoint</vt:lpstr>
      <vt:lpstr>Organy uczelni 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Struktura uczelni </vt:lpstr>
      <vt:lpstr>Organy uczelni </vt:lpstr>
      <vt:lpstr>Prezentacja programu PowerPoint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Dziękujemy za uwagę ewentualne pytania prosimy kierować na adres konstytucjadlanauki@mnisw.gov.pl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Czaja Marcin</dc:creator>
  <cp:lastModifiedBy>Kulpińska Klaudia</cp:lastModifiedBy>
  <cp:revision>63</cp:revision>
  <dcterms:created xsi:type="dcterms:W3CDTF">2018-09-18T07:07:14Z</dcterms:created>
  <dcterms:modified xsi:type="dcterms:W3CDTF">2018-10-02T09:38:10Z</dcterms:modified>
</cp:coreProperties>
</file>