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93" r:id="rId12"/>
    <p:sldId id="394" r:id="rId13"/>
    <p:sldId id="395" r:id="rId14"/>
    <p:sldId id="396" r:id="rId15"/>
    <p:sldId id="277" r:id="rId16"/>
    <p:sldId id="376" r:id="rId17"/>
    <p:sldId id="377" r:id="rId18"/>
    <p:sldId id="378" r:id="rId19"/>
    <p:sldId id="379" r:id="rId20"/>
    <p:sldId id="380" r:id="rId21"/>
    <p:sldId id="381" r:id="rId22"/>
    <p:sldId id="382" r:id="rId23"/>
    <p:sldId id="383" r:id="rId24"/>
    <p:sldId id="384" r:id="rId25"/>
    <p:sldId id="385" r:id="rId26"/>
    <p:sldId id="392" r:id="rId27"/>
    <p:sldId id="287" r:id="rId28"/>
    <p:sldId id="288" r:id="rId29"/>
    <p:sldId id="289" r:id="rId30"/>
    <p:sldId id="290" r:id="rId31"/>
    <p:sldId id="291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2" r:id="rId50"/>
    <p:sldId id="313" r:id="rId51"/>
    <p:sldId id="311" r:id="rId52"/>
    <p:sldId id="351" r:id="rId53"/>
    <p:sldId id="352" r:id="rId54"/>
    <p:sldId id="390" r:id="rId55"/>
    <p:sldId id="353" r:id="rId56"/>
    <p:sldId id="354" r:id="rId57"/>
    <p:sldId id="355" r:id="rId58"/>
    <p:sldId id="356" r:id="rId59"/>
    <p:sldId id="357" r:id="rId60"/>
    <p:sldId id="358" r:id="rId61"/>
    <p:sldId id="359" r:id="rId62"/>
    <p:sldId id="360" r:id="rId63"/>
    <p:sldId id="361" r:id="rId64"/>
    <p:sldId id="362" r:id="rId65"/>
    <p:sldId id="365" r:id="rId66"/>
    <p:sldId id="391" r:id="rId67"/>
    <p:sldId id="367" r:id="rId68"/>
    <p:sldId id="368" r:id="rId69"/>
    <p:sldId id="369" r:id="rId70"/>
    <p:sldId id="370" r:id="rId71"/>
    <p:sldId id="371" r:id="rId72"/>
    <p:sldId id="372" r:id="rId7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2018-10-02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2018-10-02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2018-10-02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16"/>
          <p:cNvGrpSpPr/>
          <p:nvPr userDrawn="1"/>
        </p:nvGrpSpPr>
        <p:grpSpPr>
          <a:xfrm>
            <a:off x="2222500" y="2645235"/>
            <a:ext cx="4699000" cy="2666121"/>
            <a:chOff x="2222500" y="2734221"/>
            <a:chExt cx="4699000" cy="2666121"/>
          </a:xfrm>
        </p:grpSpPr>
        <p:pic>
          <p:nvPicPr>
            <p:cNvPr id="10" name="Obraz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2500" y="2734221"/>
              <a:ext cx="431800" cy="571500"/>
            </a:xfrm>
            <a:prstGeom prst="rect">
              <a:avLst/>
            </a:prstGeom>
          </p:spPr>
        </p:pic>
        <p:pic>
          <p:nvPicPr>
            <p:cNvPr id="11" name="Obraz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6489700" y="4828842"/>
              <a:ext cx="431800" cy="571500"/>
            </a:xfrm>
            <a:prstGeom prst="rect">
              <a:avLst/>
            </a:prstGeom>
          </p:spPr>
        </p:pic>
      </p:grpSp>
      <p:cxnSp>
        <p:nvCxnSpPr>
          <p:cNvPr id="13" name="Łącznik prosty 11"/>
          <p:cNvCxnSpPr/>
          <p:nvPr userDrawn="1"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rgbClr val="82828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oleTekstowe 12"/>
          <p:cNvSpPr txBox="1"/>
          <p:nvPr userDrawn="1"/>
        </p:nvSpPr>
        <p:spPr>
          <a:xfrm>
            <a:off x="438260" y="6400144"/>
            <a:ext cx="1713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err="1">
                <a:solidFill>
                  <a:srgbClr val="828282"/>
                </a:solidFill>
              </a:rPr>
              <a:t>www.facebook.com</a:t>
            </a:r>
            <a:r>
              <a:rPr lang="pl-PL" sz="1000" dirty="0">
                <a:solidFill>
                  <a:srgbClr val="E81B29"/>
                </a:solidFill>
              </a:rPr>
              <a:t>/</a:t>
            </a:r>
            <a:r>
              <a:rPr lang="pl-PL" sz="1000" dirty="0" err="1">
                <a:solidFill>
                  <a:srgbClr val="E81B29"/>
                </a:solidFill>
              </a:rPr>
              <a:t>MNiSW</a:t>
            </a:r>
            <a:endParaRPr lang="pl-PL" sz="1000" dirty="0">
              <a:solidFill>
                <a:srgbClr val="E81B29"/>
              </a:solidFill>
            </a:endParaRPr>
          </a:p>
        </p:txBody>
      </p:sp>
      <p:grpSp>
        <p:nvGrpSpPr>
          <p:cNvPr id="15" name="Grupa 14"/>
          <p:cNvGrpSpPr/>
          <p:nvPr userDrawn="1"/>
        </p:nvGrpSpPr>
        <p:grpSpPr>
          <a:xfrm>
            <a:off x="2654300" y="4316685"/>
            <a:ext cx="3835400" cy="558800"/>
            <a:chOff x="2435888" y="3442389"/>
            <a:chExt cx="3835400" cy="558800"/>
          </a:xfrm>
        </p:grpSpPr>
        <p:pic>
          <p:nvPicPr>
            <p:cNvPr id="16" name="Obraz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5888" y="3442389"/>
              <a:ext cx="3835400" cy="558800"/>
            </a:xfrm>
            <a:prstGeom prst="rect">
              <a:avLst/>
            </a:prstGeom>
          </p:spPr>
        </p:pic>
        <p:sp>
          <p:nvSpPr>
            <p:cNvPr id="17" name="PoleTekstowe 13"/>
            <p:cNvSpPr txBox="1"/>
            <p:nvPr/>
          </p:nvSpPr>
          <p:spPr>
            <a:xfrm>
              <a:off x="2727304" y="3541960"/>
              <a:ext cx="32445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 err="1">
                  <a:solidFill>
                    <a:schemeClr val="bg1"/>
                  </a:solidFill>
                  <a:latin typeface="Helvetica"/>
                  <a:cs typeface="Helvetica"/>
                </a:rPr>
                <a:t>www.konstytucjadlanauki.gov.pl</a:t>
              </a:r>
              <a:endParaRPr lang="pl-PL" sz="1400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  <p:pic>
        <p:nvPicPr>
          <p:cNvPr id="18" name="Obraz 1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0650" y="2930985"/>
            <a:ext cx="3822700" cy="1143000"/>
          </a:xfrm>
          <a:prstGeom prst="rect">
            <a:avLst/>
          </a:prstGeom>
        </p:spPr>
      </p:pic>
      <p:pic>
        <p:nvPicPr>
          <p:cNvPr id="19" name="Picture 18" descr="MNiSW-kolor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196" y="6451245"/>
            <a:ext cx="1272727" cy="252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E4DBC0C4-5ECC-BE42-94EB-529FC93663B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547454" y="770480"/>
            <a:ext cx="4049092" cy="59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39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20"/>
          <p:cNvSpPr>
            <a:spLocks noGrp="1"/>
          </p:cNvSpPr>
          <p:nvPr>
            <p:ph type="pic" sz="quarter" idx="10"/>
          </p:nvPr>
        </p:nvSpPr>
        <p:spPr>
          <a:xfrm>
            <a:off x="4629150" y="1471613"/>
            <a:ext cx="4005263" cy="4406900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Tytuł 1"/>
          <p:cNvSpPr>
            <a:spLocks noGrp="1"/>
          </p:cNvSpPr>
          <p:nvPr>
            <p:ph type="title"/>
          </p:nvPr>
        </p:nvSpPr>
        <p:spPr>
          <a:xfrm>
            <a:off x="506949" y="1208283"/>
            <a:ext cx="3826263" cy="1162050"/>
          </a:xfrm>
        </p:spPr>
        <p:txBody>
          <a:bodyPr anchor="b">
            <a:normAutofit/>
          </a:bodyPr>
          <a:lstStyle>
            <a:lvl1pPr algn="l">
              <a:defRPr sz="25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28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6949" y="2370334"/>
            <a:ext cx="3826263" cy="12023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040404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9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506949" y="3491011"/>
            <a:ext cx="3826263" cy="2333054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3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12" name="Picture 11" descr="MNiSW-kolor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6" y="6459558"/>
            <a:ext cx="1272727" cy="252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AC482825-6F2D-7744-80BF-AA1CEBE8409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25139" y="527147"/>
            <a:ext cx="1309783" cy="192987"/>
          </a:xfrm>
          <a:prstGeom prst="rect">
            <a:avLst/>
          </a:prstGeom>
        </p:spPr>
      </p:pic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xmlns="" id="{7C642A37-5508-FE47-8510-1B04121A21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E0C11-EF55-6545-89EC-E302494CA4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652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3" descr="KDN-prezetacja-tlo-0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41"/>
            <a:ext cx="9144000" cy="6842760"/>
          </a:xfrm>
          <a:prstGeom prst="rect">
            <a:avLst/>
          </a:prstGeom>
        </p:spPr>
      </p:pic>
      <p:cxnSp>
        <p:nvCxnSpPr>
          <p:cNvPr id="9" name="Łącznik prosty 5"/>
          <p:cNvCxnSpPr/>
          <p:nvPr userDrawn="1"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upa 1"/>
          <p:cNvGrpSpPr/>
          <p:nvPr userDrawn="1"/>
        </p:nvGrpSpPr>
        <p:grpSpPr>
          <a:xfrm>
            <a:off x="506949" y="1573863"/>
            <a:ext cx="8127974" cy="4298213"/>
            <a:chOff x="506949" y="1573863"/>
            <a:chExt cx="8127974" cy="4298213"/>
          </a:xfrm>
        </p:grpSpPr>
        <p:pic>
          <p:nvPicPr>
            <p:cNvPr id="13" name="Obraz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6949" y="1573863"/>
              <a:ext cx="431800" cy="571500"/>
            </a:xfrm>
            <a:prstGeom prst="rect">
              <a:avLst/>
            </a:prstGeom>
          </p:spPr>
        </p:pic>
        <p:pic>
          <p:nvPicPr>
            <p:cNvPr id="14" name="Obraz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8203123" y="5300576"/>
              <a:ext cx="431800" cy="571500"/>
            </a:xfrm>
            <a:prstGeom prst="rect">
              <a:avLst/>
            </a:prstGeom>
          </p:spPr>
        </p:pic>
      </p:grpSp>
      <p:pic>
        <p:nvPicPr>
          <p:cNvPr id="16" name="Picture 15" descr="MNiSW-bial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19" y="6477786"/>
            <a:ext cx="1272727" cy="252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72E27C34-8A55-DF4B-BDCF-62301F2C96A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25139" y="527147"/>
            <a:ext cx="1309783" cy="192987"/>
          </a:xfrm>
          <a:prstGeom prst="rect">
            <a:avLst/>
          </a:prstGeom>
        </p:spPr>
      </p:pic>
      <p:sp>
        <p:nvSpPr>
          <p:cNvPr id="10" name="Symbol zastępczy numeru slajdu 5">
            <a:extLst>
              <a:ext uri="{FF2B5EF4-FFF2-40B4-BE49-F238E27FC236}">
                <a16:creationId xmlns:a16="http://schemas.microsoft.com/office/drawing/2014/main" xmlns="" id="{06187E90-6287-B444-93B0-CC54FC7369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53E0C11-EF55-6545-89EC-E302494CA4F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1407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ytuł 1"/>
          <p:cNvSpPr>
            <a:spLocks noGrp="1"/>
          </p:cNvSpPr>
          <p:nvPr>
            <p:ph type="title"/>
          </p:nvPr>
        </p:nvSpPr>
        <p:spPr>
          <a:xfrm>
            <a:off x="506949" y="455328"/>
            <a:ext cx="6621421" cy="412087"/>
          </a:xfrm>
        </p:spPr>
        <p:txBody>
          <a:bodyPr anchor="b">
            <a:noAutofit/>
          </a:bodyPr>
          <a:lstStyle>
            <a:lvl1pPr algn="l">
              <a:defRPr sz="26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1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1161636" y="2261475"/>
            <a:ext cx="6737480" cy="2911203"/>
          </a:xfrm>
        </p:spPr>
        <p:txBody>
          <a:bodyPr>
            <a:normAutofit/>
          </a:bodyPr>
          <a:lstStyle>
            <a:lvl1pPr marL="284400" indent="-285750">
              <a:lnSpc>
                <a:spcPct val="120000"/>
              </a:lnSpc>
              <a:spcAft>
                <a:spcPts val="1000"/>
              </a:spcAft>
              <a:buSzPct val="60000"/>
              <a:buFontTx/>
              <a:buBlip>
                <a:blip r:embed="rId3"/>
              </a:buBlip>
              <a:defRPr sz="21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21" name="Obraz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8150315" y="4956979"/>
            <a:ext cx="431800" cy="571500"/>
          </a:xfrm>
          <a:prstGeom prst="rect">
            <a:avLst/>
          </a:prstGeom>
        </p:spPr>
      </p:pic>
      <p:pic>
        <p:nvPicPr>
          <p:cNvPr id="15" name="Obraz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6949" y="1925489"/>
            <a:ext cx="431800" cy="571500"/>
          </a:xfrm>
          <a:prstGeom prst="rect">
            <a:avLst/>
          </a:prstGeom>
        </p:spPr>
      </p:pic>
      <p:pic>
        <p:nvPicPr>
          <p:cNvPr id="12" name="Picture 11" descr="MNiSW-kolor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6" y="6459558"/>
            <a:ext cx="1272727" cy="252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3B5051D9-0C29-FC4F-875C-F475C146D24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25139" y="527147"/>
            <a:ext cx="1309783" cy="192987"/>
          </a:xfrm>
          <a:prstGeom prst="rect">
            <a:avLst/>
          </a:prstGeom>
        </p:spPr>
      </p:pic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xmlns="" id="{FB969277-FB96-5A43-9AE8-352A1DABF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E0C11-EF55-6545-89EC-E302494CA4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8872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3" descr="KDN-prezetacja-tlo-0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41"/>
            <a:ext cx="9144000" cy="6842760"/>
          </a:xfrm>
          <a:prstGeom prst="rect">
            <a:avLst/>
          </a:prstGeom>
        </p:spPr>
      </p:pic>
      <p:cxnSp>
        <p:nvCxnSpPr>
          <p:cNvPr id="9" name="Łącznik prosty 5"/>
          <p:cNvCxnSpPr/>
          <p:nvPr userDrawn="1"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upa 1"/>
          <p:cNvGrpSpPr/>
          <p:nvPr userDrawn="1"/>
        </p:nvGrpSpPr>
        <p:grpSpPr>
          <a:xfrm>
            <a:off x="506949" y="1573863"/>
            <a:ext cx="8127974" cy="4298213"/>
            <a:chOff x="506949" y="1573863"/>
            <a:chExt cx="8127974" cy="4298213"/>
          </a:xfrm>
        </p:grpSpPr>
        <p:pic>
          <p:nvPicPr>
            <p:cNvPr id="13" name="Obraz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6949" y="1573863"/>
              <a:ext cx="431800" cy="571500"/>
            </a:xfrm>
            <a:prstGeom prst="rect">
              <a:avLst/>
            </a:prstGeom>
          </p:spPr>
        </p:pic>
        <p:pic>
          <p:nvPicPr>
            <p:cNvPr id="14" name="Obraz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8203123" y="5300576"/>
              <a:ext cx="431800" cy="571500"/>
            </a:xfrm>
            <a:prstGeom prst="rect">
              <a:avLst/>
            </a:prstGeom>
          </p:spPr>
        </p:pic>
      </p:grpSp>
      <p:pic>
        <p:nvPicPr>
          <p:cNvPr id="16" name="Picture 15" descr="MNiSW-bial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19" y="6477786"/>
            <a:ext cx="1272727" cy="252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72E27C34-8A55-DF4B-BDCF-62301F2C96A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25139" y="527147"/>
            <a:ext cx="1309783" cy="192987"/>
          </a:xfrm>
          <a:prstGeom prst="rect">
            <a:avLst/>
          </a:prstGeom>
        </p:spPr>
      </p:pic>
      <p:sp>
        <p:nvSpPr>
          <p:cNvPr id="10" name="Symbol zastępczy numeru slajdu 5">
            <a:extLst>
              <a:ext uri="{FF2B5EF4-FFF2-40B4-BE49-F238E27FC236}">
                <a16:creationId xmlns:a16="http://schemas.microsoft.com/office/drawing/2014/main" xmlns="" id="{06187E90-6287-B444-93B0-CC54FC7369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53E0C11-EF55-6545-89EC-E302494CA4F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1407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>
            <a:off x="4443344" y="1948865"/>
            <a:ext cx="3826263" cy="1162050"/>
          </a:xfrm>
        </p:spPr>
        <p:txBody>
          <a:bodyPr anchor="b">
            <a:normAutofit/>
          </a:bodyPr>
          <a:lstStyle>
            <a:lvl1pPr algn="l">
              <a:defRPr sz="25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16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443344" y="3010836"/>
            <a:ext cx="3826263" cy="12023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040404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7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4443344" y="4151200"/>
            <a:ext cx="3826263" cy="2462840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42925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7033066C-A68B-B343-9171-22C49545EF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25139" y="527147"/>
            <a:ext cx="1309783" cy="192987"/>
          </a:xfrm>
          <a:prstGeom prst="rect">
            <a:avLst/>
          </a:prstGeom>
        </p:spPr>
      </p:pic>
      <p:sp>
        <p:nvSpPr>
          <p:cNvPr id="8" name="Symbol zastępczy numeru slajdu 5">
            <a:extLst>
              <a:ext uri="{FF2B5EF4-FFF2-40B4-BE49-F238E27FC236}">
                <a16:creationId xmlns:a16="http://schemas.microsoft.com/office/drawing/2014/main" xmlns="" id="{A28EB8A5-C13D-3D49-BF0E-E6FE396C4A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E0C11-EF55-6545-89EC-E302494CA4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912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ytuł 1"/>
          <p:cNvSpPr>
            <a:spLocks noGrp="1"/>
          </p:cNvSpPr>
          <p:nvPr>
            <p:ph type="title"/>
          </p:nvPr>
        </p:nvSpPr>
        <p:spPr>
          <a:xfrm>
            <a:off x="506949" y="455328"/>
            <a:ext cx="6621421" cy="412087"/>
          </a:xfrm>
        </p:spPr>
        <p:txBody>
          <a:bodyPr anchor="b">
            <a:noAutofit/>
          </a:bodyPr>
          <a:lstStyle>
            <a:lvl1pPr algn="l">
              <a:defRPr sz="26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502474" y="1925489"/>
            <a:ext cx="467999" cy="108000"/>
            <a:chOff x="8132793" y="5607219"/>
            <a:chExt cx="427917" cy="10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132793" y="5607219"/>
              <a:ext cx="9293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298853" y="5607219"/>
              <a:ext cx="9293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467779" y="5607219"/>
              <a:ext cx="9293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1" name="Obraz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8150315" y="4956979"/>
            <a:ext cx="431800" cy="571500"/>
          </a:xfrm>
          <a:prstGeom prst="rect">
            <a:avLst/>
          </a:prstGeom>
        </p:spPr>
      </p:pic>
      <p:sp>
        <p:nvSpPr>
          <p:cNvPr id="22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1161636" y="2261475"/>
            <a:ext cx="6737480" cy="2911203"/>
          </a:xfrm>
        </p:spPr>
        <p:txBody>
          <a:bodyPr>
            <a:normAutofit/>
          </a:bodyPr>
          <a:lstStyle>
            <a:lvl1pPr marL="284400" indent="-285750">
              <a:lnSpc>
                <a:spcPct val="120000"/>
              </a:lnSpc>
              <a:spcAft>
                <a:spcPts val="1000"/>
              </a:spcAft>
              <a:buSzPct val="60000"/>
              <a:buFontTx/>
              <a:buBlip>
                <a:blip r:embed="rId4"/>
              </a:buBlip>
              <a:defRPr sz="21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15" name="Picture 14" descr="MNiSW-kolor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6" y="6459558"/>
            <a:ext cx="1272727" cy="25200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A55D8B5E-3EDA-224E-9EEF-8B5F239FF5D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25139" y="527147"/>
            <a:ext cx="1309783" cy="192987"/>
          </a:xfrm>
          <a:prstGeom prst="rect">
            <a:avLst/>
          </a:prstGeom>
        </p:spPr>
      </p:pic>
      <p:sp>
        <p:nvSpPr>
          <p:cNvPr id="16" name="Symbol zastępczy numeru slajdu 5">
            <a:extLst>
              <a:ext uri="{FF2B5EF4-FFF2-40B4-BE49-F238E27FC236}">
                <a16:creationId xmlns:a16="http://schemas.microsoft.com/office/drawing/2014/main" xmlns="" id="{00043BD1-5EA3-1442-B10B-98B7D2D73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E0C11-EF55-6545-89EC-E302494CA4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9717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ytuł 1"/>
          <p:cNvSpPr>
            <a:spLocks noGrp="1"/>
          </p:cNvSpPr>
          <p:nvPr>
            <p:ph type="title"/>
          </p:nvPr>
        </p:nvSpPr>
        <p:spPr>
          <a:xfrm>
            <a:off x="506949" y="455328"/>
            <a:ext cx="6621421" cy="412087"/>
          </a:xfrm>
        </p:spPr>
        <p:txBody>
          <a:bodyPr anchor="b">
            <a:noAutofit/>
          </a:bodyPr>
          <a:lstStyle>
            <a:lvl1pPr algn="l">
              <a:defRPr sz="26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pic>
        <p:nvPicPr>
          <p:cNvPr id="15" name="Obraz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6949" y="1925489"/>
            <a:ext cx="431800" cy="571500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8114116" y="5420479"/>
            <a:ext cx="467999" cy="108000"/>
            <a:chOff x="8132793" y="5607219"/>
            <a:chExt cx="427917" cy="108000"/>
          </a:xfrm>
        </p:grpSpPr>
        <p:sp>
          <p:nvSpPr>
            <p:cNvPr id="2" name="Rectangle 1"/>
            <p:cNvSpPr/>
            <p:nvPr userDrawn="1"/>
          </p:nvSpPr>
          <p:spPr>
            <a:xfrm>
              <a:off x="8132793" y="5607219"/>
              <a:ext cx="9293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298853" y="5607219"/>
              <a:ext cx="9293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467779" y="5607219"/>
              <a:ext cx="9293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1161636" y="2261475"/>
            <a:ext cx="6737480" cy="2911203"/>
          </a:xfrm>
        </p:spPr>
        <p:txBody>
          <a:bodyPr>
            <a:normAutofit/>
          </a:bodyPr>
          <a:lstStyle>
            <a:lvl1pPr marL="284400" indent="-285750">
              <a:lnSpc>
                <a:spcPct val="120000"/>
              </a:lnSpc>
              <a:spcAft>
                <a:spcPts val="1000"/>
              </a:spcAft>
              <a:buSzPct val="60000"/>
              <a:buFontTx/>
              <a:buBlip>
                <a:blip r:embed="rId4"/>
              </a:buBlip>
              <a:defRPr sz="21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13" name="Picture 12" descr="MNiSW-kolor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6" y="6459558"/>
            <a:ext cx="1272727" cy="2520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E63559DB-B485-784D-990B-2E4A2BC401A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25139" y="527147"/>
            <a:ext cx="1309783" cy="192987"/>
          </a:xfrm>
          <a:prstGeom prst="rect">
            <a:avLst/>
          </a:prstGeom>
        </p:spPr>
      </p:pic>
      <p:sp>
        <p:nvSpPr>
          <p:cNvPr id="14" name="Symbol zastępczy numeru slajdu 5">
            <a:extLst>
              <a:ext uri="{FF2B5EF4-FFF2-40B4-BE49-F238E27FC236}">
                <a16:creationId xmlns:a16="http://schemas.microsoft.com/office/drawing/2014/main" xmlns="" id="{DEDD77BF-BB22-2146-827B-7A1250FB8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E0C11-EF55-6545-89EC-E302494CA4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1853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2018-10-02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3" descr="KDN-prezetacja-tlo-0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41"/>
            <a:ext cx="9144000" cy="6842760"/>
          </a:xfrm>
          <a:prstGeom prst="rect">
            <a:avLst/>
          </a:prstGeom>
        </p:spPr>
      </p:pic>
      <p:cxnSp>
        <p:nvCxnSpPr>
          <p:cNvPr id="9" name="Łącznik prosty 5"/>
          <p:cNvCxnSpPr/>
          <p:nvPr userDrawn="1"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upa 1"/>
          <p:cNvGrpSpPr/>
          <p:nvPr userDrawn="1"/>
        </p:nvGrpSpPr>
        <p:grpSpPr>
          <a:xfrm>
            <a:off x="506949" y="1573863"/>
            <a:ext cx="8127974" cy="4298213"/>
            <a:chOff x="506949" y="1573863"/>
            <a:chExt cx="8127974" cy="4298213"/>
          </a:xfrm>
        </p:grpSpPr>
        <p:pic>
          <p:nvPicPr>
            <p:cNvPr id="13" name="Obraz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6949" y="1573863"/>
              <a:ext cx="431800" cy="571500"/>
            </a:xfrm>
            <a:prstGeom prst="rect">
              <a:avLst/>
            </a:prstGeom>
          </p:spPr>
        </p:pic>
        <p:pic>
          <p:nvPicPr>
            <p:cNvPr id="14" name="Obraz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8203123" y="5300576"/>
              <a:ext cx="431800" cy="571500"/>
            </a:xfrm>
            <a:prstGeom prst="rect">
              <a:avLst/>
            </a:prstGeom>
          </p:spPr>
        </p:pic>
      </p:grpSp>
      <p:pic>
        <p:nvPicPr>
          <p:cNvPr id="16" name="Picture 15" descr="MNiSW-bial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19" y="6477786"/>
            <a:ext cx="1272727" cy="252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72E27C34-8A55-DF4B-BDCF-62301F2C96A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25139" y="527147"/>
            <a:ext cx="1309783" cy="192987"/>
          </a:xfrm>
          <a:prstGeom prst="rect">
            <a:avLst/>
          </a:prstGeom>
        </p:spPr>
      </p:pic>
      <p:sp>
        <p:nvSpPr>
          <p:cNvPr id="10" name="Symbol zastępczy numeru slajdu 5">
            <a:extLst>
              <a:ext uri="{FF2B5EF4-FFF2-40B4-BE49-F238E27FC236}">
                <a16:creationId xmlns:a16="http://schemas.microsoft.com/office/drawing/2014/main" xmlns="" id="{06187E90-6287-B444-93B0-CC54FC7369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53E0C11-EF55-6545-89EC-E302494CA4F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58234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3" descr="KDN-prezetacja-tlo-0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41"/>
            <a:ext cx="9144000" cy="6842760"/>
          </a:xfrm>
          <a:prstGeom prst="rect">
            <a:avLst/>
          </a:prstGeom>
        </p:spPr>
      </p:pic>
      <p:cxnSp>
        <p:nvCxnSpPr>
          <p:cNvPr id="9" name="Łącznik prosty 5"/>
          <p:cNvCxnSpPr/>
          <p:nvPr userDrawn="1"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upa 1"/>
          <p:cNvGrpSpPr/>
          <p:nvPr userDrawn="1"/>
        </p:nvGrpSpPr>
        <p:grpSpPr>
          <a:xfrm>
            <a:off x="506949" y="1573863"/>
            <a:ext cx="8127974" cy="4298213"/>
            <a:chOff x="506949" y="1573863"/>
            <a:chExt cx="8127974" cy="4298213"/>
          </a:xfrm>
        </p:grpSpPr>
        <p:pic>
          <p:nvPicPr>
            <p:cNvPr id="13" name="Obraz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6949" y="1573863"/>
              <a:ext cx="431800" cy="571500"/>
            </a:xfrm>
            <a:prstGeom prst="rect">
              <a:avLst/>
            </a:prstGeom>
          </p:spPr>
        </p:pic>
        <p:pic>
          <p:nvPicPr>
            <p:cNvPr id="14" name="Obraz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8203123" y="5300576"/>
              <a:ext cx="431800" cy="571500"/>
            </a:xfrm>
            <a:prstGeom prst="rect">
              <a:avLst/>
            </a:prstGeom>
          </p:spPr>
        </p:pic>
      </p:grpSp>
      <p:pic>
        <p:nvPicPr>
          <p:cNvPr id="16" name="Picture 15" descr="MNiSW-bial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19" y="6477786"/>
            <a:ext cx="1272727" cy="252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72E27C34-8A55-DF4B-BDCF-62301F2C96A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25139" y="527147"/>
            <a:ext cx="1309783" cy="192987"/>
          </a:xfrm>
          <a:prstGeom prst="rect">
            <a:avLst/>
          </a:prstGeom>
        </p:spPr>
      </p:pic>
      <p:sp>
        <p:nvSpPr>
          <p:cNvPr id="10" name="Symbol zastępczy numeru slajdu 5">
            <a:extLst>
              <a:ext uri="{FF2B5EF4-FFF2-40B4-BE49-F238E27FC236}">
                <a16:creationId xmlns:a16="http://schemas.microsoft.com/office/drawing/2014/main" xmlns="" id="{06187E90-6287-B444-93B0-CC54FC7369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53E0C11-EF55-6545-89EC-E302494CA4F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3042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orównani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ytuł 1"/>
          <p:cNvSpPr>
            <a:spLocks noGrp="1"/>
          </p:cNvSpPr>
          <p:nvPr>
            <p:ph type="title"/>
          </p:nvPr>
        </p:nvSpPr>
        <p:spPr>
          <a:xfrm>
            <a:off x="506949" y="1999895"/>
            <a:ext cx="8127974" cy="1143000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cxnSp>
        <p:nvCxnSpPr>
          <p:cNvPr id="17" name="Łącznik prosty 7"/>
          <p:cNvCxnSpPr/>
          <p:nvPr userDrawn="1"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06949" y="4305305"/>
            <a:ext cx="8127974" cy="1420813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latin typeface="Helvetica Light"/>
                <a:cs typeface="Helvetica Light"/>
              </a:defRPr>
            </a:lvl1pPr>
            <a:lvl2pPr marL="457200" indent="0" algn="ctr">
              <a:buNone/>
              <a:defRPr sz="1000">
                <a:latin typeface="Helvetica Light"/>
                <a:cs typeface="Helvetica Light"/>
              </a:defRPr>
            </a:lvl2pPr>
            <a:lvl3pPr marL="914400" indent="0" algn="ctr">
              <a:buNone/>
              <a:defRPr sz="1000">
                <a:latin typeface="Helvetica Light"/>
                <a:cs typeface="Helvetica Light"/>
              </a:defRPr>
            </a:lvl3pPr>
            <a:lvl4pPr marL="1371600" indent="0" algn="ctr">
              <a:buNone/>
              <a:defRPr sz="1000">
                <a:latin typeface="Helvetica Light"/>
                <a:cs typeface="Helvetica Light"/>
              </a:defRPr>
            </a:lvl4pPr>
            <a:lvl5pPr marL="1828800" indent="0" algn="ctr">
              <a:buNone/>
              <a:defRPr sz="1000">
                <a:latin typeface="Helvetica Light"/>
                <a:cs typeface="Helvetica Light"/>
              </a:defRPr>
            </a:lvl5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15" name="PoleTekstowe 12"/>
          <p:cNvSpPr txBox="1"/>
          <p:nvPr userDrawn="1"/>
        </p:nvSpPr>
        <p:spPr>
          <a:xfrm>
            <a:off x="438260" y="6400144"/>
            <a:ext cx="1713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err="1">
                <a:solidFill>
                  <a:srgbClr val="828282"/>
                </a:solidFill>
              </a:rPr>
              <a:t>www.facebook.com</a:t>
            </a:r>
            <a:r>
              <a:rPr lang="pl-PL" sz="1000" dirty="0">
                <a:solidFill>
                  <a:srgbClr val="E81B29"/>
                </a:solidFill>
              </a:rPr>
              <a:t>/</a:t>
            </a:r>
            <a:r>
              <a:rPr lang="pl-PL" sz="1000" dirty="0" err="1">
                <a:solidFill>
                  <a:srgbClr val="E81B29"/>
                </a:solidFill>
              </a:rPr>
              <a:t>MNiSW</a:t>
            </a:r>
            <a:endParaRPr lang="pl-PL" sz="1000" dirty="0">
              <a:solidFill>
                <a:srgbClr val="E81B29"/>
              </a:solidFill>
            </a:endParaRPr>
          </a:p>
        </p:txBody>
      </p:sp>
      <p:pic>
        <p:nvPicPr>
          <p:cNvPr id="8" name="Picture 7" descr="MNiSW-kolo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196" y="6451245"/>
            <a:ext cx="1272727" cy="2520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D41947CC-51A8-024E-92D5-CE98ECDB00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12223" y="3856817"/>
            <a:ext cx="1309783" cy="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00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3" descr="KDN-prezetacja-tlo-0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41"/>
            <a:ext cx="9144000" cy="6842760"/>
          </a:xfrm>
          <a:prstGeom prst="rect">
            <a:avLst/>
          </a:prstGeom>
        </p:spPr>
      </p:pic>
      <p:cxnSp>
        <p:nvCxnSpPr>
          <p:cNvPr id="9" name="Łącznik prosty 5"/>
          <p:cNvCxnSpPr/>
          <p:nvPr userDrawn="1"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upa 1"/>
          <p:cNvGrpSpPr/>
          <p:nvPr userDrawn="1"/>
        </p:nvGrpSpPr>
        <p:grpSpPr>
          <a:xfrm>
            <a:off x="506949" y="1573863"/>
            <a:ext cx="8127974" cy="4298213"/>
            <a:chOff x="506949" y="1573863"/>
            <a:chExt cx="8127974" cy="4298213"/>
          </a:xfrm>
        </p:grpSpPr>
        <p:pic>
          <p:nvPicPr>
            <p:cNvPr id="13" name="Obraz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6949" y="1573863"/>
              <a:ext cx="431800" cy="571500"/>
            </a:xfrm>
            <a:prstGeom prst="rect">
              <a:avLst/>
            </a:prstGeom>
          </p:spPr>
        </p:pic>
        <p:pic>
          <p:nvPicPr>
            <p:cNvPr id="14" name="Obraz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8203123" y="5300576"/>
              <a:ext cx="431800" cy="571500"/>
            </a:xfrm>
            <a:prstGeom prst="rect">
              <a:avLst/>
            </a:prstGeom>
          </p:spPr>
        </p:pic>
      </p:grpSp>
      <p:pic>
        <p:nvPicPr>
          <p:cNvPr id="16" name="Picture 15" descr="MNiSW-bial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19" y="6477786"/>
            <a:ext cx="1272727" cy="252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72E27C34-8A55-DF4B-BDCF-62301F2C96A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25139" y="527147"/>
            <a:ext cx="1309783" cy="192987"/>
          </a:xfrm>
          <a:prstGeom prst="rect">
            <a:avLst/>
          </a:prstGeom>
        </p:spPr>
      </p:pic>
      <p:sp>
        <p:nvSpPr>
          <p:cNvPr id="10" name="Symbol zastępczy numeru slajdu 5">
            <a:extLst>
              <a:ext uri="{FF2B5EF4-FFF2-40B4-BE49-F238E27FC236}">
                <a16:creationId xmlns:a16="http://schemas.microsoft.com/office/drawing/2014/main" xmlns="" id="{06187E90-6287-B444-93B0-CC54FC7369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53E0C11-EF55-6545-89EC-E302494CA4F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646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2018-10-02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2018-10-02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2018-10-02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2018-10-02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2018-10-02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2018-10-02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2018-10-02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2018-10-02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72" r:id="rId21"/>
    <p:sldLayoutId id="2147483673" r:id="rId22"/>
    <p:sldLayoutId id="2147483674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emf"/><Relationship Id="rId7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openxmlformats.org/officeDocument/2006/relationships/image" Target="../media/image6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openxmlformats.org/officeDocument/2006/relationships/image" Target="../media/image6.e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openxmlformats.org/officeDocument/2006/relationships/image" Target="../media/image6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mailto:konstytucjadlanauki@mnisw.gov.pl" TargetMode="Externa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4.pn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KDN-prezetacja-tlo-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9144000" cy="6842760"/>
          </a:xfrm>
          <a:prstGeom prst="rect">
            <a:avLst/>
          </a:prstGeom>
        </p:spPr>
      </p:pic>
      <p:grpSp>
        <p:nvGrpSpPr>
          <p:cNvPr id="17" name="Grupa 16"/>
          <p:cNvGrpSpPr/>
          <p:nvPr/>
        </p:nvGrpSpPr>
        <p:grpSpPr>
          <a:xfrm>
            <a:off x="663223" y="1892292"/>
            <a:ext cx="7807361" cy="3952875"/>
            <a:chOff x="2222500" y="2734221"/>
            <a:chExt cx="4699000" cy="2666121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2500" y="2734221"/>
              <a:ext cx="431800" cy="571500"/>
            </a:xfrm>
            <a:prstGeom prst="rect">
              <a:avLst/>
            </a:prstGeom>
          </p:spPr>
        </p:pic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6489700" y="4828842"/>
              <a:ext cx="431800" cy="571500"/>
            </a:xfrm>
            <a:prstGeom prst="rect">
              <a:avLst/>
            </a:prstGeom>
          </p:spPr>
        </p:pic>
      </p:grpSp>
      <p:cxnSp>
        <p:nvCxnSpPr>
          <p:cNvPr id="12" name="Łącznik prosty 11"/>
          <p:cNvCxnSpPr/>
          <p:nvPr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rgbClr val="82828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PoleTekstowe 12"/>
          <p:cNvSpPr txBox="1"/>
          <p:nvPr/>
        </p:nvSpPr>
        <p:spPr>
          <a:xfrm>
            <a:off x="438260" y="6400144"/>
            <a:ext cx="1713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err="1">
                <a:solidFill>
                  <a:srgbClr val="828282"/>
                </a:solidFill>
              </a:rPr>
              <a:t>www.facebook.com</a:t>
            </a:r>
            <a:r>
              <a:rPr lang="pl-PL" sz="1000" dirty="0">
                <a:solidFill>
                  <a:srgbClr val="E81B29"/>
                </a:solidFill>
              </a:rPr>
              <a:t>/</a:t>
            </a:r>
            <a:r>
              <a:rPr lang="pl-PL" sz="1000" dirty="0" err="1">
                <a:solidFill>
                  <a:srgbClr val="E81B29"/>
                </a:solidFill>
              </a:rPr>
              <a:t>MNiSW</a:t>
            </a:r>
            <a:endParaRPr lang="pl-PL" sz="1000" dirty="0">
              <a:solidFill>
                <a:srgbClr val="E81B29"/>
              </a:solidFill>
            </a:endParaRPr>
          </a:p>
        </p:txBody>
      </p:sp>
      <p:grpSp>
        <p:nvGrpSpPr>
          <p:cNvPr id="15" name="Grupa 14"/>
          <p:cNvGrpSpPr/>
          <p:nvPr/>
        </p:nvGrpSpPr>
        <p:grpSpPr>
          <a:xfrm>
            <a:off x="2653236" y="4527435"/>
            <a:ext cx="3835400" cy="558800"/>
            <a:chOff x="2435888" y="3442389"/>
            <a:chExt cx="3835400" cy="558800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5888" y="3442389"/>
              <a:ext cx="3835400" cy="558800"/>
            </a:xfrm>
            <a:prstGeom prst="rect">
              <a:avLst/>
            </a:prstGeom>
          </p:spPr>
        </p:pic>
        <p:sp>
          <p:nvSpPr>
            <p:cNvPr id="14" name="PoleTekstowe 13"/>
            <p:cNvSpPr txBox="1"/>
            <p:nvPr/>
          </p:nvSpPr>
          <p:spPr>
            <a:xfrm>
              <a:off x="2727304" y="3541960"/>
              <a:ext cx="32445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 err="1">
                  <a:solidFill>
                    <a:schemeClr val="bg1"/>
                  </a:solidFill>
                  <a:latin typeface="Helvetica"/>
                  <a:cs typeface="Helvetica"/>
                </a:rPr>
                <a:t>www.konstytucjadlanauki.gov.pl</a:t>
              </a:r>
              <a:endParaRPr lang="pl-PL" sz="1400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  <p:pic>
        <p:nvPicPr>
          <p:cNvPr id="18" name="Picture 17" descr="MNiSW-kolor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196" y="6451245"/>
            <a:ext cx="1272727" cy="252000"/>
          </a:xfrm>
          <a:prstGeom prst="rect">
            <a:avLst/>
          </a:prstGeom>
        </p:spPr>
      </p:pic>
      <p:sp>
        <p:nvSpPr>
          <p:cNvPr id="19" name="pole tekstowe 18"/>
          <p:cNvSpPr txBox="1"/>
          <p:nvPr/>
        </p:nvSpPr>
        <p:spPr>
          <a:xfrm>
            <a:off x="1398609" y="2536793"/>
            <a:ext cx="630640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USTRÓJ UCZELNI </a:t>
            </a:r>
            <a:b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SPRAWY ORGANIZACYJNE</a:t>
            </a:r>
          </a:p>
          <a:p>
            <a:pPr algn="ctr"/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I NADZÓR </a:t>
            </a:r>
          </a:p>
        </p:txBody>
      </p:sp>
      <p:pic>
        <p:nvPicPr>
          <p:cNvPr id="16" name="Picture 17" descr="MNiSW-kolor.png">
            <a:extLst>
              <a:ext uri="{FF2B5EF4-FFF2-40B4-BE49-F238E27FC236}">
                <a16:creationId xmlns:a16="http://schemas.microsoft.com/office/drawing/2014/main" xmlns="" id="{600D2E7B-9399-0A48-96BA-BFEDEF8DF73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5" b="12863"/>
          <a:stretch/>
        </p:blipFill>
        <p:spPr>
          <a:xfrm>
            <a:off x="4712295" y="775343"/>
            <a:ext cx="3647580" cy="533093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14" y="647680"/>
            <a:ext cx="3607267" cy="852660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775" y="6309320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5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Uczelnia główny podmiot systemu</a:t>
            </a:r>
            <a:endParaRPr lang="pl-PL" dirty="0">
              <a:solidFill>
                <a:srgbClr val="E81B29"/>
              </a:solidFill>
              <a:latin typeface="Montserrat" pitchFamily="2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882520" y="2457511"/>
            <a:ext cx="6737480" cy="3055496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l-PL" sz="1600" dirty="0">
              <a:latin typeface="Montserrat Medium" panose="00000600000000000000" pitchFamily="2" charset="-18"/>
            </a:endParaRPr>
          </a:p>
          <a:p>
            <a:pPr marL="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l-PL" sz="1600" dirty="0">
              <a:latin typeface="Montserrat Medium" panose="00000600000000000000" pitchFamily="2" charset="-1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1600" dirty="0">
                <a:latin typeface="Montserrat Medium" panose="00000600000000000000" pitchFamily="2" charset="-18"/>
              </a:rPr>
              <a:t>	</a:t>
            </a:r>
            <a:r>
              <a:rPr lang="pl-PL" sz="1600" dirty="0" smtClean="0">
                <a:latin typeface="Montserrat Medium" panose="00000600000000000000" pitchFamily="2" charset="-18"/>
              </a:rPr>
              <a:t>     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publiczne 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niepubliczne 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l-PL" sz="1600" dirty="0">
              <a:latin typeface="Montserrat Medium" panose="00000600000000000000" pitchFamily="2" charset="-18"/>
            </a:endParaRPr>
          </a:p>
          <a:p>
            <a:pPr marL="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l-PL" sz="1600" dirty="0">
              <a:latin typeface="Montserrat Medium" panose="00000600000000000000" pitchFamily="2" charset="-18"/>
            </a:endParaRPr>
          </a:p>
          <a:p>
            <a:pPr marL="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akademickie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zawodowe 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l-PL" sz="1600" dirty="0">
              <a:latin typeface="Montserrat Medium" panose="00000600000000000000" pitchFamily="2" charset="-18"/>
            </a:endParaRPr>
          </a:p>
          <a:p>
            <a:pPr marL="0" indent="0" algn="ctr">
              <a:lnSpc>
                <a:spcPct val="100000"/>
              </a:lnSpc>
              <a:buClr>
                <a:srgbClr val="E81B29"/>
              </a:buClr>
              <a:buSzPct val="100000"/>
              <a:buNone/>
            </a:pPr>
            <a:endParaRPr lang="pl-PL" sz="1600" dirty="0">
              <a:solidFill>
                <a:srgbClr val="FF0000"/>
              </a:solidFill>
              <a:latin typeface="Montserrat Medium" pitchFamily="2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10</a:t>
            </a:fld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14709" y="2057400"/>
            <a:ext cx="5954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Uczelnie  </a:t>
            </a:r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xmlns="" id="{C308BA25-BACA-4F94-A8CD-B1A21DA6CB2B}"/>
              </a:ext>
            </a:extLst>
          </p:cNvPr>
          <p:cNvCxnSpPr/>
          <p:nvPr/>
        </p:nvCxnSpPr>
        <p:spPr>
          <a:xfrm>
            <a:off x="4328160" y="2733040"/>
            <a:ext cx="1371600" cy="4978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xmlns="" id="{A9016AEB-157C-4207-B755-49DEE11F22A4}"/>
              </a:ext>
            </a:extLst>
          </p:cNvPr>
          <p:cNvCxnSpPr/>
          <p:nvPr/>
        </p:nvCxnSpPr>
        <p:spPr>
          <a:xfrm flipH="1">
            <a:off x="3058160" y="2733040"/>
            <a:ext cx="1193100" cy="4978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xmlns="" id="{0E0CE702-F38E-4F38-8DA3-53B851EE1973}"/>
              </a:ext>
            </a:extLst>
          </p:cNvPr>
          <p:cNvCxnSpPr>
            <a:cxnSpLocks/>
          </p:cNvCxnSpPr>
          <p:nvPr/>
        </p:nvCxnSpPr>
        <p:spPr>
          <a:xfrm>
            <a:off x="4358640" y="4289483"/>
            <a:ext cx="1351280" cy="5119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xmlns="" id="{6D08B4ED-EC0B-4D54-9898-DA46A05DF94D}"/>
              </a:ext>
            </a:extLst>
          </p:cNvPr>
          <p:cNvCxnSpPr>
            <a:cxnSpLocks/>
          </p:cNvCxnSpPr>
          <p:nvPr/>
        </p:nvCxnSpPr>
        <p:spPr>
          <a:xfrm flipH="1">
            <a:off x="3068320" y="4303569"/>
            <a:ext cx="1193100" cy="4978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Uczelnia główny podmiot systemu</a:t>
            </a:r>
            <a:endParaRPr lang="pl-PL" dirty="0">
              <a:solidFill>
                <a:srgbClr val="E81B29"/>
              </a:solidFill>
              <a:latin typeface="Montserrat" pitchFamily="2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838201" y="2996952"/>
            <a:ext cx="7259320" cy="2438648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prowadzi działalność naukową </a:t>
            </a: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posiada kategorię naukową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A+, A lub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B+ w co najmniej jednej dyscyplinie naukowej albo artystycznej </a:t>
            </a: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może prowadzić kształcenie doktorantów 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prowadzi kształcenia specjalistycznego </a:t>
            </a: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11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Uczelnia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akademicka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0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Uczelnia główny podmiot systemu</a:t>
            </a:r>
            <a:endParaRPr lang="pl-PL" dirty="0">
              <a:solidFill>
                <a:srgbClr val="E81B29"/>
              </a:solidFill>
              <a:latin typeface="Montserrat" pitchFamily="2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838201" y="2640985"/>
            <a:ext cx="7259320" cy="3020263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posiada żadnej kategorii naukowej lub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posiada w żadnej dyscyplinie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najmniej kategorii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naukowej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B+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prowadzi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kształcenie uwzględniające potrzeby otoczenia społeczno-gospodarczego </a:t>
            </a:r>
            <a:endParaRPr lang="pl-PL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algn="just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prowadzi studia pierwszego stopnia i może prowadzić studia drugiego stopnia lub jednolite studia  magisterskie  </a:t>
            </a:r>
          </a:p>
          <a:p>
            <a:pPr marL="285750" algn="just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prowadzi kształcenie wyłącznie o profilu praktycznym</a:t>
            </a:r>
          </a:p>
          <a:p>
            <a:pPr marL="285750" algn="just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może prowadzić kształcenie specjalistyczne </a:t>
            </a:r>
          </a:p>
          <a:p>
            <a:pPr marL="285750" algn="just">
              <a:lnSpc>
                <a:spcPct val="100000"/>
              </a:lnSpc>
              <a:buClr>
                <a:srgbClr val="E81B29"/>
              </a:buClr>
              <a:buSzPct val="100000"/>
              <a:buFontTx/>
              <a:buChar char="-"/>
            </a:pPr>
            <a:endParaRPr lang="pl-PL" sz="1800" b="1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12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Uczelnia zawodowa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0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Uczelnia główny podmiot systemu</a:t>
            </a:r>
            <a:endParaRPr lang="pl-PL" dirty="0">
              <a:solidFill>
                <a:srgbClr val="E81B29"/>
              </a:solidFill>
              <a:latin typeface="Montserrat" pitchFamily="2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882519" y="2891845"/>
            <a:ext cx="7110011" cy="2698522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wniosek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zgodą Ministra (decyzja administracyjna) </a:t>
            </a:r>
          </a:p>
          <a:p>
            <a:pPr marL="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wyniku zaprzestania spełniania wymogu posiadania kat. A+, A lub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B+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minimum 1 dyscyplinie naukowej lub artystycznej </a:t>
            </a:r>
            <a:endParaRPr lang="pl-PL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None/>
            </a:pPr>
            <a:r>
              <a:rPr lang="pl-PL" sz="1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momencie zmiany statusu:</a:t>
            </a:r>
          </a:p>
          <a:p>
            <a:pPr marL="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uczelnia dostosowuje prowadzone kształcenie na studiach do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profilu praktycznego  (w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terminie 12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miesięcy)</a:t>
            </a:r>
          </a:p>
          <a:p>
            <a:pPr marL="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uczelnia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prowadząca kształcenie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doktorantów zaprzestaje tego kształcenia z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końcem roku akademickiego (obowiązek zapewnienia możliwości kontunuowania kształcenia)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13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198" y="2060848"/>
            <a:ext cx="715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Zmiana statusu uczelni akademickiej na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zawodową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50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Uczelnia główny podmiot systemu</a:t>
            </a:r>
            <a:endParaRPr lang="pl-PL" dirty="0">
              <a:solidFill>
                <a:srgbClr val="E81B29"/>
              </a:solidFill>
              <a:latin typeface="Montserrat" pitchFamily="2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838201" y="2895600"/>
            <a:ext cx="7259320" cy="2540000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dotychczasowe uczelnie akademickie i zawodowe stają się uczelniami akademickim i zawodowymi w rozumieniu nowych przepisów </a:t>
            </a:r>
          </a:p>
          <a:p>
            <a:pPr marL="28575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uczelnie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działające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 1 października 2018 r.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mają prawo posługiwać się dotychczasowymi nazwami </a:t>
            </a:r>
          </a:p>
          <a:p>
            <a:pPr marL="28575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przypadku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chęci zmiany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nazwy uczelni (już działającej) o okresie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 1 października 2018 r.  do 31 grudnia 2021 r.  stosuje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się przepisy (warunki) dotychczasowe 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81B29"/>
              </a:buClr>
              <a:buSzPct val="100000"/>
              <a:buNone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14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Okres przejściowy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8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Uczelnia główny podmiot systemu</a:t>
            </a:r>
            <a:endParaRPr lang="pl-PL" dirty="0">
              <a:solidFill>
                <a:srgbClr val="E81B29"/>
              </a:solidFill>
              <a:latin typeface="Montserrat" pitchFamily="2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838201" y="3010316"/>
            <a:ext cx="7259320" cy="2866955"/>
          </a:xfrm>
        </p:spPr>
        <p:txBody>
          <a:bodyPr>
            <a:noAutofit/>
          </a:bodyPr>
          <a:lstStyle/>
          <a:p>
            <a:pPr marL="285750" algn="just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/>
              <a:t>1 października 2018 do 30 </a:t>
            </a:r>
            <a:r>
              <a:rPr lang="pl-PL" sz="1800" dirty="0"/>
              <a:t>września 2019 r. senaty uczelni publicznych mogą złożyć do </a:t>
            </a:r>
            <a:r>
              <a:rPr lang="pl-PL" sz="1800" dirty="0" smtClean="0"/>
              <a:t>Ministra wniosek </a:t>
            </a:r>
            <a:r>
              <a:rPr lang="pl-PL" sz="1800" dirty="0"/>
              <a:t>o włączenie filii uczelni publicznej do innej uczelni publicznej mającej siedzibę w tej samej miejscowości, w której mieści się ta </a:t>
            </a:r>
            <a:r>
              <a:rPr lang="pl-PL" sz="1800" dirty="0" smtClean="0"/>
              <a:t>filia</a:t>
            </a:r>
          </a:p>
          <a:p>
            <a:pPr marL="285750" algn="just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/>
              <a:t>umowa między uczelniami (mienie, kontynuacja kształcenia, stosunki pracy)</a:t>
            </a:r>
          </a:p>
          <a:p>
            <a:pPr marL="285750" algn="just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/>
              <a:t>rozporządzenie Ministra w sprawie włączenia i przeniesienia na uczelnię pozwoleń na </a:t>
            </a:r>
            <a:r>
              <a:rPr lang="pl-PL" sz="1800" dirty="0"/>
              <a:t>utworzenie </a:t>
            </a:r>
            <a:r>
              <a:rPr lang="pl-PL" sz="1800" dirty="0" smtClean="0"/>
              <a:t>studiów przysługujących filii</a:t>
            </a:r>
            <a:endParaRPr lang="pl-PL" sz="1800" dirty="0"/>
          </a:p>
          <a:p>
            <a:pPr marL="285750" algn="just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15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Okres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przejściowy  - włączanie filii do innej uczelni  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3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4594C2E9-45AF-D245-89CF-61EBDFE4D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pPr/>
              <a:t>16</a:t>
            </a:fld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2133C313-EBAB-4E47-875C-7F575CC167A9}"/>
              </a:ext>
            </a:extLst>
          </p:cNvPr>
          <p:cNvSpPr txBox="1"/>
          <p:nvPr/>
        </p:nvSpPr>
        <p:spPr>
          <a:xfrm>
            <a:off x="761999" y="2089098"/>
            <a:ext cx="756557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4000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l-PL" sz="4000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r>
              <a:rPr lang="pl-PL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 </a:t>
            </a:r>
            <a:r>
              <a:rPr lang="pl-PL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</a:t>
            </a:r>
            <a:endParaRPr lang="pl-PL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3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r="19529"/>
          <a:stretch/>
        </p:blipFill>
        <p:spPr>
          <a:xfrm>
            <a:off x="0" y="0"/>
            <a:ext cx="8269605" cy="6858000"/>
          </a:xfrm>
        </p:spPr>
      </p:pic>
      <p:pic>
        <p:nvPicPr>
          <p:cNvPr id="8" name="Picture Placeholder 7" descr="KDN-prezetacja-tlo-v1.png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" b="200"/>
          <a:stretch>
            <a:fillRect/>
          </a:stretch>
        </p:blipFill>
        <p:spPr>
          <a:xfrm>
            <a:off x="971600" y="0"/>
            <a:ext cx="8375904" cy="6998289"/>
          </a:xfr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76261" y="2708920"/>
            <a:ext cx="4101942" cy="1008112"/>
          </a:xfrm>
        </p:spPr>
        <p:txBody>
          <a:bodyPr>
            <a:noAutofit/>
          </a:bodyPr>
          <a:lstStyle/>
          <a:p>
            <a:r>
              <a:rPr lang="pl-PL" sz="2600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 </a:t>
            </a:r>
            <a:r>
              <a:rPr lang="pl-PL" sz="2600" dirty="0" smtClean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</a:t>
            </a:r>
            <a:endParaRPr lang="pl-PL" sz="2600" dirty="0">
              <a:solidFill>
                <a:srgbClr val="E81B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DBF66430-5A03-834D-8994-D3684E31B7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5139" y="527147"/>
            <a:ext cx="1309783" cy="192987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8D1279F9-9BE8-994B-A8C7-A68BA0E9F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17</a:t>
            </a:fld>
            <a:endParaRPr lang="pl-PL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xmlns="" id="{8846033D-8166-4F44-9E78-7FCC3FC21705}"/>
              </a:ext>
            </a:extLst>
          </p:cNvPr>
          <p:cNvSpPr txBox="1">
            <a:spLocks/>
          </p:cNvSpPr>
          <p:nvPr/>
        </p:nvSpPr>
        <p:spPr>
          <a:xfrm>
            <a:off x="4286468" y="3894667"/>
            <a:ext cx="4436908" cy="2774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Obligatoryjna materia statutowa </a:t>
            </a:r>
          </a:p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Tryb uchwalania/ nadawania </a:t>
            </a:r>
          </a:p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Okres przejściowy</a:t>
            </a:r>
          </a:p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Przygotowanie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statutu </a:t>
            </a:r>
          </a:p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endParaRPr lang="pl-PL" sz="1400" dirty="0">
              <a:latin typeface="Montserrat Light" pitchFamily="2" charset="0"/>
            </a:endParaRPr>
          </a:p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endParaRPr lang="pl-PL" sz="1400" dirty="0">
              <a:latin typeface="Montserrat Light" pitchFamily="2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3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 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933320" y="2679164"/>
            <a:ext cx="7023056" cy="2911203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spcAft>
                <a:spcPts val="4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sposób powoływania i odwoływania organów uczelni, w tym podmioty uprawnione do wskazywania kandydatów na rektora, oraz sposób organizowania wyborów do organów uczelni</a:t>
            </a:r>
          </a:p>
          <a:p>
            <a:pPr marL="285750">
              <a:lnSpc>
                <a:spcPct val="100000"/>
              </a:lnSpc>
              <a:spcAft>
                <a:spcPts val="4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skład rady uczelni oraz senatu</a:t>
            </a:r>
          </a:p>
          <a:p>
            <a:pPr marL="285750">
              <a:lnSpc>
                <a:spcPct val="100000"/>
              </a:lnSpc>
              <a:spcAft>
                <a:spcPts val="4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zasady i tryb funkcjonowania rady uczelni, senatu i kolegium elektorów (w tym skład kolegium oraz tryb wyboru jego członków)</a:t>
            </a:r>
          </a:p>
          <a:p>
            <a:pPr marL="285750">
              <a:lnSpc>
                <a:spcPct val="100000"/>
              </a:lnSpc>
              <a:spcAft>
                <a:spcPts val="4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zasady sprawowania wewnętrznego nadzoru nad aktami wydawanymi przez organy uczelni</a:t>
            </a:r>
          </a:p>
          <a:p>
            <a:pPr marL="0" indent="0">
              <a:lnSpc>
                <a:spcPct val="100000"/>
              </a:lnSpc>
              <a:buClr>
                <a:srgbClr val="E81B29"/>
              </a:buClr>
              <a:buSzPct val="100000"/>
              <a:buNone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0" indent="0">
              <a:lnSpc>
                <a:spcPct val="100000"/>
              </a:lnSpc>
              <a:buClr>
                <a:srgbClr val="E81B29"/>
              </a:buClr>
              <a:buSzPct val="100000"/>
              <a:buNone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18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Obligatoryjna materia statutowa 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 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885760" y="2701742"/>
            <a:ext cx="6737480" cy="2911203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typy jednostek organizacyjnych uczelni;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funkcje kierownicze w uczelni;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zasady powoływania osób do pełnienia funkcji kierowniczych w uczelni i ich odwoływania;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tryb nadawania tytułu doktora honoris causa;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zasady prowadzenia działalności gospodarczej przez uczelnię;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19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Obligatoryjna materia statutowa 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80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5" t="-78" r="31214" b="12833"/>
          <a:stretch/>
        </p:blipFill>
        <p:spPr>
          <a:xfrm>
            <a:off x="4680684" y="1581249"/>
            <a:ext cx="3859812" cy="417032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949" y="455328"/>
            <a:ext cx="3826263" cy="1162050"/>
          </a:xfrm>
        </p:spPr>
        <p:txBody>
          <a:bodyPr anchor="t">
            <a:normAutofit/>
          </a:bodyPr>
          <a:lstStyle/>
          <a:p>
            <a:r>
              <a:rPr lang="pl-PL" sz="2600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</a:t>
            </a:r>
            <a:r>
              <a:rPr lang="pl-PL" sz="2600" dirty="0" smtClean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prezentacji</a:t>
            </a:r>
            <a:endParaRPr lang="en-US" sz="2600" dirty="0">
              <a:solidFill>
                <a:srgbClr val="E81B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1"/>
          </p:nvPr>
        </p:nvSpPr>
        <p:spPr>
          <a:xfrm>
            <a:off x="506948" y="1581249"/>
            <a:ext cx="4006329" cy="4170328"/>
          </a:xfrm>
        </p:spPr>
        <p:txBody>
          <a:bodyPr>
            <a:normAutofit/>
          </a:bodyPr>
          <a:lstStyle/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System szkolnictwa wyższego i nauki</a:t>
            </a:r>
          </a:p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Uczelnia – główny podmiot systemu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Statut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uczelni 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Organy uczelni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Nadzór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nad systemem szkolnictwa wyższego i nauki </a:t>
            </a:r>
          </a:p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endParaRPr lang="pl-PL" sz="1400" dirty="0">
              <a:latin typeface="Montserrat Medium" pitchFamily="2" charset="0"/>
            </a:endParaRPr>
          </a:p>
        </p:txBody>
      </p:sp>
      <p:grpSp>
        <p:nvGrpSpPr>
          <p:cNvPr id="3" name="Grupa 11"/>
          <p:cNvGrpSpPr/>
          <p:nvPr/>
        </p:nvGrpSpPr>
        <p:grpSpPr>
          <a:xfrm>
            <a:off x="4822162" y="1666469"/>
            <a:ext cx="3619308" cy="4018533"/>
            <a:chOff x="463822" y="1666469"/>
            <a:chExt cx="3619308" cy="4018533"/>
          </a:xfrm>
        </p:grpSpPr>
        <p:pic>
          <p:nvPicPr>
            <p:cNvPr id="4" name="Obraz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3822" y="1666469"/>
              <a:ext cx="431800" cy="571500"/>
            </a:xfrm>
            <a:prstGeom prst="rect">
              <a:avLst/>
            </a:prstGeom>
          </p:spPr>
        </p:pic>
        <p:pic>
          <p:nvPicPr>
            <p:cNvPr id="5" name="Obraz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3651330" y="5113502"/>
              <a:ext cx="431800" cy="571500"/>
            </a:xfrm>
            <a:prstGeom prst="rect">
              <a:avLst/>
            </a:prstGeom>
          </p:spPr>
        </p:pic>
      </p:grp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xmlns="" id="{77FB09B5-CB38-2445-9C9A-EBD462DF8D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2</a:t>
            </a:fld>
            <a:endParaRPr lang="pl-PL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 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885760" y="2924944"/>
            <a:ext cx="6737480" cy="2688001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zasady dysponowania mieniem uczelni;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tryb nadawania regulaminu organizacyjnego;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przepisy porządkowe dotyczące odbywania zgromadzeń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0" indent="0">
              <a:lnSpc>
                <a:spcPct val="100000"/>
              </a:lnSpc>
              <a:buClr>
                <a:srgbClr val="E81B29"/>
              </a:buClr>
              <a:buSzPct val="100000"/>
              <a:buNone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20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Obligatoryjna materia statutowa 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D485E2FC-DBA8-4CFE-BC2E-54E1467FB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240" y="4267282"/>
            <a:ext cx="1282999" cy="103967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13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 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885760" y="2701742"/>
            <a:ext cx="6737480" cy="2911203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spcAft>
                <a:spcPts val="4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kwalifikacje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wymagane od nauczycieli akademickich </a:t>
            </a:r>
          </a:p>
          <a:p>
            <a:pPr marL="285750">
              <a:lnSpc>
                <a:spcPct val="100000"/>
              </a:lnSpc>
              <a:spcAft>
                <a:spcPts val="4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tryb i warunki przeprowadzania konkursów na nauczyciela akademickiego </a:t>
            </a:r>
          </a:p>
          <a:p>
            <a:pPr marL="285750">
              <a:lnSpc>
                <a:spcPct val="100000"/>
              </a:lnSpc>
              <a:spcAft>
                <a:spcPts val="4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tryb wyboru i skład uczelnianej komisji dyscyplinarnej dla nauczycieli akademickich oraz komisji dyscyplinarnych (I </a:t>
            </a:r>
            <a:r>
              <a:rPr lang="pl-PL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instancji) dla studentów i doktorantów </a:t>
            </a:r>
          </a:p>
          <a:p>
            <a:pPr marL="285750">
              <a:lnSpc>
                <a:spcPct val="100000"/>
              </a:lnSpc>
              <a:spcAft>
                <a:spcPts val="4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spcAft>
                <a:spcPts val="4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uczelniach wojskowych oraz służb państwowych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określa ograny uczelni wykonujące zadania rady uczelni </a:t>
            </a:r>
          </a:p>
          <a:p>
            <a:pPr marL="0" indent="0">
              <a:lnSpc>
                <a:spcPct val="100000"/>
              </a:lnSpc>
              <a:buClr>
                <a:srgbClr val="E81B29"/>
              </a:buClr>
              <a:buSzPct val="100000"/>
              <a:buNone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21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Obligatoryjna materia statutowa 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4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 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885760" y="2701742"/>
            <a:ext cx="7214632" cy="2911203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 na zajęcie stanowiska przez samorząd studentów lub doktorantów w odniesieniu do kandydata do pełnienia funkcji kierowniczej w uczelni, do zakresu obowiązków której należą sprawy studentów lub doktorantów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 do wyrażenia opinii przez samorząd studentów lub doktorantów w odniesieniu do programu studiów lub programu kształcenia w szkole doktorskiej </a:t>
            </a:r>
          </a:p>
          <a:p>
            <a:pPr marL="0" indent="0">
              <a:lnSpc>
                <a:spcPct val="100000"/>
              </a:lnSpc>
              <a:buClr>
                <a:srgbClr val="E81B29"/>
              </a:buClr>
              <a:buSzPct val="100000"/>
              <a:buNone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22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Obligatoryjna materia statutowa 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32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 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885760" y="2701742"/>
            <a:ext cx="6737480" cy="2911203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 uczelni niepublicznej wskazuje osobę fizyczną albo osobę prawną (inną niż jednostka samorządu terytorialnego albo państwowa albo samorządowa osoba prawna), która staje się założycielem w przypadku jego śmierci albo utraty osobowości prawnej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 uczelni niepublicznej określa tryb likwidacji uczelni oraz przeznaczenie składników mienia uczelni po zakończeniu likwidacji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7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0" indent="0">
              <a:lnSpc>
                <a:spcPct val="100000"/>
              </a:lnSpc>
              <a:buClr>
                <a:srgbClr val="E81B29"/>
              </a:buClr>
              <a:buSzPct val="100000"/>
              <a:buNone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23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Obligatoryjna materia statutowa 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1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 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838200" y="2579430"/>
            <a:ext cx="6737480" cy="2911203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uczelnia publiczna – senat po zaciągnięciu opinii rady uczelni oraz związków zawodowych 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przypadku uczelni wojskowej </a:t>
            </a:r>
            <a:r>
              <a:rPr lang="pl-PL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oraz </a:t>
            </a:r>
            <a:r>
              <a:rPr lang="pl-PL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służb państwowych wejście w życie statut jest uzależnione od decyzji nadzorującego ministra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uczelnia niepubliczna – senat uczelni chyba, że statut przyznaje tą kompetencję założycielowi lub określonemu organowi uczelni</a:t>
            </a:r>
          </a:p>
          <a:p>
            <a:pPr marL="0" indent="0">
              <a:lnSpc>
                <a:spcPct val="100000"/>
              </a:lnSpc>
              <a:buClr>
                <a:srgbClr val="E81B29"/>
              </a:buClr>
              <a:buSzPct val="100000"/>
              <a:buNone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24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Tryb uchwalania/ nadawania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5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 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838200" y="2579430"/>
            <a:ext cx="6737480" cy="2911203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spcBef>
                <a:spcPts val="0"/>
              </a:spcBef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dotychczasowe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statuty uczelni zachowują moc do czasu wejścia w życie nowych tj. do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października 2019 r.</a:t>
            </a: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E81B29"/>
              </a:buClr>
              <a:buSzPct val="100000"/>
              <a:buNone/>
            </a:pPr>
            <a:endParaRPr lang="pl-PL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nowe statuty uczelni:</a:t>
            </a:r>
          </a:p>
          <a:p>
            <a:pPr marL="630000" lvl="1" indent="-171450"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publicznych – uchwalą senaty, </a:t>
            </a:r>
          </a:p>
          <a:p>
            <a:pPr marL="630000" lvl="1" indent="-171450"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niepublicznych – uchwalą senaty albo nadadzą założyciele albo inne określone w statutach organy uczelni</a:t>
            </a:r>
          </a:p>
          <a:p>
            <a:pPr marL="0" indent="0">
              <a:lnSpc>
                <a:spcPct val="100000"/>
              </a:lnSpc>
              <a:buClr>
                <a:srgbClr val="E81B29"/>
              </a:buClr>
              <a:buSzPct val="100000"/>
              <a:buNone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na podstawie nowych przepisów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25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Okres przejściowy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7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 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838200" y="2852936"/>
            <a:ext cx="6737480" cy="2637697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czego rozpocząć? </a:t>
            </a:r>
            <a:endParaRPr lang="pl-PL" sz="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Kiedy zacząć prace i kiedy uchwalić? </a:t>
            </a:r>
            <a:endParaRPr lang="pl-PL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Kogo włączyć w prace?</a:t>
            </a:r>
          </a:p>
          <a:p>
            <a:pPr marL="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Nowy </a:t>
            </a:r>
            <a:r>
              <a:rPr lang="pl-PL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 czy korekta </a:t>
            </a:r>
            <a:r>
              <a:rPr lang="pl-PL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obecnego, nowa czy stara struktura? </a:t>
            </a:r>
          </a:p>
          <a:p>
            <a:pPr marL="744300" lvl="1" indent="-285750"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aspekt merytoryczny </a:t>
            </a:r>
          </a:p>
          <a:p>
            <a:pPr marL="744300" lvl="1" indent="-285750"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aspekt legislacyjny </a:t>
            </a:r>
          </a:p>
          <a:p>
            <a:pPr marL="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Okres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przejściowy!</a:t>
            </a:r>
          </a:p>
          <a:p>
            <a:pPr marL="458550" lvl="1">
              <a:buClr>
                <a:srgbClr val="E81B29"/>
              </a:buClr>
              <a:buSzPct val="100000"/>
            </a:pPr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26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Propozycja podejścia do opracowania statutu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7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4594C2E9-45AF-D245-89CF-61EBDFE4D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pPr/>
              <a:t>27</a:t>
            </a:fld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2133C313-EBAB-4E47-875C-7F575CC167A9}"/>
              </a:ext>
            </a:extLst>
          </p:cNvPr>
          <p:cNvSpPr txBox="1"/>
          <p:nvPr/>
        </p:nvSpPr>
        <p:spPr>
          <a:xfrm>
            <a:off x="899592" y="2104102"/>
            <a:ext cx="75655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4000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l-PL" sz="3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Organy </a:t>
            </a:r>
            <a:r>
              <a:rPr lang="pl-PL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</a:t>
            </a:r>
            <a:r>
              <a:rPr lang="pl-PL" sz="3600" b="1" dirty="0">
                <a:solidFill>
                  <a:schemeClr val="bg1"/>
                </a:solidFill>
                <a:latin typeface="Montserrat" pitchFamily="2" charset="0"/>
              </a:rPr>
              <a:t>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191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r="19529"/>
          <a:stretch/>
        </p:blipFill>
        <p:spPr>
          <a:xfrm>
            <a:off x="0" y="0"/>
            <a:ext cx="8269605" cy="6858000"/>
          </a:xfrm>
        </p:spPr>
      </p:pic>
      <p:pic>
        <p:nvPicPr>
          <p:cNvPr id="8" name="Picture Placeholder 7" descr="KDN-prezetacja-tlo-v1.png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" b="200"/>
          <a:stretch>
            <a:fillRect/>
          </a:stretch>
        </p:blipFill>
        <p:spPr>
          <a:xfrm>
            <a:off x="941833" y="-57150"/>
            <a:ext cx="8375904" cy="6998289"/>
          </a:xfr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76261" y="2468866"/>
            <a:ext cx="4101942" cy="1087720"/>
          </a:xfrm>
        </p:spPr>
        <p:txBody>
          <a:bodyPr>
            <a:noAutofit/>
          </a:bodyPr>
          <a:lstStyle/>
          <a:p>
            <a:r>
              <a:rPr lang="pl-PL" sz="2600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Organy uczelni </a:t>
            </a:r>
            <a:r>
              <a:rPr lang="pl-PL" sz="2600" dirty="0">
                <a:solidFill>
                  <a:srgbClr val="E81B29"/>
                </a:solidFill>
                <a:latin typeface="Montserrat" pitchFamily="2" charset="0"/>
              </a:rPr>
              <a:t/>
            </a:r>
            <a:br>
              <a:rPr lang="pl-PL" sz="2600" dirty="0">
                <a:solidFill>
                  <a:srgbClr val="E81B29"/>
                </a:solidFill>
                <a:latin typeface="Montserrat" pitchFamily="2" charset="0"/>
              </a:rPr>
            </a:br>
            <a:endParaRPr lang="pl-PL" sz="2600" dirty="0">
              <a:solidFill>
                <a:srgbClr val="E81B29"/>
              </a:solidFill>
              <a:latin typeface="Montserrat" pitchFamily="2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DBF66430-5A03-834D-8994-D3684E31B7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5139" y="527147"/>
            <a:ext cx="1309783" cy="192987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8D1279F9-9BE8-994B-A8C7-A68BA0E9F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28</a:t>
            </a:fld>
            <a:endParaRPr lang="pl-PL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xmlns="" id="{8846033D-8166-4F44-9E78-7FCC3FC21705}"/>
              </a:ext>
            </a:extLst>
          </p:cNvPr>
          <p:cNvSpPr txBox="1">
            <a:spLocks/>
          </p:cNvSpPr>
          <p:nvPr/>
        </p:nvSpPr>
        <p:spPr>
          <a:xfrm>
            <a:off x="4286468" y="3429001"/>
            <a:ext cx="4436908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4150" indent="-184150">
              <a:spcAft>
                <a:spcPts val="400"/>
              </a:spcAft>
              <a:buClr>
                <a:srgbClr val="E81B29"/>
              </a:buClr>
              <a:buSzPct val="100000"/>
              <a:buFont typeface="+mj-lt"/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Rektor </a:t>
            </a:r>
          </a:p>
          <a:p>
            <a:pPr marL="184150" indent="-184150">
              <a:spcAft>
                <a:spcPts val="400"/>
              </a:spcAft>
              <a:buClr>
                <a:srgbClr val="E81B29"/>
              </a:buClr>
              <a:buSzPct val="100000"/>
              <a:buFont typeface="+mj-lt"/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Rada uczelni</a:t>
            </a:r>
          </a:p>
          <a:p>
            <a:pPr marL="184150" indent="-184150">
              <a:spcAft>
                <a:spcPts val="400"/>
              </a:spcAft>
              <a:buClr>
                <a:srgbClr val="E81B29"/>
              </a:buClr>
              <a:buSzPct val="100000"/>
              <a:buFont typeface="+mj-lt"/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Senat </a:t>
            </a:r>
          </a:p>
          <a:p>
            <a:pPr marL="184150" indent="-184150">
              <a:spcAft>
                <a:spcPts val="400"/>
              </a:spcAft>
              <a:buClr>
                <a:srgbClr val="E81B29"/>
              </a:buClr>
              <a:buSzPct val="100000"/>
              <a:buFont typeface="+mj-lt"/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Inne organy uczelni </a:t>
            </a:r>
          </a:p>
          <a:p>
            <a:pPr marL="184150" indent="-184150">
              <a:spcAft>
                <a:spcPts val="400"/>
              </a:spcAft>
              <a:buClr>
                <a:srgbClr val="E81B29"/>
              </a:buClr>
              <a:buSzPct val="100000"/>
              <a:buFont typeface="+mj-lt"/>
              <a:buAutoNum type="arabicPeriod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Funkcje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kierownicze </a:t>
            </a:r>
          </a:p>
          <a:p>
            <a:pPr marL="184150" indent="-184150">
              <a:spcAft>
                <a:spcPts val="400"/>
              </a:spcAft>
              <a:buClr>
                <a:srgbClr val="E81B29"/>
              </a:buClr>
              <a:buSzPct val="100000"/>
              <a:buFont typeface="+mj-lt"/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Okres przejściowy</a:t>
            </a:r>
          </a:p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endParaRPr lang="pl-PL" sz="1400" dirty="0">
              <a:latin typeface="Montserrat Light" pitchFamily="2" charset="0"/>
            </a:endParaRPr>
          </a:p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endParaRPr lang="pl-PL" sz="1400" dirty="0">
              <a:latin typeface="Montserrat Light" pitchFamily="2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2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Organy 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933320" y="2912533"/>
            <a:ext cx="6737480" cy="2734278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publicznej – rada uczelni, rektor i senat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niepublicznej – rektor i senat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E81B29"/>
              </a:buClr>
              <a:buSzPct val="100000"/>
              <a:buNone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 uczelni może przewidywać również inne organy uczelni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29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Organy uczelni  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3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4594C2E9-45AF-D245-89CF-61EBDFE4D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pPr/>
              <a:t>3</a:t>
            </a:fld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2133C313-EBAB-4E47-875C-7F575CC167A9}"/>
              </a:ext>
            </a:extLst>
          </p:cNvPr>
          <p:cNvSpPr txBox="1"/>
          <p:nvPr/>
        </p:nvSpPr>
        <p:spPr>
          <a:xfrm>
            <a:off x="761998" y="2145541"/>
            <a:ext cx="756557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4000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l-PL" sz="4000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r>
              <a:rPr lang="pl-PL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szkolnictwa wyższego i nauki</a:t>
            </a:r>
            <a:endParaRPr lang="pl-PL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Organy 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933320" y="2912533"/>
            <a:ext cx="6737480" cy="2734278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uczelni publicznej wybiera kolegium elektorów spośród kandydatów wskazanych przez radę uczelni (po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zasięgnięciu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opinii senatu)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oraz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inny podmiot wskazany w statucie  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 niepublicznej powołuje założyciel albo wybiera senat albo inny określony w statucie organ uczelni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30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Rektor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Organy 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933320" y="2522513"/>
            <a:ext cx="6951048" cy="262307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None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Rektorem może być osoba, która: </a:t>
            </a:r>
          </a:p>
          <a:p>
            <a:pPr marL="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 pełną zdolność do czynności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prawnych</a:t>
            </a: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korzysta z pełni praw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publicznych</a:t>
            </a: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była skazana prawomocnym wyrokiem za umyślne przestępstwo lub umyślne przestępstwo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skarbowe</a:t>
            </a: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była karana karą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dyscyplinarną</a:t>
            </a:r>
          </a:p>
          <a:p>
            <a:pPr marL="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okresie od dnia 22 lipca 1944 r. do dnia 31 lipca 1990 r. nie pracowała w organach bezpieczeństwa państwa, nie pełniła w nich służby ani nie współpracowała z tymi organami;</a:t>
            </a:r>
          </a:p>
          <a:p>
            <a:pPr marL="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posiada wykształcenie wyższe 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31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18116" y="2060848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Rektor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0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Organy 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933320" y="2664178"/>
            <a:ext cx="6737480" cy="282645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Clr>
                <a:srgbClr val="E81B29"/>
              </a:buClr>
              <a:buSzPct val="100000"/>
              <a:buNone/>
            </a:pPr>
            <a:endParaRPr lang="pl-PL" sz="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E81B29"/>
              </a:buClr>
              <a:buSzPct val="100000"/>
              <a:buNone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Rektorem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może być osoba, która: 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przypadku uczelni publicznych dodatkowo:</a:t>
            </a:r>
          </a:p>
          <a:p>
            <a:pPr marL="630000" lvl="1" indent="-171450"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posiada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najmniej stopień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doktora</a:t>
            </a:r>
          </a:p>
          <a:p>
            <a:pPr marL="630000" lvl="1" indent="-171450"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nie ukończyła 67. roku życia w dniu rozpoczęcia kadencji</a:t>
            </a:r>
          </a:p>
          <a:p>
            <a:pPr marL="630000" lvl="1" indent="-171450"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8550" lvl="1">
              <a:buClr>
                <a:srgbClr val="E81B29"/>
              </a:buClr>
              <a:buSzPct val="100000"/>
            </a:pP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Statut może określać dodatkowe wymagania 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32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Rektor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7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Organy</a:t>
            </a:r>
            <a:r>
              <a:rPr lang="pl-PL" dirty="0">
                <a:solidFill>
                  <a:srgbClr val="E81B29"/>
                </a:solidFill>
                <a:latin typeface="Montserrat" pitchFamily="2" charset="0"/>
              </a:rPr>
              <a:t> </a:t>
            </a:r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933320" y="2912533"/>
            <a:ext cx="6737480" cy="273427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Clr>
                <a:srgbClr val="E81B29"/>
              </a:buClr>
              <a:buSzPct val="100000"/>
              <a:buNone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uczelni publicznej 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kadencja trwa 4 lata (od 1 września) 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sama osoba nie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może być rektorem przez więcej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niż 2 następujące po sobie kadencje 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33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Rektor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E6A92E45-DA82-4233-9241-D4E44C436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370" y="4138655"/>
            <a:ext cx="962025" cy="101136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7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Organy 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933320" y="2579430"/>
            <a:ext cx="6737480" cy="291120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Clr>
                <a:srgbClr val="E81B29"/>
              </a:buClr>
              <a:buSzPct val="100000"/>
              <a:buNone/>
            </a:pPr>
            <a:endParaRPr lang="pl-PL" sz="18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domniemanie kompetencji rektora </a:t>
            </a:r>
          </a:p>
          <a:p>
            <a:pPr marL="458550" lvl="1">
              <a:buClr>
                <a:srgbClr val="E81B29"/>
              </a:buClr>
              <a:buSzPct val="100000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wszystkie sprawy uczelni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niezastrzeżone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przez ustawę lub statut do kompetencji innych organów uczelni 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34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Rektor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6F50371B-E0A2-4EC6-8DC5-8F00E7D84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934" y="4442735"/>
            <a:ext cx="1128506" cy="104789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3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Organy 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933320" y="2852936"/>
            <a:ext cx="6737480" cy="266429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E81B29"/>
              </a:buClr>
              <a:buSzPct val="100000"/>
              <a:buNone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Zadania rektora obejmują: </a:t>
            </a:r>
          </a:p>
          <a:p>
            <a:pPr marL="285750">
              <a:lnSpc>
                <a:spcPct val="100000"/>
              </a:lnSpc>
              <a:spcAft>
                <a:spcPts val="4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reprezentowanie uczelni; </a:t>
            </a:r>
          </a:p>
          <a:p>
            <a:pPr marL="285750">
              <a:lnSpc>
                <a:spcPct val="100000"/>
              </a:lnSpc>
              <a:spcAft>
                <a:spcPts val="4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zarządzanie uczelnią; </a:t>
            </a:r>
          </a:p>
          <a:p>
            <a:pPr marL="285750">
              <a:lnSpc>
                <a:spcPct val="100000"/>
              </a:lnSpc>
              <a:spcAft>
                <a:spcPts val="4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przygotowywanie projektu statutu oraz projektu strategii uczelni; </a:t>
            </a:r>
          </a:p>
          <a:p>
            <a:pPr marL="285750">
              <a:lnSpc>
                <a:spcPct val="100000"/>
              </a:lnSpc>
              <a:spcAft>
                <a:spcPts val="4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składanie sprawozdania z realizacji strategii uczelni; </a:t>
            </a:r>
          </a:p>
          <a:p>
            <a:pPr marL="285750">
              <a:lnSpc>
                <a:spcPct val="100000"/>
              </a:lnSpc>
              <a:spcAft>
                <a:spcPts val="4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wykonywanie czynności z zakresu prawa pracy; 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35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Rektor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8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Organy</a:t>
            </a:r>
            <a:r>
              <a:rPr lang="pl-PL" dirty="0">
                <a:solidFill>
                  <a:srgbClr val="E81B29"/>
                </a:solidFill>
                <a:latin typeface="Montserrat" pitchFamily="2" charset="0"/>
              </a:rPr>
              <a:t> </a:t>
            </a:r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</a:t>
            </a:r>
            <a:r>
              <a:rPr lang="pl-PL" dirty="0">
                <a:solidFill>
                  <a:srgbClr val="E81B29"/>
                </a:solidFill>
                <a:latin typeface="Montserrat" pitchFamily="2" charset="0"/>
              </a:rPr>
              <a:t>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838200" y="2708920"/>
            <a:ext cx="6737480" cy="2781713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spcAft>
                <a:spcPts val="4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powoływanie osób do pełnienia funkcji kierowniczych w uczelni i ich odwoływanie; </a:t>
            </a:r>
          </a:p>
          <a:p>
            <a:pPr marL="285750">
              <a:lnSpc>
                <a:spcPct val="100000"/>
              </a:lnSpc>
              <a:spcAft>
                <a:spcPts val="4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prowadzenie polityki kadrowej w uczelni; </a:t>
            </a:r>
          </a:p>
          <a:p>
            <a:pPr marL="285750">
              <a:lnSpc>
                <a:spcPct val="100000"/>
              </a:lnSpc>
              <a:spcAft>
                <a:spcPts val="4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tworzenie studiów na określonym kierunku, poziomie i profilu; </a:t>
            </a:r>
          </a:p>
          <a:p>
            <a:pPr marL="285750">
              <a:lnSpc>
                <a:spcPct val="100000"/>
              </a:lnSpc>
              <a:spcAft>
                <a:spcPts val="4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tworzenie szkół doktorskich; </a:t>
            </a:r>
          </a:p>
          <a:p>
            <a:pPr marL="285750">
              <a:lnSpc>
                <a:spcPct val="100000"/>
              </a:lnSpc>
              <a:spcAft>
                <a:spcPts val="4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prowadzenie gospodarki finansowej uczelni; </a:t>
            </a:r>
          </a:p>
          <a:p>
            <a:pPr marL="285750">
              <a:lnSpc>
                <a:spcPct val="100000"/>
              </a:lnSpc>
              <a:spcAft>
                <a:spcPts val="4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zapewnianie wykonywania przepisów obowiązujących w uczelni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36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Rektor</a:t>
            </a:r>
            <a:r>
              <a:rPr lang="pl-PL" sz="2000" b="1" dirty="0">
                <a:latin typeface="Montserrat" pitchFamily="2" charset="0"/>
              </a:rPr>
              <a:t>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2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Organy 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933320" y="2912533"/>
            <a:ext cx="6737480" cy="2734278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Skład: </a:t>
            </a:r>
          </a:p>
          <a:p>
            <a:pPr marL="744300" lvl="1" indent="-285750"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albo 8 członków powoływanych przez senat </a:t>
            </a:r>
          </a:p>
          <a:p>
            <a:pPr marL="744300" lvl="1" indent="-285750"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osoby spoza wspólnoty uczelni stanowią co najmniej 50% ww. osób</a:t>
            </a:r>
          </a:p>
          <a:p>
            <a:pPr marL="744300" lvl="1" indent="-285750"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przewodniczący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samorządu studentów (z mocy prawa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8550" lvl="1">
              <a:buClr>
                <a:srgbClr val="E81B29"/>
              </a:buClr>
              <a:buSzPct val="100000"/>
            </a:pPr>
            <a:endParaRPr lang="pl-PL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8550" lvl="1">
              <a:buClr>
                <a:srgbClr val="E81B29"/>
              </a:buClr>
              <a:buSzPct val="100000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Przewodniczącym rady jest zawsze  członek pochodzący spoza wspólnoty uczelni wybrany przez senat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37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Rada uczelni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6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Organy 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858822" y="2522513"/>
            <a:ext cx="7241570" cy="3029675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Członkiem może być osoba, która:</a:t>
            </a:r>
          </a:p>
          <a:p>
            <a:pPr marL="744300" lvl="1" indent="-285750"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ma pełną zdolność do czynności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prawnych i korzysta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 pełni praw publicznych;</a:t>
            </a:r>
          </a:p>
          <a:p>
            <a:pPr marL="744300" lvl="1" indent="-285750"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nie była skazana prawomocnym wyrokiem za umyślne przestępstwo lub umyślne przestępstwo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skarbowe ani nie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była karana karą dyscyplinarną</a:t>
            </a:r>
          </a:p>
          <a:p>
            <a:pPr marL="744300" lvl="1" indent="-285750"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 okresie od dnia 22 lipca 1944 r. do dnia 31 lipca 1990 r. nie pracowała w organach bezpieczeństwa państwa, nie pełniła w nich służby ani nie współpracowała z tymi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organami</a:t>
            </a:r>
          </a:p>
          <a:p>
            <a:pPr marL="744300" lvl="1" indent="-285750"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posiada wykształcenie wyższe (nie dotyczy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przewodniczącego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samorządu studentów)</a:t>
            </a:r>
          </a:p>
          <a:p>
            <a:pPr marL="744300" lvl="1" indent="-285750"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nie ukończyła 67. roku życia do dnia rozpoczęcia kadencji</a:t>
            </a:r>
          </a:p>
          <a:p>
            <a:pPr marL="744300" lvl="1" indent="-285750"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38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060848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Rada uczelni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3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Organy 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933320" y="2912533"/>
            <a:ext cx="6737480" cy="2734278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Członkiem </a:t>
            </a:r>
            <a:r>
              <a:rPr lang="pl-PL" sz="1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może być osoba, która:</a:t>
            </a:r>
          </a:p>
          <a:p>
            <a:pPr marL="744300" lvl="1" indent="-285750"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pełni funkcję organu jakiejkolwiek uczelni </a:t>
            </a:r>
          </a:p>
          <a:p>
            <a:pPr marL="744300" lvl="1" indent="-285750"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 członkiem rady innej uczelni </a:t>
            </a:r>
          </a:p>
          <a:p>
            <a:pPr marL="744300" lvl="1" indent="-285750"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jest zatrudniona w administracji publicznej</a:t>
            </a: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39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Rada uczelni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szkolnictwa wyższego i nauki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838200" y="2666999"/>
            <a:ext cx="7489371" cy="3096238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uczelnie</a:t>
            </a:r>
          </a:p>
          <a:p>
            <a:pPr marL="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Polska Akademia Nauk oraz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instytuty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naukowe PAN</a:t>
            </a:r>
          </a:p>
          <a:p>
            <a:pPr marL="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instytuty badawcze</a:t>
            </a:r>
          </a:p>
          <a:p>
            <a:pPr marL="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międzynarodowe instytuty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naukowe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federacje wyżej wymienionych podmiotów</a:t>
            </a:r>
          </a:p>
          <a:p>
            <a:pPr marL="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Polska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Akademia Umiejętności</a:t>
            </a:r>
          </a:p>
          <a:p>
            <a:pPr marL="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inne podmioty</a:t>
            </a:r>
          </a:p>
          <a:p>
            <a:pPr marL="0" indent="0" algn="ctr">
              <a:lnSpc>
                <a:spcPct val="100000"/>
              </a:lnSpc>
              <a:buClr>
                <a:srgbClr val="E81B29"/>
              </a:buClr>
              <a:buSzPct val="100000"/>
              <a:buNone/>
            </a:pPr>
            <a:endParaRPr lang="pl-PL" sz="1600" dirty="0">
              <a:solidFill>
                <a:srgbClr val="FF0000"/>
              </a:solidFill>
              <a:latin typeface="Montserrat Medium" pitchFamily="2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4</a:t>
            </a:fld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057400"/>
            <a:ext cx="59544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Podmioty systemu </a:t>
            </a:r>
            <a:endParaRPr lang="pl-PL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021688B9-5F16-4DF5-90B1-15E1E0A4A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686" y="2467310"/>
            <a:ext cx="959711" cy="96169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3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Organy 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933320" y="2912533"/>
            <a:ext cx="6737480" cy="2734278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kadencja trwa 4 lata (od 1 stycznia po wyborach rektora) 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sama osoba nie więcej niż 2 następujące po sobie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kadencje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członkowi rady przysługuje wynagrodzenie  (maksymalnie 4 294,70)</a:t>
            </a: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 na podstawie swojego regulaminu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oraz zasad działania określonych w statucie</a:t>
            </a: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40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Rada uczelni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6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Organy 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838200" y="2522514"/>
            <a:ext cx="7766248" cy="3426766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zadań rady należy: </a:t>
            </a:r>
          </a:p>
          <a:p>
            <a:pPr marL="744300" lvl="1" indent="-285750">
              <a:spcBef>
                <a:spcPts val="200"/>
              </a:spcBef>
              <a:spcAft>
                <a:spcPts val="2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opiniowanie projektu strategii uczelni;</a:t>
            </a:r>
          </a:p>
          <a:p>
            <a:pPr marL="744300" lvl="1" indent="-285750">
              <a:spcBef>
                <a:spcPts val="200"/>
              </a:spcBef>
              <a:spcAft>
                <a:spcPts val="2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opiniowanie projektu statutu;</a:t>
            </a:r>
          </a:p>
          <a:p>
            <a:pPr marL="744300" lvl="1" indent="-285750">
              <a:spcBef>
                <a:spcPts val="200"/>
              </a:spcBef>
              <a:spcAft>
                <a:spcPts val="2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monitorowanie gospodarki finansowej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uczelni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(w tym opiniowanie planu rzeczowo – finansowego i zatwierdzanie sprawozdania z jego wykonania a także zatwierdzanie sprawozdania finansowego)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4300" lvl="1" indent="-285750">
              <a:spcBef>
                <a:spcPts val="200"/>
              </a:spcBef>
              <a:spcAft>
                <a:spcPts val="2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monitorowanie zarządzania uczelnią;</a:t>
            </a:r>
          </a:p>
          <a:p>
            <a:pPr marL="744300" lvl="1" indent="-285750">
              <a:spcBef>
                <a:spcPts val="200"/>
              </a:spcBef>
              <a:spcAft>
                <a:spcPts val="2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wskazywanie kandydatów na rektora, po zaopiniowaniu przez senat;</a:t>
            </a:r>
          </a:p>
          <a:p>
            <a:pPr marL="744300" lvl="1" indent="-285750">
              <a:spcBef>
                <a:spcPts val="200"/>
              </a:spcBef>
              <a:spcAft>
                <a:spcPts val="2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opiniowanie sprawozdania z realizacji strategii uczelni;</a:t>
            </a:r>
          </a:p>
          <a:p>
            <a:pPr marL="744300" lvl="1" indent="-285750">
              <a:spcBef>
                <a:spcPts val="200"/>
              </a:spcBef>
              <a:spcAft>
                <a:spcPts val="2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wykonywanie innych zadań określonych w statucie</a:t>
            </a: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41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060848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Rada uczelni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1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Organy 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838200" y="2702560"/>
            <a:ext cx="6737480" cy="2788073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Skład senatu publicznej uczelni akademickiej </a:t>
            </a:r>
          </a:p>
          <a:p>
            <a:pPr marL="744300" lvl="1" indent="-285750"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profesorowie i profesorowie uczelni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mniej niż 50% składu senatu)</a:t>
            </a:r>
          </a:p>
          <a:p>
            <a:pPr marL="744300" lvl="1" indent="-285750"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endParaRPr lang="pl-PL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4300" lvl="1" indent="-285750"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nauczyciele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akademiccy zatrudnieni na innych stanowiskach i pracownicy niebędący nauczycielami akademickimi (nie mniej niż 25% składu senatu)</a:t>
            </a:r>
          </a:p>
          <a:p>
            <a:pPr marL="744300" lvl="1" indent="-285750"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endParaRPr lang="pl-PL" sz="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4300" lvl="1" indent="-285750"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studenci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doktoranci (nie mniej niż 20% składu senatu),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42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Senat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4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Organy 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838200" y="2702560"/>
            <a:ext cx="6737480" cy="2788073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Skład senatu publicznej uczelni zawodowej </a:t>
            </a:r>
          </a:p>
          <a:p>
            <a:pPr marL="744300" lvl="1" indent="-285750"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nauczyciele akademiccy posiadający co najmniej stopień doktora (nie mniej niż 50% składu senatu)</a:t>
            </a:r>
          </a:p>
          <a:p>
            <a:pPr marL="744300" lvl="1" indent="-285750"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endParaRPr lang="pl-PL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4300" lvl="1" indent="-285750"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nauczyciele akademiccy nieposiadający stopnia doktora i pracownicy niebędący nauczycielami akademickimi, (nie mniej niż 25% składu senatu)</a:t>
            </a:r>
          </a:p>
          <a:p>
            <a:pPr marL="744300" lvl="1" indent="-285750"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endParaRPr lang="pl-PL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4300" lvl="1" indent="-285750"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studenci (nie mniej niż 20% składu senatu)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43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Senat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5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Organy 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745076" y="2492896"/>
            <a:ext cx="7230524" cy="3422861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Członkiem może być osoba, która:</a:t>
            </a:r>
          </a:p>
          <a:p>
            <a:pPr marL="744300" lvl="1" indent="-285750"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ma pełną zdolność do czynności prawnych;</a:t>
            </a:r>
          </a:p>
          <a:p>
            <a:pPr marL="744300" lvl="1" indent="-285750"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korzysta z pełni praw publicznych;</a:t>
            </a:r>
          </a:p>
          <a:p>
            <a:pPr marL="744300" lvl="1" indent="-285750"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nie była skazana prawomocnym wyrokiem za umyślne przestępstwo lub umyślne przestępstwo skarbowe;</a:t>
            </a:r>
          </a:p>
          <a:p>
            <a:pPr marL="744300" lvl="1" indent="-285750"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nie była karana karą dyscyplinarną</a:t>
            </a:r>
          </a:p>
          <a:p>
            <a:pPr marL="744300" lvl="1" indent="-285750"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 okresie od dnia 22 lipca 1944 r. do dnia 31 lipca 1990 r. nie pracowała w organach bezpieczeństwa państwa, nie pełniła w nich służby ani nie współpracowała z tymi organami</a:t>
            </a:r>
          </a:p>
          <a:p>
            <a:pPr marL="744300" lvl="1" indent="-285750"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nie ukończyła 67. roku życia do dnia rozpoczęcia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kadencji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44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48360" y="198884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Senat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B50A8FB1-7F42-4DF1-B654-0B19AFF0A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404" y="1888898"/>
            <a:ext cx="1029196" cy="92272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5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Organy 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933320" y="2912533"/>
            <a:ext cx="6737480" cy="2734278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kadencja trwa 4 lata (od września) 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sama osoba nie więcej niż 2 następujące po sobie kadencje 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przewodniczącym jest rektor 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wybór studentów i doktorantów jest określony w regulaminach ich samorządów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45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Senat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8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Organy 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933320" y="2912533"/>
            <a:ext cx="6737480" cy="2734278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określone w statucie uczelni (publicznej lub niepublicznej)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wymagania dla osób pełniących funkcje organu jednoosobowego lub członków organów kolegialnych – analogiczne jak w przypadku rektora 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 może określić dodatkowe wymagania  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46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Inne organy uczelni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9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Organy 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933320" y="2822969"/>
            <a:ext cx="7167072" cy="2911203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 rozstrzyga jakie funkcje kierownicze będą występowały w uczelni, a także określa zasady powoływania i odwoływania osób na funkcje kierownicze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rektor powołuje i odwołuje osoby na funkcje kierownicze  </a:t>
            </a: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powołanie osoby do pełnienia funkcji kierowniczej, do której zakresu obowiązków należą sprawy studenckie lub sprawy doktorantów, wymaga uzgodnienia odpowiednio z samorządem studenckim lub samorządem doktorantów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47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Funkcje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kierownicze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1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Organy 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885760" y="2579430"/>
            <a:ext cx="7142624" cy="2911203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rektorzy uczelni publicznych pełnią funkcję do końca kadencji (kadencje rozpoczęte 2015 i 2017 kończą się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sierpnia 2020 r.)</a:t>
            </a: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okresie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1października 2018 r. do 30 września 2019 r.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prorektorzy uczelni pełnią swoje dotychczasowe funkcje 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48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47558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Okres przejściowy – organy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jednoosobowe 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1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Organy 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933320" y="2783840"/>
            <a:ext cx="6737480" cy="2862971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senaty uczelni publicznych działają do końca kadencji rozpoczętej przed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października 2018 r.</a:t>
            </a: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kadencje senatów rozpoczęte w 2015 i 2017 r. trwają do 31 sierpnia 2020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czasu powołania pierwszej rady uczelni jej zadania wykonuje senat 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49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Okres przejściowy - senat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0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szkolnictwa wyższego i nauki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838200" y="2666999"/>
            <a:ext cx="7489371" cy="2534175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Narodowe Centrum Badań i Rozwoju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Narodowe Centrum Nauki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Narodowa Agencja Wymiany Akademickiej</a:t>
            </a:r>
          </a:p>
          <a:p>
            <a:pPr marL="0" indent="0" algn="ctr">
              <a:lnSpc>
                <a:spcPct val="100000"/>
              </a:lnSpc>
              <a:buClr>
                <a:srgbClr val="E81B29"/>
              </a:buClr>
              <a:buSzPct val="100000"/>
              <a:buNone/>
            </a:pPr>
            <a:endParaRPr lang="pl-PL" sz="1600" dirty="0">
              <a:solidFill>
                <a:srgbClr val="FF0000"/>
              </a:solidFill>
              <a:latin typeface="Montserrat Medium" pitchFamily="2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5</a:t>
            </a:fld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057400"/>
            <a:ext cx="61917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Podmioty działające na rzecz systemu </a:t>
            </a:r>
            <a:endParaRPr lang="pl-PL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021688B9-5F16-4DF5-90B1-15E1E0A4A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686" y="2467310"/>
            <a:ext cx="959711" cy="96169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6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933320" y="2783840"/>
            <a:ext cx="7167072" cy="2862971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czerwca 2019 r.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senaty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powołują pierwszą radę uczelni 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kadencja pierwszej rady (kadencja „zerowa”) trwa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31 grudnia 2020 r. </a:t>
            </a: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kadencji „zerowej” nie wlicza się do limitu możliwych kadencji członka rady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okresie od powołania do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października 2019 r.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 wykonuje obowiązki w ograniczonym zakresie 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50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Okres przejściowy – rada uczelni 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9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Organy 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882520" y="2595545"/>
            <a:ext cx="6737480" cy="2911203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dniem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września 2019 r.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rady podstawowych jednostek organizacyjnych oraz kierownicy tych jednostek przestają być organami uczelni 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dniem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października 2019 r.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rektorzy wstępują w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prawa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obowiązki dotychczasowych  kierowników podstawowych jednostek organizacyjnych 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51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Okres przejściowy –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podstawowe jednostki organizacyjne  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7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4594C2E9-45AF-D245-89CF-61EBDFE4D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pPr/>
              <a:t>52</a:t>
            </a:fld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2133C313-EBAB-4E47-875C-7F575CC167A9}"/>
              </a:ext>
            </a:extLst>
          </p:cNvPr>
          <p:cNvSpPr txBox="1"/>
          <p:nvPr/>
        </p:nvSpPr>
        <p:spPr>
          <a:xfrm>
            <a:off x="761999" y="2089098"/>
            <a:ext cx="756557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4000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l-PL" sz="4000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r>
              <a:rPr lang="pl-PL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Nadzór nad systemem szkolnictwa wyższego i nauki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2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r="19529"/>
          <a:stretch/>
        </p:blipFill>
        <p:spPr>
          <a:xfrm>
            <a:off x="0" y="0"/>
            <a:ext cx="8269605" cy="6858000"/>
          </a:xfrm>
        </p:spPr>
      </p:pic>
      <p:pic>
        <p:nvPicPr>
          <p:cNvPr id="8" name="Picture Placeholder 7" descr="KDN-prezetacja-tlo-v1.png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" b="200"/>
          <a:stretch>
            <a:fillRect/>
          </a:stretch>
        </p:blipFill>
        <p:spPr>
          <a:xfrm>
            <a:off x="941833" y="-57150"/>
            <a:ext cx="8375904" cy="6998289"/>
          </a:xfr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76261" y="2468866"/>
            <a:ext cx="4101942" cy="1087720"/>
          </a:xfrm>
        </p:spPr>
        <p:txBody>
          <a:bodyPr>
            <a:noAutofit/>
          </a:bodyPr>
          <a:lstStyle/>
          <a:p>
            <a:r>
              <a:rPr lang="pl-PL" sz="2600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Nadzór nad systemem szkolnictwa wyższego i nauki 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DBF66430-5A03-834D-8994-D3684E31B7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5139" y="527147"/>
            <a:ext cx="1309783" cy="192987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8D1279F9-9BE8-994B-A8C7-A68BA0E9F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53</a:t>
            </a:fld>
            <a:endParaRPr lang="pl-PL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xmlns="" id="{8846033D-8166-4F44-9E78-7FCC3FC21705}"/>
              </a:ext>
            </a:extLst>
          </p:cNvPr>
          <p:cNvSpPr txBox="1">
            <a:spLocks/>
          </p:cNvSpPr>
          <p:nvPr/>
        </p:nvSpPr>
        <p:spPr>
          <a:xfrm>
            <a:off x="4286468" y="3717033"/>
            <a:ext cx="4436908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Uprawnienia nadzorcze Ministra </a:t>
            </a:r>
          </a:p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Stwierdzenie nieważności aktów uczelnianych</a:t>
            </a:r>
          </a:p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Inne uprawnienia Ministra </a:t>
            </a:r>
          </a:p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Odwołanie  rektora  </a:t>
            </a:r>
            <a:endParaRPr lang="pl-PL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Skrócenie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kadencji rady uczelni </a:t>
            </a:r>
          </a:p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Administracyjne kary pieniężne</a:t>
            </a:r>
          </a:p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Okres przejściowy </a:t>
            </a:r>
          </a:p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endParaRPr lang="pl-PL" sz="1400" dirty="0">
              <a:latin typeface="Montserrat Light" pitchFamily="2" charset="0"/>
            </a:endParaRPr>
          </a:p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endParaRPr lang="pl-PL" sz="1400" dirty="0">
              <a:latin typeface="Montserrat Light" pitchFamily="2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0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6621421" cy="412087"/>
          </a:xfrm>
        </p:spPr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Nadzór nad systemem szkolnictwa wyższego i nauki </a:t>
            </a:r>
            <a:endParaRPr lang="en-US" dirty="0">
              <a:solidFill>
                <a:srgbClr val="E81B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838200" y="2753414"/>
            <a:ext cx="6737480" cy="2600905"/>
          </a:xfrm>
        </p:spPr>
        <p:txBody>
          <a:bodyPr anchor="ctr"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 systemie Minister sprawuje 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sprawuje nadzór nad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czelniami w zakresie zgodności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działania z przepisami prawa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oraz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prawidłowości wydatkowania środków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publicznych</a:t>
            </a:r>
          </a:p>
          <a:p>
            <a:pPr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instytutami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PAN, instytutami badawczymi i instytutami międzynarodowymi w zakresie zgodności działania z przepisami dotyczącymi kształcenia w szkole doktorskiej oraz prawidłowości wydatkowania środków publicznych przekazanych przez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ministra;</a:t>
            </a:r>
          </a:p>
          <a:p>
            <a:pPr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PAU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RGNiSW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, PSRP, KRD oraz podmiotami, o których mowa w art. 7 ust. 1 pkt 8, w zakresie prawidłowości wydatkowania środków publicznych przekazanych przez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ministra;</a:t>
            </a:r>
          </a:p>
          <a:p>
            <a:pPr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NAWA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NCBiR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i NCN, w zakresie prawidłowości wydatkowania środków z budżetu państwa</a:t>
            </a: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xmlns="" id="{E6D0BBBB-9441-7A4F-92B2-175FA259F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54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38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6621421" cy="412087"/>
          </a:xfrm>
        </p:spPr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Nadzór nad systemem szkolnictwa wyższego i nauki </a:t>
            </a:r>
            <a:endParaRPr lang="en-US" dirty="0">
              <a:solidFill>
                <a:srgbClr val="E81B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838200" y="2753414"/>
            <a:ext cx="6737480" cy="2600905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Minister sprawuje nadzór nad uczelniami w zakresie: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zgodności działania z przepisami prawa </a:t>
            </a:r>
          </a:p>
          <a:p>
            <a:pPr marL="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prawidłowości wydatkowania środków publicznych</a:t>
            </a:r>
          </a:p>
          <a:p>
            <a:pPr marL="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xmlns="" id="{E6D0BBBB-9441-7A4F-92B2-175FA259F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55</a:t>
            </a:fld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47242A87-558F-4074-8EFD-A0E2EE19618F}"/>
              </a:ext>
            </a:extLst>
          </p:cNvPr>
          <p:cNvSpPr txBox="1"/>
          <p:nvPr/>
        </p:nvSpPr>
        <p:spPr>
          <a:xfrm>
            <a:off x="838200" y="2258995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Uprawnienia nadzorcze Ministra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7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Nadzór nad systemem szkolnictwa wyższego i nauki </a:t>
            </a:r>
            <a:endParaRPr lang="en-US" dirty="0">
              <a:solidFill>
                <a:srgbClr val="E81B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15595134-0C16-2F45-AB3D-C5DDF47EB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947" y="2729100"/>
            <a:ext cx="1345705" cy="1069190"/>
          </a:xfrm>
          <a:prstGeom prst="rect">
            <a:avLst/>
          </a:prstGeom>
        </p:spPr>
      </p:pic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xmlns="" id="{E6D0BBBB-9441-7A4F-92B2-175FA259F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56</a:t>
            </a:fld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47242A87-558F-4074-8EFD-A0E2EE19618F}"/>
              </a:ext>
            </a:extLst>
          </p:cNvPr>
          <p:cNvSpPr txBox="1"/>
          <p:nvPr/>
        </p:nvSpPr>
        <p:spPr>
          <a:xfrm>
            <a:off x="846775" y="2282663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Uprawnienia nadzorcze Ministra</a:t>
            </a:r>
          </a:p>
        </p:txBody>
      </p:sp>
      <p:sp>
        <p:nvSpPr>
          <p:cNvPr id="9" name="Symbol zastępczy tekstu 3">
            <a:extLst>
              <a:ext uri="{FF2B5EF4-FFF2-40B4-BE49-F238E27FC236}">
                <a16:creationId xmlns:a16="http://schemas.microsoft.com/office/drawing/2014/main" xmlns="" id="{59028307-8F09-4DB7-B959-2EF3CBECD7AD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933320" y="2875280"/>
            <a:ext cx="6737480" cy="256712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None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Nadzór nad uczelniami:</a:t>
            </a:r>
          </a:p>
          <a:p>
            <a:pPr marL="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wojskowymi, </a:t>
            </a:r>
          </a:p>
          <a:p>
            <a:pPr marL="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służb państwowych, </a:t>
            </a:r>
          </a:p>
          <a:p>
            <a:pPr marL="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artystycznymi, </a:t>
            </a:r>
          </a:p>
          <a:p>
            <a:pPr marL="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medycznymi </a:t>
            </a:r>
          </a:p>
          <a:p>
            <a:pPr marL="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morskimi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None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sprawowany jest przez właściwych ministrów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3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Nadzór nad systemem szkolnictwa wyższego i nauki </a:t>
            </a:r>
            <a:endParaRPr lang="en-US" dirty="0">
              <a:solidFill>
                <a:srgbClr val="E81B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15595134-0C16-2F45-AB3D-C5DDF47EB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947" y="1781364"/>
            <a:ext cx="1345705" cy="1069190"/>
          </a:xfrm>
          <a:prstGeom prst="rect">
            <a:avLst/>
          </a:prstGeom>
        </p:spPr>
      </p:pic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xmlns="" id="{E6D0BBBB-9441-7A4F-92B2-175FA259F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57</a:t>
            </a:fld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47242A87-558F-4074-8EFD-A0E2EE19618F}"/>
              </a:ext>
            </a:extLst>
          </p:cNvPr>
          <p:cNvSpPr txBox="1"/>
          <p:nvPr/>
        </p:nvSpPr>
        <p:spPr>
          <a:xfrm>
            <a:off x="838200" y="2258995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Uprawnienia nadzorcze Ministra</a:t>
            </a:r>
          </a:p>
        </p:txBody>
      </p:sp>
      <p:sp>
        <p:nvSpPr>
          <p:cNvPr id="9" name="Symbol zastępczy tekstu 3">
            <a:extLst>
              <a:ext uri="{FF2B5EF4-FFF2-40B4-BE49-F238E27FC236}">
                <a16:creationId xmlns:a16="http://schemas.microsoft.com/office/drawing/2014/main" xmlns="" id="{59028307-8F09-4DB7-B959-2EF3CBECD7AD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933320" y="2875280"/>
            <a:ext cx="6737480" cy="256712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Clr>
                <a:srgbClr val="E81B29"/>
              </a:buClr>
              <a:buSzPct val="100000"/>
              <a:buNone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ramach nadzoru Minister może: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żądać od uczelni informacji i wyjaśnień 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dokonywać kontroli działalności uczelni  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przypadku uczelni niepublicznych dotyczy to również informacji i wyjaśnień od jej założyciela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7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Nadzór nad systemem szkolnictwa wyższego i nauki </a:t>
            </a:r>
            <a:endParaRPr lang="en-US" dirty="0">
              <a:solidFill>
                <a:srgbClr val="E81B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15595134-0C16-2F45-AB3D-C5DDF47EB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947" y="1781364"/>
            <a:ext cx="1345705" cy="1069190"/>
          </a:xfrm>
          <a:prstGeom prst="rect">
            <a:avLst/>
          </a:prstGeom>
        </p:spPr>
      </p:pic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xmlns="" id="{E6D0BBBB-9441-7A4F-92B2-175FA259F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58</a:t>
            </a:fld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47242A87-558F-4074-8EFD-A0E2EE19618F}"/>
              </a:ext>
            </a:extLst>
          </p:cNvPr>
          <p:cNvSpPr txBox="1"/>
          <p:nvPr/>
        </p:nvSpPr>
        <p:spPr>
          <a:xfrm>
            <a:off x="838200" y="2258995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Uprawnienia nadzorcze Ministra</a:t>
            </a:r>
          </a:p>
        </p:txBody>
      </p:sp>
      <p:sp>
        <p:nvSpPr>
          <p:cNvPr id="9" name="Symbol zastępczy tekstu 3">
            <a:extLst>
              <a:ext uri="{FF2B5EF4-FFF2-40B4-BE49-F238E27FC236}">
                <a16:creationId xmlns:a16="http://schemas.microsoft.com/office/drawing/2014/main" xmlns="" id="{59028307-8F09-4DB7-B959-2EF3CBECD7AD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933320" y="2875280"/>
            <a:ext cx="6737480" cy="2567121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prowadzona jest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podstawie przepisów ustawy  o kontroli w administracji rządowej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kontroli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mogą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zostać powołani eksperci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1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Nadzór nad systemem szkolnictwa wyższego i nauki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C90F271E-0079-8A40-AD43-314A192CD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59</a:t>
            </a:fld>
            <a:endParaRPr lang="pl-PL"/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xmlns="" id="{3FED787C-4A09-344E-AC7A-86C88DFDED22}"/>
              </a:ext>
            </a:extLst>
          </p:cNvPr>
          <p:cNvSpPr txBox="1">
            <a:spLocks/>
          </p:cNvSpPr>
          <p:nvPr/>
        </p:nvSpPr>
        <p:spPr>
          <a:xfrm>
            <a:off x="580101" y="2000538"/>
            <a:ext cx="5969555" cy="3581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200000"/>
              </a:lnSpc>
              <a:buClr>
                <a:srgbClr val="E81B29"/>
              </a:buClr>
              <a:buSzPct val="100000"/>
              <a:buFontTx/>
              <a:buNone/>
            </a:pPr>
            <a:endParaRPr lang="pl-PL" sz="1100" dirty="0">
              <a:latin typeface="Montserrat Medium" pitchFamily="2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543D12AF-3ADB-4ECE-B5BD-23B5C2C0CC1A}"/>
              </a:ext>
            </a:extLst>
          </p:cNvPr>
          <p:cNvSpPr txBox="1"/>
          <p:nvPr/>
        </p:nvSpPr>
        <p:spPr>
          <a:xfrm>
            <a:off x="838200" y="2258995"/>
            <a:ext cx="7262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Stwierdzenie nieważności aktów uczelnianych</a:t>
            </a:r>
          </a:p>
        </p:txBody>
      </p:sp>
      <p:sp>
        <p:nvSpPr>
          <p:cNvPr id="11" name="Symbol zastępczy tekstu 3">
            <a:extLst>
              <a:ext uri="{FF2B5EF4-FFF2-40B4-BE49-F238E27FC236}">
                <a16:creationId xmlns:a16="http://schemas.microsoft.com/office/drawing/2014/main" xmlns="" id="{5D1C7FA5-80E5-47E3-9E37-B7868CA47590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933320" y="2875280"/>
            <a:ext cx="7023056" cy="256712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Clr>
                <a:srgbClr val="E81B29"/>
              </a:buClr>
              <a:buSzPct val="100000"/>
              <a:buNone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 stwierdza nieważność: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 wydanego przez organy uczelni, z wyłączeniem uchwały określającej sposób postępowania w sprawie nadania stopnia doktora oraz kwestii związanych z nadawaniem stopnia doktora habilitowanego, a także decyzji administracyjnej,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 założyciela w sprawie nadania statutu</a:t>
            </a:r>
          </a:p>
          <a:p>
            <a:pPr marL="0" indent="0">
              <a:lnSpc>
                <a:spcPct val="100000"/>
              </a:lnSpc>
              <a:buClr>
                <a:srgbClr val="E81B29"/>
              </a:buClr>
              <a:buSzPct val="100000"/>
              <a:buNone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w przypadku stwierdzenia ich niezgodności z przepisami prawa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1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4594C2E9-45AF-D245-89CF-61EBDFE4D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pPr/>
              <a:t>6</a:t>
            </a:fld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2133C313-EBAB-4E47-875C-7F575CC167A9}"/>
              </a:ext>
            </a:extLst>
          </p:cNvPr>
          <p:cNvSpPr txBox="1"/>
          <p:nvPr/>
        </p:nvSpPr>
        <p:spPr>
          <a:xfrm>
            <a:off x="761999" y="2145542"/>
            <a:ext cx="75655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4000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r>
              <a:rPr lang="pl-PL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Uczelnia </a:t>
            </a:r>
          </a:p>
          <a:p>
            <a:pPr algn="ctr"/>
            <a:r>
              <a:rPr lang="pl-PL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główny podmiot systemu</a:t>
            </a:r>
            <a:endParaRPr lang="pl-PL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8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Nadzór nad systemem szkolnictwa wyższego i nauki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C90F271E-0079-8A40-AD43-314A192CD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60</a:t>
            </a:fld>
            <a:endParaRPr lang="pl-PL"/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xmlns="" id="{3FED787C-4A09-344E-AC7A-86C88DFDED22}"/>
              </a:ext>
            </a:extLst>
          </p:cNvPr>
          <p:cNvSpPr txBox="1">
            <a:spLocks/>
          </p:cNvSpPr>
          <p:nvPr/>
        </p:nvSpPr>
        <p:spPr>
          <a:xfrm>
            <a:off x="580101" y="2000538"/>
            <a:ext cx="5969555" cy="3581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200000"/>
              </a:lnSpc>
              <a:buClr>
                <a:srgbClr val="E81B29"/>
              </a:buClr>
              <a:buSzPct val="100000"/>
              <a:buFontTx/>
              <a:buNone/>
            </a:pPr>
            <a:endParaRPr lang="pl-PL" sz="1100" dirty="0">
              <a:latin typeface="Montserrat Medium" pitchFamily="2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543D12AF-3ADB-4ECE-B5BD-23B5C2C0CC1A}"/>
              </a:ext>
            </a:extLst>
          </p:cNvPr>
          <p:cNvSpPr txBox="1"/>
          <p:nvPr/>
        </p:nvSpPr>
        <p:spPr>
          <a:xfrm>
            <a:off x="838200" y="2258995"/>
            <a:ext cx="7478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Stwierdzenie nieważności aktów uczelnianych</a:t>
            </a:r>
          </a:p>
        </p:txBody>
      </p:sp>
      <p:sp>
        <p:nvSpPr>
          <p:cNvPr id="11" name="Symbol zastępczy tekstu 3">
            <a:extLst>
              <a:ext uri="{FF2B5EF4-FFF2-40B4-BE49-F238E27FC236}">
                <a16:creationId xmlns:a16="http://schemas.microsoft.com/office/drawing/2014/main" xmlns="" id="{5D1C7FA5-80E5-47E3-9E37-B7868CA47590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933320" y="2875280"/>
            <a:ext cx="6737480" cy="2567121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rozstrzygnięcie w sprawie stwierdzenia nieważności aktu służy, w terminie 30 dni od dnia jego doręczenia, skarga do sądu administracyjnego. 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przepisy o zaskarżaniu do sądu administracyjnego decyzji administracyjnych stosuje się odpowiednio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1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Nadzór nad systemem szkolnictwa wyższego i nauki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C90F271E-0079-8A40-AD43-314A192CD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61</a:t>
            </a:fld>
            <a:endParaRPr lang="pl-PL"/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xmlns="" id="{3FED787C-4A09-344E-AC7A-86C88DFDED22}"/>
              </a:ext>
            </a:extLst>
          </p:cNvPr>
          <p:cNvSpPr txBox="1">
            <a:spLocks/>
          </p:cNvSpPr>
          <p:nvPr/>
        </p:nvSpPr>
        <p:spPr>
          <a:xfrm>
            <a:off x="580101" y="2000538"/>
            <a:ext cx="5969555" cy="3581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200000"/>
              </a:lnSpc>
              <a:buClr>
                <a:srgbClr val="E81B29"/>
              </a:buClr>
              <a:buSzPct val="100000"/>
              <a:buFontTx/>
              <a:buNone/>
            </a:pPr>
            <a:endParaRPr lang="pl-PL" sz="1100" dirty="0">
              <a:latin typeface="Montserrat Medium" pitchFamily="2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543D12AF-3ADB-4ECE-B5BD-23B5C2C0CC1A}"/>
              </a:ext>
            </a:extLst>
          </p:cNvPr>
          <p:cNvSpPr txBox="1"/>
          <p:nvPr/>
        </p:nvSpPr>
        <p:spPr>
          <a:xfrm>
            <a:off x="838200" y="2258995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Wezwanie do usunięcia naruszenia </a:t>
            </a:r>
          </a:p>
        </p:txBody>
      </p:sp>
      <p:sp>
        <p:nvSpPr>
          <p:cNvPr id="11" name="Symbol zastępczy tekstu 3">
            <a:extLst>
              <a:ext uri="{FF2B5EF4-FFF2-40B4-BE49-F238E27FC236}">
                <a16:creationId xmlns:a16="http://schemas.microsoft.com/office/drawing/2014/main" xmlns="" id="{5D1C7FA5-80E5-47E3-9E37-B7868CA47590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043608" y="2852936"/>
            <a:ext cx="7272808" cy="256712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Clr>
                <a:srgbClr val="E81B29"/>
              </a:buClr>
              <a:buSzPct val="100000"/>
              <a:buNone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Gdy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uczelnia, a w przypadku uczelni niepublicznej również jej założyciel: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narusza przepisy prawa lub 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pozwolenie na utworzenie studiów na określonym kierunku, poziomie i profilu </a:t>
            </a:r>
          </a:p>
          <a:p>
            <a:pPr marL="0" indent="0">
              <a:lnSpc>
                <a:spcPct val="100000"/>
              </a:lnSpc>
              <a:buClr>
                <a:srgbClr val="E81B29"/>
              </a:buClr>
              <a:buSzPct val="100000"/>
              <a:buNone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minister wzywa do zaprzestania tej działalności i usunięcia naruszenia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Nadzór nad systemem szkolnictwa wyższego i nauki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C90F271E-0079-8A40-AD43-314A192CD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62</a:t>
            </a:fld>
            <a:endParaRPr lang="pl-PL"/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xmlns="" id="{3FED787C-4A09-344E-AC7A-86C88DFDED22}"/>
              </a:ext>
            </a:extLst>
          </p:cNvPr>
          <p:cNvSpPr txBox="1">
            <a:spLocks/>
          </p:cNvSpPr>
          <p:nvPr/>
        </p:nvSpPr>
        <p:spPr>
          <a:xfrm>
            <a:off x="580101" y="2000538"/>
            <a:ext cx="5969555" cy="3581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200000"/>
              </a:lnSpc>
              <a:buClr>
                <a:srgbClr val="E81B29"/>
              </a:buClr>
              <a:buSzPct val="100000"/>
              <a:buFontTx/>
              <a:buNone/>
            </a:pPr>
            <a:endParaRPr lang="pl-PL" sz="1100" dirty="0">
              <a:latin typeface="Montserrat Medium" pitchFamily="2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543D12AF-3ADB-4ECE-B5BD-23B5C2C0CC1A}"/>
              </a:ext>
            </a:extLst>
          </p:cNvPr>
          <p:cNvSpPr txBox="1"/>
          <p:nvPr/>
        </p:nvSpPr>
        <p:spPr>
          <a:xfrm>
            <a:off x="838200" y="2258995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Wezwanie do usunięcia naruszenia </a:t>
            </a:r>
          </a:p>
        </p:txBody>
      </p:sp>
      <p:sp>
        <p:nvSpPr>
          <p:cNvPr id="11" name="Symbol zastępczy tekstu 3">
            <a:extLst>
              <a:ext uri="{FF2B5EF4-FFF2-40B4-BE49-F238E27FC236}">
                <a16:creationId xmlns:a16="http://schemas.microsoft.com/office/drawing/2014/main" xmlns="" id="{5D1C7FA5-80E5-47E3-9E37-B7868CA47590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933320" y="2875280"/>
            <a:ext cx="6737480" cy="2567121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przypadku niezrealizowania wezwania Minister, w drodze decyzji administracyjnej, może zawiesić rekrutację na studia lub do szkoły doktorskiej na kolejny rok akademicki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decyzji nadaje się rygor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natychmiastowej wykonalności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3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Nadzór nad systemem szkolnictwa wyższego i nauki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C90F271E-0079-8A40-AD43-314A192CD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63</a:t>
            </a:fld>
            <a:endParaRPr lang="pl-PL"/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xmlns="" id="{3FED787C-4A09-344E-AC7A-86C88DFDED22}"/>
              </a:ext>
            </a:extLst>
          </p:cNvPr>
          <p:cNvSpPr txBox="1">
            <a:spLocks/>
          </p:cNvSpPr>
          <p:nvPr/>
        </p:nvSpPr>
        <p:spPr>
          <a:xfrm>
            <a:off x="580101" y="2000538"/>
            <a:ext cx="5969555" cy="3581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200000"/>
              </a:lnSpc>
              <a:buClr>
                <a:srgbClr val="E81B29"/>
              </a:buClr>
              <a:buSzPct val="100000"/>
              <a:buFontTx/>
              <a:buNone/>
            </a:pPr>
            <a:endParaRPr lang="pl-PL" sz="1100" dirty="0">
              <a:latin typeface="Montserrat Medium" pitchFamily="2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543D12AF-3ADB-4ECE-B5BD-23B5C2C0CC1A}"/>
              </a:ext>
            </a:extLst>
          </p:cNvPr>
          <p:cNvSpPr txBox="1"/>
          <p:nvPr/>
        </p:nvSpPr>
        <p:spPr>
          <a:xfrm>
            <a:off x="787400" y="2258995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Nakazanie zaprzestania prowadzenia studiów</a:t>
            </a:r>
          </a:p>
        </p:txBody>
      </p:sp>
      <p:sp>
        <p:nvSpPr>
          <p:cNvPr id="11" name="Symbol zastępczy tekstu 3">
            <a:extLst>
              <a:ext uri="{FF2B5EF4-FFF2-40B4-BE49-F238E27FC236}">
                <a16:creationId xmlns:a16="http://schemas.microsoft.com/office/drawing/2014/main" xmlns="" id="{5D1C7FA5-80E5-47E3-9E37-B7868CA47590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933320" y="3190240"/>
            <a:ext cx="6737480" cy="2252161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przypadku stwierdzenia, że uczelnia prowadzi studia z naruszeniem przepisów określających warunki prowadzenia studiów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 nakazuje uczelni zaprzestanie tej działalności. 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decyzja administracyjnej, której obligatoryjnie nadaje się rygor natychmiastowej wykonalności</a:t>
            </a:r>
          </a:p>
          <a:p>
            <a:pPr marL="0" indent="0">
              <a:lnSpc>
                <a:spcPct val="100000"/>
              </a:lnSpc>
              <a:buClr>
                <a:srgbClr val="E81B29"/>
              </a:buClr>
              <a:buSzPct val="100000"/>
              <a:buNone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5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Nadzór nad systemem szkolnictwa wyższego i nauki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C90F271E-0079-8A40-AD43-314A192CD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64</a:t>
            </a:fld>
            <a:endParaRPr lang="pl-PL"/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xmlns="" id="{3FED787C-4A09-344E-AC7A-86C88DFDED22}"/>
              </a:ext>
            </a:extLst>
          </p:cNvPr>
          <p:cNvSpPr txBox="1">
            <a:spLocks/>
          </p:cNvSpPr>
          <p:nvPr/>
        </p:nvSpPr>
        <p:spPr>
          <a:xfrm>
            <a:off x="580101" y="2000538"/>
            <a:ext cx="5969555" cy="3581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200000"/>
              </a:lnSpc>
              <a:buClr>
                <a:srgbClr val="E81B29"/>
              </a:buClr>
              <a:buSzPct val="100000"/>
              <a:buFontTx/>
              <a:buNone/>
            </a:pPr>
            <a:endParaRPr lang="pl-PL" sz="1100" dirty="0">
              <a:latin typeface="Montserrat Medium" pitchFamily="2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543D12AF-3ADB-4ECE-B5BD-23B5C2C0CC1A}"/>
              </a:ext>
            </a:extLst>
          </p:cNvPr>
          <p:cNvSpPr txBox="1"/>
          <p:nvPr/>
        </p:nvSpPr>
        <p:spPr>
          <a:xfrm>
            <a:off x="685800" y="2258995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Odwołanie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rektora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ymbol zastępczy tekstu 3">
            <a:extLst>
              <a:ext uri="{FF2B5EF4-FFF2-40B4-BE49-F238E27FC236}">
                <a16:creationId xmlns:a16="http://schemas.microsoft.com/office/drawing/2014/main" xmlns="" id="{5D1C7FA5-80E5-47E3-9E37-B7868CA47590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933320" y="2852936"/>
            <a:ext cx="6737480" cy="2589465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spcAft>
                <a:spcPts val="4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przypadku stwierdzenia naruszenia przez rektora przepisów prawa, minister może wystąpić do kolegium elektorów albo podmiotu, który dokonał wyboru rektora, albo go powołał z wnioskiem o odwołanie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rektora</a:t>
            </a:r>
          </a:p>
          <a:p>
            <a:pPr marL="285750">
              <a:lnSpc>
                <a:spcPct val="100000"/>
              </a:lnSpc>
              <a:spcAft>
                <a:spcPts val="4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wniosek o odwołanie rektora jest rozpatrywany w terminie 30 dni od dnia jego doręczenia, a nie – jak przewidywała dotychczasowa ustawa – od dnia jego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złożenia</a:t>
            </a: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spcAft>
                <a:spcPts val="4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czasu rozpatrzenia wniosku o odwołanie rektora minister może zawiesić go w pełnieniu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funkcji</a:t>
            </a: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12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Nadzór nad systemem szkolnictwa wyższego i nauki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C90F271E-0079-8A40-AD43-314A192CD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65</a:t>
            </a:fld>
            <a:endParaRPr lang="pl-PL"/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xmlns="" id="{3FED787C-4A09-344E-AC7A-86C88DFDED22}"/>
              </a:ext>
            </a:extLst>
          </p:cNvPr>
          <p:cNvSpPr txBox="1">
            <a:spLocks/>
          </p:cNvSpPr>
          <p:nvPr/>
        </p:nvSpPr>
        <p:spPr>
          <a:xfrm>
            <a:off x="580101" y="2000538"/>
            <a:ext cx="5969555" cy="3581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200000"/>
              </a:lnSpc>
              <a:buClr>
                <a:srgbClr val="E81B29"/>
              </a:buClr>
              <a:buSzPct val="100000"/>
              <a:buFontTx/>
              <a:buNone/>
            </a:pPr>
            <a:endParaRPr lang="pl-PL" sz="1100" dirty="0">
              <a:latin typeface="Montserrat Medium" pitchFamily="2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543D12AF-3ADB-4ECE-B5BD-23B5C2C0CC1A}"/>
              </a:ext>
            </a:extLst>
          </p:cNvPr>
          <p:cNvSpPr txBox="1"/>
          <p:nvPr/>
        </p:nvSpPr>
        <p:spPr>
          <a:xfrm>
            <a:off x="685800" y="2258995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Odwołanie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rektora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ymbol zastępczy tekstu 3">
            <a:extLst>
              <a:ext uri="{FF2B5EF4-FFF2-40B4-BE49-F238E27FC236}">
                <a16:creationId xmlns:a16="http://schemas.microsoft.com/office/drawing/2014/main" xmlns="" id="{5D1C7FA5-80E5-47E3-9E37-B7868CA47590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933320" y="2917562"/>
            <a:ext cx="7239080" cy="25248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400"/>
              </a:spcAft>
              <a:buClr>
                <a:srgbClr val="E81B29"/>
              </a:buClr>
              <a:buSzPct val="100000"/>
              <a:buNone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Jeżeli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rektor uporczywie lub rażąco narusza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przepisy prawa Minister może go odwołać, po zasięgnięciu opinii </a:t>
            </a:r>
            <a:r>
              <a:rPr lang="pl-PL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RGNiSW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oraz właściwej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konferencji rektorów</a:t>
            </a: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spcAft>
                <a:spcPts val="4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opinie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są przedstawiane w terminie 30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dni</a:t>
            </a:r>
          </a:p>
          <a:p>
            <a:pPr marL="285750">
              <a:lnSpc>
                <a:spcPct val="100000"/>
              </a:lnSpc>
              <a:spcAft>
                <a:spcPts val="4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przypadku odwołania rektora przez Ministra, obowiązki rektora pełni najstarszy członek senatu posiadający co najmniej stopień doktora</a:t>
            </a:r>
          </a:p>
          <a:p>
            <a:pPr marL="285750">
              <a:lnSpc>
                <a:spcPct val="100000"/>
              </a:lnSpc>
              <a:spcAft>
                <a:spcPts val="4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nowego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rektora powołuje się na okres do końca kadencji 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3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Nadzór nad systemem szkolnictwa wyższego i nauki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C90F271E-0079-8A40-AD43-314A192CD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66</a:t>
            </a:fld>
            <a:endParaRPr lang="pl-PL"/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xmlns="" id="{3FED787C-4A09-344E-AC7A-86C88DFDED22}"/>
              </a:ext>
            </a:extLst>
          </p:cNvPr>
          <p:cNvSpPr txBox="1">
            <a:spLocks/>
          </p:cNvSpPr>
          <p:nvPr/>
        </p:nvSpPr>
        <p:spPr>
          <a:xfrm>
            <a:off x="580101" y="2000538"/>
            <a:ext cx="5969555" cy="3581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200000"/>
              </a:lnSpc>
              <a:buClr>
                <a:srgbClr val="E81B29"/>
              </a:buClr>
              <a:buSzPct val="100000"/>
              <a:buFontTx/>
              <a:buNone/>
            </a:pPr>
            <a:endParaRPr lang="pl-PL" sz="1100" dirty="0">
              <a:latin typeface="Montserrat Medium" pitchFamily="2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543D12AF-3ADB-4ECE-B5BD-23B5C2C0CC1A}"/>
              </a:ext>
            </a:extLst>
          </p:cNvPr>
          <p:cNvSpPr txBox="1"/>
          <p:nvPr/>
        </p:nvSpPr>
        <p:spPr>
          <a:xfrm>
            <a:off x="685800" y="2258995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Zawieszenie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rektora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 mocy prawa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ymbol zastępczy tekstu 3">
            <a:extLst>
              <a:ext uri="{FF2B5EF4-FFF2-40B4-BE49-F238E27FC236}">
                <a16:creationId xmlns:a16="http://schemas.microsoft.com/office/drawing/2014/main" xmlns="" id="{5D1C7FA5-80E5-47E3-9E37-B7868CA47590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933320" y="2917562"/>
            <a:ext cx="6737480" cy="2524839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rektor zostaje zawieszony w pełnieniu funkcji z mocy prawa, w przypadku gdy toczy się przeciwko niemu postępowanie karne z oskarżenia publicznego o przestępstwo umyślne lub postępowanie o umyślne przestępstwo skarbowe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obowiązki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rektora pełni najstarszy członek senatu posiadający co najmniej stopień doktora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84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Nadzór nad systemem szkolnictwa wyższego i nauki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C90F271E-0079-8A40-AD43-314A192CD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67</a:t>
            </a:fld>
            <a:endParaRPr lang="pl-PL"/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xmlns="" id="{3FED787C-4A09-344E-AC7A-86C88DFDED22}"/>
              </a:ext>
            </a:extLst>
          </p:cNvPr>
          <p:cNvSpPr txBox="1">
            <a:spLocks/>
          </p:cNvSpPr>
          <p:nvPr/>
        </p:nvSpPr>
        <p:spPr>
          <a:xfrm>
            <a:off x="580101" y="2000538"/>
            <a:ext cx="5969555" cy="3581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200000"/>
              </a:lnSpc>
              <a:buClr>
                <a:srgbClr val="E81B29"/>
              </a:buClr>
              <a:buSzPct val="100000"/>
              <a:buFontTx/>
              <a:buNone/>
            </a:pPr>
            <a:endParaRPr lang="pl-PL" sz="1100" dirty="0">
              <a:latin typeface="Montserrat Medium" pitchFamily="2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543D12AF-3ADB-4ECE-B5BD-23B5C2C0CC1A}"/>
              </a:ext>
            </a:extLst>
          </p:cNvPr>
          <p:cNvSpPr txBox="1"/>
          <p:nvPr/>
        </p:nvSpPr>
        <p:spPr>
          <a:xfrm>
            <a:off x="685800" y="2258995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Skrócenie kadencji rady uczelni </a:t>
            </a:r>
          </a:p>
        </p:txBody>
      </p:sp>
      <p:sp>
        <p:nvSpPr>
          <p:cNvPr id="11" name="Symbol zastępczy tekstu 3">
            <a:extLst>
              <a:ext uri="{FF2B5EF4-FFF2-40B4-BE49-F238E27FC236}">
                <a16:creationId xmlns:a16="http://schemas.microsoft.com/office/drawing/2014/main" xmlns="" id="{5D1C7FA5-80E5-47E3-9E37-B7868CA47590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933320" y="3119120"/>
            <a:ext cx="6737480" cy="2323281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przypadku stwierdzenia naruszenia przez radę uczelni przepisów prawa, minister występuje do senatu z wnioskiem o skrócenie kadencji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rady</a:t>
            </a: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8C1D7F70-06BD-41C1-9BCA-464847645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314" y="4050685"/>
            <a:ext cx="1345705" cy="106919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7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Nadzór nad systemem szkolnictwa wyższego i nauki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C90F271E-0079-8A40-AD43-314A192CD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68</a:t>
            </a:fld>
            <a:endParaRPr lang="pl-PL"/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xmlns="" id="{3FED787C-4A09-344E-AC7A-86C88DFDED22}"/>
              </a:ext>
            </a:extLst>
          </p:cNvPr>
          <p:cNvSpPr txBox="1">
            <a:spLocks/>
          </p:cNvSpPr>
          <p:nvPr/>
        </p:nvSpPr>
        <p:spPr>
          <a:xfrm>
            <a:off x="580101" y="2000538"/>
            <a:ext cx="5969555" cy="3581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200000"/>
              </a:lnSpc>
              <a:buClr>
                <a:srgbClr val="E81B29"/>
              </a:buClr>
              <a:buSzPct val="100000"/>
              <a:buFontTx/>
              <a:buNone/>
            </a:pPr>
            <a:endParaRPr lang="pl-PL" sz="1100" dirty="0">
              <a:latin typeface="Montserrat Medium" pitchFamily="2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543D12AF-3ADB-4ECE-B5BD-23B5C2C0CC1A}"/>
              </a:ext>
            </a:extLst>
          </p:cNvPr>
          <p:cNvSpPr txBox="1"/>
          <p:nvPr/>
        </p:nvSpPr>
        <p:spPr>
          <a:xfrm>
            <a:off x="685800" y="2258995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Administracyjne kary pieniężne </a:t>
            </a:r>
          </a:p>
        </p:txBody>
      </p:sp>
      <p:sp>
        <p:nvSpPr>
          <p:cNvPr id="11" name="Symbol zastępczy tekstu 3">
            <a:extLst>
              <a:ext uri="{FF2B5EF4-FFF2-40B4-BE49-F238E27FC236}">
                <a16:creationId xmlns:a16="http://schemas.microsoft.com/office/drawing/2014/main" xmlns="" id="{5D1C7FA5-80E5-47E3-9E37-B7868CA47590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933320" y="3119120"/>
            <a:ext cx="6737480" cy="2323281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spcAft>
                <a:spcPts val="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100 000 zł w przypadku prowadzenia studiów z w sposób nieuprawniony </a:t>
            </a:r>
          </a:p>
          <a:p>
            <a:pPr marL="285750">
              <a:lnSpc>
                <a:spcPct val="100000"/>
              </a:lnSpc>
              <a:spcAft>
                <a:spcPts val="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spcAft>
                <a:spcPts val="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5.000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zł w przypadku naruszenia terminu do wydania absolwentowi dyplomu ukończenia studiów wraz z suplementem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4E64D14A-D0F1-4C31-BEA0-F40BE051A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837" y="4569276"/>
            <a:ext cx="873125" cy="87312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8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Nadzór nad systemem szkolnictwa wyższego i nauki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C90F271E-0079-8A40-AD43-314A192CD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69</a:t>
            </a:fld>
            <a:endParaRPr lang="pl-PL"/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xmlns="" id="{3FED787C-4A09-344E-AC7A-86C88DFDED22}"/>
              </a:ext>
            </a:extLst>
          </p:cNvPr>
          <p:cNvSpPr txBox="1">
            <a:spLocks/>
          </p:cNvSpPr>
          <p:nvPr/>
        </p:nvSpPr>
        <p:spPr>
          <a:xfrm>
            <a:off x="580101" y="2000538"/>
            <a:ext cx="5969555" cy="3581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200000"/>
              </a:lnSpc>
              <a:buClr>
                <a:srgbClr val="E81B29"/>
              </a:buClr>
              <a:buSzPct val="100000"/>
              <a:buFontTx/>
              <a:buNone/>
            </a:pPr>
            <a:endParaRPr lang="pl-PL" sz="1100" dirty="0">
              <a:latin typeface="Montserrat Medium" pitchFamily="2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543D12AF-3ADB-4ECE-B5BD-23B5C2C0CC1A}"/>
              </a:ext>
            </a:extLst>
          </p:cNvPr>
          <p:cNvSpPr txBox="1"/>
          <p:nvPr/>
        </p:nvSpPr>
        <p:spPr>
          <a:xfrm>
            <a:off x="685800" y="2258995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Administracyjne kary pieniężne </a:t>
            </a:r>
          </a:p>
        </p:txBody>
      </p:sp>
      <p:sp>
        <p:nvSpPr>
          <p:cNvPr id="11" name="Symbol zastępczy tekstu 3">
            <a:extLst>
              <a:ext uri="{FF2B5EF4-FFF2-40B4-BE49-F238E27FC236}">
                <a16:creationId xmlns:a16="http://schemas.microsoft.com/office/drawing/2014/main" xmlns="" id="{5D1C7FA5-80E5-47E3-9E37-B7868CA47590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952306" y="2924944"/>
            <a:ext cx="7508126" cy="2524839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50 000 zł w przypadku:</a:t>
            </a:r>
          </a:p>
          <a:p>
            <a:pPr marL="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Tx/>
              <a:buChar char="-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niezapewnienia studentom możliwość kontynowania studiów (po zaprzestaniu ich prowadzenia)</a:t>
            </a:r>
          </a:p>
          <a:p>
            <a:pPr marL="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Tx/>
              <a:buChar char="-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nieudostępnienia ogłoszenia o konkursie na stanowisko nauczyciela akademickiego </a:t>
            </a:r>
          </a:p>
          <a:p>
            <a:pPr marL="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Tx/>
              <a:buChar char="-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nieopublikowania w BIP wymaganych w ustawie dokumentów i informacji </a:t>
            </a:r>
          </a:p>
          <a:p>
            <a:pPr marL="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Tx/>
              <a:buChar char="-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niezawiadomienia Ministra oraz PKA o utworzeniu studiów,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rozpoczęciu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zaprzestaniu ich prowadzenia, zaprzestaniu spełniania warunków do ich prowadzenia</a:t>
            </a:r>
          </a:p>
          <a:p>
            <a:pPr marL="285750">
              <a:lnSpc>
                <a:spcPct val="100000"/>
              </a:lnSpc>
              <a:spcAft>
                <a:spcPts val="0"/>
              </a:spcAft>
              <a:buClr>
                <a:srgbClr val="E81B29"/>
              </a:buClr>
              <a:buSzPct val="100000"/>
              <a:buFontTx/>
              <a:buChar char="-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spcAft>
                <a:spcPts val="0"/>
              </a:spcAft>
              <a:buClr>
                <a:srgbClr val="E81B29"/>
              </a:buClr>
              <a:buSzPct val="100000"/>
              <a:buFontTx/>
              <a:buChar char="-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Clr>
                <a:srgbClr val="E81B29"/>
              </a:buClr>
              <a:buSzPct val="100000"/>
              <a:buNone/>
            </a:pPr>
            <a:r>
              <a:rPr lang="pl-PL" sz="1600" dirty="0">
                <a:solidFill>
                  <a:schemeClr val="tx1"/>
                </a:solidFill>
                <a:latin typeface="Montserrat Medium" pitchFamily="2" charset="0"/>
              </a:rPr>
              <a:t> 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D101441A-858A-4CBB-80D8-2BE9D48F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25" y="1685925"/>
            <a:ext cx="873125" cy="87312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8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r="19529"/>
          <a:stretch/>
        </p:blipFill>
        <p:spPr>
          <a:xfrm>
            <a:off x="0" y="0"/>
            <a:ext cx="8269605" cy="6858000"/>
          </a:xfrm>
        </p:spPr>
      </p:pic>
      <p:pic>
        <p:nvPicPr>
          <p:cNvPr id="8" name="Picture Placeholder 7" descr="KDN-prezetacja-tlo-v1.png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" b="200"/>
          <a:stretch>
            <a:fillRect/>
          </a:stretch>
        </p:blipFill>
        <p:spPr>
          <a:xfrm>
            <a:off x="941833" y="-57150"/>
            <a:ext cx="8375904" cy="6998289"/>
          </a:xfr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085439" y="2298584"/>
            <a:ext cx="5058561" cy="889234"/>
          </a:xfrm>
        </p:spPr>
        <p:txBody>
          <a:bodyPr>
            <a:normAutofit/>
          </a:bodyPr>
          <a:lstStyle/>
          <a:p>
            <a:r>
              <a:rPr lang="pl-PL" sz="2600" dirty="0" smtClean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Uczelnia główny podmiot systemu</a:t>
            </a:r>
            <a:endParaRPr lang="pl-PL" sz="2600" dirty="0">
              <a:solidFill>
                <a:srgbClr val="E81B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DBF66430-5A03-834D-8994-D3684E31B7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5139" y="527147"/>
            <a:ext cx="1309783" cy="192987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8D1279F9-9BE8-994B-A8C7-A68BA0E9F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7</a:t>
            </a:fld>
            <a:endParaRPr lang="pl-PL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xmlns="" id="{8846033D-8166-4F44-9E78-7FCC3FC21705}"/>
              </a:ext>
            </a:extLst>
          </p:cNvPr>
          <p:cNvSpPr txBox="1">
            <a:spLocks/>
          </p:cNvSpPr>
          <p:nvPr/>
        </p:nvSpPr>
        <p:spPr>
          <a:xfrm>
            <a:off x="4286468" y="3447875"/>
            <a:ext cx="4436908" cy="3273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4150" indent="-184150">
              <a:lnSpc>
                <a:spcPct val="114000"/>
              </a:lnSpc>
              <a:buClr>
                <a:srgbClr val="E81B29"/>
              </a:buClr>
              <a:buSzPct val="100000"/>
              <a:buFont typeface="+mj-lt"/>
              <a:buAutoNum type="arabicPeriod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Autonomia uczelni 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indent="-184150">
              <a:lnSpc>
                <a:spcPct val="114000"/>
              </a:lnSpc>
              <a:buClr>
                <a:srgbClr val="E81B29"/>
              </a:buClr>
              <a:buSzPct val="100000"/>
              <a:buFont typeface="+mj-lt"/>
              <a:buAutoNum type="arabicPeriod"/>
            </a:pPr>
            <a:endParaRPr lang="pl-PL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indent="-184150">
              <a:lnSpc>
                <a:spcPct val="114000"/>
              </a:lnSpc>
              <a:buClr>
                <a:srgbClr val="E81B29"/>
              </a:buClr>
              <a:buSzPct val="100000"/>
              <a:buFont typeface="+mj-lt"/>
              <a:buAutoNum type="arabicPeriod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Nazwy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uczelni</a:t>
            </a:r>
          </a:p>
          <a:p>
            <a:pPr marL="184150" indent="-184150">
              <a:lnSpc>
                <a:spcPct val="114000"/>
              </a:lnSpc>
              <a:buClr>
                <a:srgbClr val="E81B29"/>
              </a:buClr>
              <a:buSzPct val="100000"/>
              <a:buFont typeface="+mj-lt"/>
              <a:buAutoNum type="arabicPeriod"/>
            </a:pPr>
            <a:endParaRPr lang="pl-PL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indent="-184150">
              <a:lnSpc>
                <a:spcPct val="114000"/>
              </a:lnSpc>
              <a:buClr>
                <a:srgbClr val="E81B29"/>
              </a:buClr>
              <a:buSzPct val="100000"/>
              <a:buFont typeface="+mj-lt"/>
              <a:buAutoNum type="arabicPeriod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Uczelnie publiczne i niepubliczne 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indent="-184150">
              <a:lnSpc>
                <a:spcPct val="114000"/>
              </a:lnSpc>
              <a:buClr>
                <a:srgbClr val="E81B29"/>
              </a:buClr>
              <a:buSzPct val="100000"/>
              <a:buFont typeface="+mj-lt"/>
              <a:buAutoNum type="arabicPeriod"/>
            </a:pPr>
            <a:endParaRPr lang="pl-PL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indent="-184150">
              <a:lnSpc>
                <a:spcPct val="114000"/>
              </a:lnSpc>
              <a:buClr>
                <a:srgbClr val="E81B29"/>
              </a:buClr>
              <a:buSzPct val="100000"/>
              <a:buFont typeface="+mj-lt"/>
              <a:buAutoNum type="arabicPeriod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Uczelnie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akademickie i zawodowe oraz ich zadania</a:t>
            </a:r>
          </a:p>
          <a:p>
            <a:pPr marL="184150" indent="-184150">
              <a:lnSpc>
                <a:spcPct val="114000"/>
              </a:lnSpc>
              <a:buClr>
                <a:srgbClr val="E81B29"/>
              </a:buClr>
              <a:buSzPct val="100000"/>
              <a:buFont typeface="+mj-lt"/>
              <a:buAutoNum type="arabicPeriod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Zmiana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obecnego statusu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uczelni i okres przejściowy 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endParaRPr lang="pl-PL" sz="1400" dirty="0">
              <a:latin typeface="Montserrat Light" pitchFamily="2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6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Nadzór nad systemem szkolnictwa wyższego i nauki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C90F271E-0079-8A40-AD43-314A192CD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70</a:t>
            </a:fld>
            <a:endParaRPr lang="pl-PL"/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xmlns="" id="{3FED787C-4A09-344E-AC7A-86C88DFDED22}"/>
              </a:ext>
            </a:extLst>
          </p:cNvPr>
          <p:cNvSpPr txBox="1">
            <a:spLocks/>
          </p:cNvSpPr>
          <p:nvPr/>
        </p:nvSpPr>
        <p:spPr>
          <a:xfrm>
            <a:off x="580101" y="2000538"/>
            <a:ext cx="5969555" cy="3581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200000"/>
              </a:lnSpc>
              <a:buClr>
                <a:srgbClr val="E81B29"/>
              </a:buClr>
              <a:buSzPct val="100000"/>
              <a:buFontTx/>
              <a:buNone/>
            </a:pPr>
            <a:endParaRPr lang="pl-PL" sz="1100" dirty="0">
              <a:latin typeface="Montserrat Medium" pitchFamily="2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543D12AF-3ADB-4ECE-B5BD-23B5C2C0CC1A}"/>
              </a:ext>
            </a:extLst>
          </p:cNvPr>
          <p:cNvSpPr txBox="1"/>
          <p:nvPr/>
        </p:nvSpPr>
        <p:spPr>
          <a:xfrm>
            <a:off x="689938" y="2258995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Administracyjne kary pieniężne </a:t>
            </a:r>
          </a:p>
        </p:txBody>
      </p:sp>
      <p:sp>
        <p:nvSpPr>
          <p:cNvPr id="11" name="Symbol zastępczy tekstu 3">
            <a:extLst>
              <a:ext uri="{FF2B5EF4-FFF2-40B4-BE49-F238E27FC236}">
                <a16:creationId xmlns:a16="http://schemas.microsoft.com/office/drawing/2014/main" xmlns="" id="{5D1C7FA5-80E5-47E3-9E37-B7868CA47590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933320" y="2917562"/>
            <a:ext cx="6737480" cy="2524839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spcAft>
                <a:spcPts val="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50 000 zł w przypadku:</a:t>
            </a:r>
          </a:p>
          <a:p>
            <a:pPr marL="285750">
              <a:lnSpc>
                <a:spcPct val="100000"/>
              </a:lnSpc>
              <a:spcAft>
                <a:spcPts val="0"/>
              </a:spcAft>
              <a:buClr>
                <a:srgbClr val="E81B29"/>
              </a:buClr>
              <a:buSzPct val="100000"/>
              <a:buFontTx/>
              <a:buChar char="-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niewprowadzenia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niezaktualizowania, niezarchiwizowania lub nieusunięcia danych do Systemu POL-on w zakresie wymaganym przepisami ustawy </a:t>
            </a:r>
          </a:p>
          <a:p>
            <a:pPr marL="285750">
              <a:lnSpc>
                <a:spcPct val="100000"/>
              </a:lnSpc>
              <a:spcAft>
                <a:spcPts val="0"/>
              </a:spcAft>
              <a:buClr>
                <a:srgbClr val="E81B29"/>
              </a:buClr>
              <a:buSzPct val="100000"/>
              <a:buFontTx/>
              <a:buChar char="-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pobierania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studentów opłat z naruszeniem przepisów</a:t>
            </a:r>
          </a:p>
          <a:p>
            <a:pPr marL="285750">
              <a:lnSpc>
                <a:spcPct val="100000"/>
              </a:lnSpc>
              <a:spcAft>
                <a:spcPts val="0"/>
              </a:spcAft>
              <a:buClr>
                <a:srgbClr val="E81B29"/>
              </a:buClr>
              <a:buSzPct val="100000"/>
              <a:buFontTx/>
              <a:buChar char="-"/>
            </a:pP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Clr>
                <a:srgbClr val="E81B29"/>
              </a:buClr>
              <a:buSzPct val="100000"/>
              <a:buNone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83CFA8A7-15B6-4810-8992-F842179C8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25" y="1685925"/>
            <a:ext cx="873125" cy="87312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7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Nadzór nad systemem szkolnictwa wyższego i nauki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C90F271E-0079-8A40-AD43-314A192CD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71</a:t>
            </a:fld>
            <a:endParaRPr lang="pl-PL"/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xmlns="" id="{3FED787C-4A09-344E-AC7A-86C88DFDED22}"/>
              </a:ext>
            </a:extLst>
          </p:cNvPr>
          <p:cNvSpPr txBox="1">
            <a:spLocks/>
          </p:cNvSpPr>
          <p:nvPr/>
        </p:nvSpPr>
        <p:spPr>
          <a:xfrm>
            <a:off x="580101" y="2000538"/>
            <a:ext cx="5969555" cy="3581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200000"/>
              </a:lnSpc>
              <a:buClr>
                <a:srgbClr val="E81B29"/>
              </a:buClr>
              <a:buSzPct val="100000"/>
              <a:buFontTx/>
              <a:buNone/>
            </a:pPr>
            <a:endParaRPr lang="pl-PL" sz="1100" dirty="0">
              <a:latin typeface="Montserrat Medium" pitchFamily="2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543D12AF-3ADB-4ECE-B5BD-23B5C2C0CC1A}"/>
              </a:ext>
            </a:extLst>
          </p:cNvPr>
          <p:cNvSpPr txBox="1"/>
          <p:nvPr/>
        </p:nvSpPr>
        <p:spPr>
          <a:xfrm>
            <a:off x="697733" y="2258995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Okres przejściowy 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ymbol zastępczy tekstu 3">
            <a:extLst>
              <a:ext uri="{FF2B5EF4-FFF2-40B4-BE49-F238E27FC236}">
                <a16:creationId xmlns:a16="http://schemas.microsoft.com/office/drawing/2014/main" xmlns="" id="{5D1C7FA5-80E5-47E3-9E37-B7868CA47590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933320" y="3119120"/>
            <a:ext cx="6737480" cy="2323281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wszczęte i niezakończone przed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października 2018 r.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postępowania w sprawie kontroli prowadzi się na podstawie przepisów dotychczasowych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26440803-5A4F-4BE9-8946-621EF33D2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314" y="4050685"/>
            <a:ext cx="1345705" cy="106919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50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949" y="1999894"/>
            <a:ext cx="8127974" cy="1645129"/>
          </a:xfrm>
        </p:spPr>
        <p:txBody>
          <a:bodyPr>
            <a:normAutofit/>
          </a:bodyPr>
          <a:lstStyle/>
          <a:p>
            <a:r>
              <a:rPr lang="pl-PL" sz="3600" noProof="1">
                <a:latin typeface="Arial" panose="020B0604020202020204" pitchFamily="34" charset="0"/>
                <a:cs typeface="Arial" panose="020B0604020202020204" pitchFamily="34" charset="0"/>
              </a:rPr>
              <a:t>Dziękujemy za </a:t>
            </a:r>
            <a:r>
              <a:rPr lang="pl-PL" sz="3600" noProof="1" smtClean="0">
                <a:latin typeface="Arial" panose="020B0604020202020204" pitchFamily="34" charset="0"/>
                <a:cs typeface="Arial" panose="020B0604020202020204" pitchFamily="34" charset="0"/>
              </a:rPr>
              <a:t>uwagę</a:t>
            </a:r>
            <a:br>
              <a:rPr lang="pl-PL" sz="3600" noProof="1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noProof="1" smtClean="0">
                <a:latin typeface="Arial" panose="020B0604020202020204" pitchFamily="34" charset="0"/>
                <a:cs typeface="Arial" panose="020B0604020202020204" pitchFamily="34" charset="0"/>
              </a:rPr>
              <a:t>ewentualne pytania prosimy kierować na adres </a:t>
            </a:r>
            <a:r>
              <a:rPr lang="pl-PL" sz="2200" noProof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konstytucjadlanauki@mnisw.gov.pl</a:t>
            </a:r>
            <a:r>
              <a:rPr lang="pl-PL" sz="2200" noProof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2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06949" y="4365104"/>
            <a:ext cx="8127974" cy="1361014"/>
          </a:xfrm>
        </p:spPr>
        <p:txBody>
          <a:bodyPr/>
          <a:lstStyle/>
          <a:p>
            <a:r>
              <a:rPr lang="en-US" dirty="0" err="1"/>
              <a:t>ul</a:t>
            </a:r>
            <a:r>
              <a:rPr lang="en-US" dirty="0"/>
              <a:t>. </a:t>
            </a:r>
            <a:r>
              <a:rPr lang="en-US" dirty="0" err="1"/>
              <a:t>Hoża</a:t>
            </a:r>
            <a:r>
              <a:rPr lang="en-US" dirty="0"/>
              <a:t> 20, </a:t>
            </a:r>
            <a:r>
              <a:rPr lang="en-US" dirty="0" err="1"/>
              <a:t>ul</a:t>
            </a:r>
            <a:r>
              <a:rPr lang="en-US" dirty="0"/>
              <a:t>. Wspólna1/3</a:t>
            </a:r>
          </a:p>
          <a:p>
            <a:r>
              <a:rPr lang="en-US" dirty="0"/>
              <a:t>00-529 Warszawa</a:t>
            </a:r>
          </a:p>
          <a:p>
            <a:endParaRPr lang="en-US" dirty="0"/>
          </a:p>
          <a:p>
            <a:r>
              <a:rPr lang="en-US" dirty="0"/>
              <a:t>tel. +48 (22) 529 27 18</a:t>
            </a:r>
          </a:p>
          <a:p>
            <a:r>
              <a:rPr lang="en-US" dirty="0"/>
              <a:t>fax +48 (22) 628 09 22</a:t>
            </a:r>
          </a:p>
        </p:txBody>
      </p:sp>
      <p:pic>
        <p:nvPicPr>
          <p:cNvPr id="5" name="Obraz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642126" y="5488019"/>
            <a:ext cx="1980000" cy="287999"/>
          </a:xfrm>
          <a:prstGeom prst="rect">
            <a:avLst/>
          </a:prstGeom>
        </p:spPr>
      </p:pic>
      <p:sp>
        <p:nvSpPr>
          <p:cNvPr id="4" name="PoleTekstowe 13"/>
          <p:cNvSpPr txBox="1"/>
          <p:nvPr/>
        </p:nvSpPr>
        <p:spPr>
          <a:xfrm>
            <a:off x="3050087" y="5507419"/>
            <a:ext cx="32445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noProof="1">
                <a:solidFill>
                  <a:schemeClr val="bg1"/>
                </a:solidFill>
                <a:latin typeface="Helvetica"/>
                <a:cs typeface="Helvetica"/>
              </a:rPr>
              <a:t>www.konstytucjadlanauki.gov.pl</a:t>
            </a:r>
          </a:p>
        </p:txBody>
      </p:sp>
      <p:pic>
        <p:nvPicPr>
          <p:cNvPr id="14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1597" y="1951530"/>
            <a:ext cx="431800" cy="571500"/>
          </a:xfrm>
          <a:prstGeom prst="rect">
            <a:avLst/>
          </a:prstGeom>
        </p:spPr>
      </p:pic>
      <p:pic>
        <p:nvPicPr>
          <p:cNvPr id="15" name="Obraz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252384" y="2803835"/>
            <a:ext cx="431800" cy="5715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309320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16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Uczelnia główny podmiot systemu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882520" y="2733040"/>
            <a:ext cx="6737480" cy="303858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posiadają osobowość prawną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są autonomiczne (w prawnie określonych granicach)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prowadzą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studia na co najmniej jednym kierunku (wymóg)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prowadzą działalność w swojej siedzibie (lub na obszarze związku metropolitalnego)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mogą prowadzić działalność poza siedzibą (filia) </a:t>
            </a:r>
          </a:p>
          <a:p>
            <a:pPr marL="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l-PL" sz="1600" dirty="0">
              <a:latin typeface="Montserrat Medium" panose="00000600000000000000" pitchFamily="2" charset="-1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1600" dirty="0">
                <a:latin typeface="Montserrat Medium" panose="00000600000000000000" pitchFamily="2" charset="-18"/>
              </a:rPr>
              <a:t>		</a:t>
            </a:r>
          </a:p>
          <a:p>
            <a:pPr marL="0" indent="0" algn="ctr">
              <a:lnSpc>
                <a:spcPct val="100000"/>
              </a:lnSpc>
              <a:buClr>
                <a:srgbClr val="E81B29"/>
              </a:buClr>
              <a:buSzPct val="100000"/>
              <a:buNone/>
            </a:pPr>
            <a:endParaRPr lang="pl-PL" sz="1600" dirty="0">
              <a:solidFill>
                <a:srgbClr val="FF0000"/>
              </a:solidFill>
              <a:latin typeface="Montserrat Medium" pitchFamily="2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8</a:t>
            </a:fld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96645"/>
            <a:ext cx="5954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Uczelnie 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Uczelnia główny podmiot systemu</a:t>
            </a:r>
            <a:endParaRPr lang="pl-PL" dirty="0">
              <a:solidFill>
                <a:srgbClr val="E81B29"/>
              </a:solidFill>
              <a:latin typeface="Montserrat" pitchFamily="2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838201" y="2759978"/>
            <a:ext cx="7634680" cy="2675622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1"/>
                </a:solidFill>
                <a:latin typeface="Montserrat Medium" pitchFamily="2" charset="0"/>
              </a:rPr>
              <a:t>„</a:t>
            </a:r>
            <a:r>
              <a:rPr lang="pl-PL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akademia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– zastrzeżona dla nazwy uczelni akademickiej 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pl-PL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politechnika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– uczelnia akademicka posiadająca kat.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naukową A+, A albo B+ w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min.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dyscyplinach w zakresie nauk inżynieryjnych i technicznych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pl-PL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uniwersytet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uczelnia akademicka posiadająca kat. naukową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A+, A albo B+ w co najmniej 6 dyscyplinach naukowych lub artystycznych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zawierających się w co najmniej 3 dziedzinach nauki lub sztuki, zwanych dalej „dziedzinami”</a:t>
            </a:r>
          </a:p>
          <a:p>
            <a:pPr marL="0" indent="0">
              <a:lnSpc>
                <a:spcPct val="100000"/>
              </a:lnSpc>
              <a:buClr>
                <a:srgbClr val="E81B29"/>
              </a:buClr>
              <a:buSzPct val="100000"/>
              <a:buNone/>
            </a:pPr>
            <a:r>
              <a:rPr lang="pl-PL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Nazwy uczelni a wyniki kategoryzacji.</a:t>
            </a:r>
            <a:endParaRPr lang="pl-PL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9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Status uczelni a jej nazwa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1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3088</Words>
  <Application>Microsoft Office PowerPoint</Application>
  <PresentationFormat>Pokaz na ekranie (4:3)</PresentationFormat>
  <Paragraphs>619</Paragraphs>
  <Slides>72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72</vt:i4>
      </vt:variant>
    </vt:vector>
  </HeadingPairs>
  <TitlesOfParts>
    <vt:vector size="73" baseType="lpstr">
      <vt:lpstr>Motyw pakietu Office</vt:lpstr>
      <vt:lpstr>Prezentacja programu PowerPoint</vt:lpstr>
      <vt:lpstr>Plan prezentacji</vt:lpstr>
      <vt:lpstr>Prezentacja programu PowerPoint</vt:lpstr>
      <vt:lpstr>System szkolnictwa wyższego i nauki</vt:lpstr>
      <vt:lpstr>System szkolnictwa wyższego i nauki</vt:lpstr>
      <vt:lpstr>Prezentacja programu PowerPoint</vt:lpstr>
      <vt:lpstr>Uczelnia główny podmiot systemu</vt:lpstr>
      <vt:lpstr>Uczelnia główny podmiot systemu</vt:lpstr>
      <vt:lpstr>Uczelnia główny podmiot systemu</vt:lpstr>
      <vt:lpstr>Uczelnia główny podmiot systemu</vt:lpstr>
      <vt:lpstr>Uczelnia główny podmiot systemu</vt:lpstr>
      <vt:lpstr>Uczelnia główny podmiot systemu</vt:lpstr>
      <vt:lpstr>Uczelnia główny podmiot systemu</vt:lpstr>
      <vt:lpstr>Uczelnia główny podmiot systemu</vt:lpstr>
      <vt:lpstr>Uczelnia główny podmiot systemu</vt:lpstr>
      <vt:lpstr>Prezentacja programu PowerPoint</vt:lpstr>
      <vt:lpstr>Statut uczelni</vt:lpstr>
      <vt:lpstr>Statut uczelni </vt:lpstr>
      <vt:lpstr>Statut uczelni </vt:lpstr>
      <vt:lpstr>Statut uczelni </vt:lpstr>
      <vt:lpstr>Statut uczelni </vt:lpstr>
      <vt:lpstr>Statut uczelni </vt:lpstr>
      <vt:lpstr>Statut uczelni </vt:lpstr>
      <vt:lpstr>Statut uczelni </vt:lpstr>
      <vt:lpstr>Statut uczelni </vt:lpstr>
      <vt:lpstr>Statut uczelni </vt:lpstr>
      <vt:lpstr>Prezentacja programu PowerPoint</vt:lpstr>
      <vt:lpstr>Organy uczelni  </vt:lpstr>
      <vt:lpstr>Organy uczelni </vt:lpstr>
      <vt:lpstr>Organy uczelni </vt:lpstr>
      <vt:lpstr>Organy uczelni </vt:lpstr>
      <vt:lpstr>Organy uczelni </vt:lpstr>
      <vt:lpstr>Organy uczelni </vt:lpstr>
      <vt:lpstr>Organy uczelni </vt:lpstr>
      <vt:lpstr>Organy uczelni </vt:lpstr>
      <vt:lpstr>Organy uczelni </vt:lpstr>
      <vt:lpstr>Organy uczelni </vt:lpstr>
      <vt:lpstr>Organy uczelni </vt:lpstr>
      <vt:lpstr>Organy uczelni </vt:lpstr>
      <vt:lpstr>Organy uczelni </vt:lpstr>
      <vt:lpstr>Organy uczelni </vt:lpstr>
      <vt:lpstr>Organy uczelni </vt:lpstr>
      <vt:lpstr>Organy uczelni </vt:lpstr>
      <vt:lpstr>Organy uczelni </vt:lpstr>
      <vt:lpstr>Organy uczelni </vt:lpstr>
      <vt:lpstr>Organy uczelni </vt:lpstr>
      <vt:lpstr>Organy uczelni </vt:lpstr>
      <vt:lpstr>Organy uczelni </vt:lpstr>
      <vt:lpstr>Organy uczelni </vt:lpstr>
      <vt:lpstr>Struktura uczelni </vt:lpstr>
      <vt:lpstr>Organy uczelni </vt:lpstr>
      <vt:lpstr>Prezentacja programu PowerPoint</vt:lpstr>
      <vt:lpstr>Nadzór nad systemem szkolnictwa wyższego i nauki </vt:lpstr>
      <vt:lpstr>Nadzór nad systemem szkolnictwa wyższego i nauki </vt:lpstr>
      <vt:lpstr>Nadzór nad systemem szkolnictwa wyższego i nauki </vt:lpstr>
      <vt:lpstr>Nadzór nad systemem szkolnictwa wyższego i nauki </vt:lpstr>
      <vt:lpstr>Nadzór nad systemem szkolnictwa wyższego i nauki </vt:lpstr>
      <vt:lpstr>Nadzór nad systemem szkolnictwa wyższego i nauki </vt:lpstr>
      <vt:lpstr>Nadzór nad systemem szkolnictwa wyższego i nauki </vt:lpstr>
      <vt:lpstr>Nadzór nad systemem szkolnictwa wyższego i nauki </vt:lpstr>
      <vt:lpstr>Nadzór nad systemem szkolnictwa wyższego i nauki </vt:lpstr>
      <vt:lpstr>Nadzór nad systemem szkolnictwa wyższego i nauki </vt:lpstr>
      <vt:lpstr>Nadzór nad systemem szkolnictwa wyższego i nauki </vt:lpstr>
      <vt:lpstr>Nadzór nad systemem szkolnictwa wyższego i nauki </vt:lpstr>
      <vt:lpstr>Nadzór nad systemem szkolnictwa wyższego i nauki </vt:lpstr>
      <vt:lpstr>Nadzór nad systemem szkolnictwa wyższego i nauki </vt:lpstr>
      <vt:lpstr>Nadzór nad systemem szkolnictwa wyższego i nauki </vt:lpstr>
      <vt:lpstr>Nadzór nad systemem szkolnictwa wyższego i nauki </vt:lpstr>
      <vt:lpstr>Nadzór nad systemem szkolnictwa wyższego i nauki </vt:lpstr>
      <vt:lpstr>Nadzór nad systemem szkolnictwa wyższego i nauki </vt:lpstr>
      <vt:lpstr>Nadzór nad systemem szkolnictwa wyższego i nauki </vt:lpstr>
      <vt:lpstr>Dziękujemy za uwagę ewentualne pytania prosimy kierować na adres konstytucjadlanauki@mnisw.gov.pl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Czaja Marcin</dc:creator>
  <cp:lastModifiedBy>Kulpińska Klaudia</cp:lastModifiedBy>
  <cp:revision>63</cp:revision>
  <dcterms:created xsi:type="dcterms:W3CDTF">2018-09-18T07:07:14Z</dcterms:created>
  <dcterms:modified xsi:type="dcterms:W3CDTF">2018-10-02T09:38:10Z</dcterms:modified>
</cp:coreProperties>
</file>